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Lst>
  <p:notesMasterIdLst>
    <p:notesMasterId r:id="rId132"/>
  </p:notesMasterIdLst>
  <p:sldIdLst>
    <p:sldId id="460" r:id="rId5"/>
    <p:sldId id="784" r:id="rId6"/>
    <p:sldId id="919" r:id="rId7"/>
    <p:sldId id="920" r:id="rId8"/>
    <p:sldId id="923" r:id="rId9"/>
    <p:sldId id="965" r:id="rId10"/>
    <p:sldId id="924" r:id="rId11"/>
    <p:sldId id="966" r:id="rId12"/>
    <p:sldId id="925" r:id="rId13"/>
    <p:sldId id="926" r:id="rId14"/>
    <p:sldId id="927" r:id="rId15"/>
    <p:sldId id="928" r:id="rId16"/>
    <p:sldId id="929" r:id="rId17"/>
    <p:sldId id="930" r:id="rId18"/>
    <p:sldId id="921" r:id="rId19"/>
    <p:sldId id="922" r:id="rId20"/>
    <p:sldId id="974" r:id="rId21"/>
    <p:sldId id="931" r:id="rId22"/>
    <p:sldId id="932" r:id="rId23"/>
    <p:sldId id="933" r:id="rId24"/>
    <p:sldId id="934" r:id="rId25"/>
    <p:sldId id="935" r:id="rId26"/>
    <p:sldId id="936" r:id="rId27"/>
    <p:sldId id="938" r:id="rId28"/>
    <p:sldId id="937" r:id="rId29"/>
    <p:sldId id="939" r:id="rId30"/>
    <p:sldId id="940" r:id="rId31"/>
    <p:sldId id="941" r:id="rId32"/>
    <p:sldId id="942" r:id="rId33"/>
    <p:sldId id="989" r:id="rId34"/>
    <p:sldId id="943" r:id="rId35"/>
    <p:sldId id="944" r:id="rId36"/>
    <p:sldId id="975" r:id="rId37"/>
    <p:sldId id="976" r:id="rId38"/>
    <p:sldId id="1025" r:id="rId39"/>
    <p:sldId id="1028" r:id="rId40"/>
    <p:sldId id="995" r:id="rId41"/>
    <p:sldId id="996" r:id="rId42"/>
    <p:sldId id="997" r:id="rId43"/>
    <p:sldId id="998" r:id="rId44"/>
    <p:sldId id="1021" r:id="rId45"/>
    <p:sldId id="999" r:id="rId46"/>
    <p:sldId id="1029" r:id="rId47"/>
    <p:sldId id="1030" r:id="rId48"/>
    <p:sldId id="1031" r:id="rId49"/>
    <p:sldId id="1032" r:id="rId50"/>
    <p:sldId id="1033" r:id="rId51"/>
    <p:sldId id="1034" r:id="rId52"/>
    <p:sldId id="991" r:id="rId53"/>
    <p:sldId id="993" r:id="rId54"/>
    <p:sldId id="992" r:id="rId55"/>
    <p:sldId id="1003" r:id="rId56"/>
    <p:sldId id="1004" r:id="rId57"/>
    <p:sldId id="1005" r:id="rId58"/>
    <p:sldId id="1006" r:id="rId59"/>
    <p:sldId id="1007" r:id="rId60"/>
    <p:sldId id="1008" r:id="rId61"/>
    <p:sldId id="1009" r:id="rId62"/>
    <p:sldId id="1010" r:id="rId63"/>
    <p:sldId id="1011" r:id="rId64"/>
    <p:sldId id="994" r:id="rId65"/>
    <p:sldId id="1012" r:id="rId66"/>
    <p:sldId id="1013" r:id="rId67"/>
    <p:sldId id="1014" r:id="rId68"/>
    <p:sldId id="1015" r:id="rId69"/>
    <p:sldId id="1016" r:id="rId70"/>
    <p:sldId id="1042" r:id="rId71"/>
    <p:sldId id="1017" r:id="rId72"/>
    <p:sldId id="1023" r:id="rId73"/>
    <p:sldId id="1037" r:id="rId74"/>
    <p:sldId id="1051" r:id="rId75"/>
    <p:sldId id="1035" r:id="rId76"/>
    <p:sldId id="1038" r:id="rId77"/>
    <p:sldId id="1039" r:id="rId78"/>
    <p:sldId id="1040" r:id="rId79"/>
    <p:sldId id="1041" r:id="rId80"/>
    <p:sldId id="1043" r:id="rId81"/>
    <p:sldId id="1045" r:id="rId82"/>
    <p:sldId id="1046" r:id="rId83"/>
    <p:sldId id="1047" r:id="rId84"/>
    <p:sldId id="1048" r:id="rId85"/>
    <p:sldId id="1050" r:id="rId86"/>
    <p:sldId id="1049" r:id="rId87"/>
    <p:sldId id="1018" r:id="rId88"/>
    <p:sldId id="1019" r:id="rId89"/>
    <p:sldId id="1020" r:id="rId90"/>
    <p:sldId id="945" r:id="rId91"/>
    <p:sldId id="977" r:id="rId92"/>
    <p:sldId id="978" r:id="rId93"/>
    <p:sldId id="979" r:id="rId94"/>
    <p:sldId id="980" r:id="rId95"/>
    <p:sldId id="981" r:id="rId96"/>
    <p:sldId id="982" r:id="rId97"/>
    <p:sldId id="983" r:id="rId98"/>
    <p:sldId id="990" r:id="rId99"/>
    <p:sldId id="946" r:id="rId100"/>
    <p:sldId id="947" r:id="rId101"/>
    <p:sldId id="948" r:id="rId102"/>
    <p:sldId id="1024" r:id="rId103"/>
    <p:sldId id="984" r:id="rId104"/>
    <p:sldId id="985" r:id="rId105"/>
    <p:sldId id="986" r:id="rId106"/>
    <p:sldId id="988" r:id="rId107"/>
    <p:sldId id="987" r:id="rId108"/>
    <p:sldId id="949" r:id="rId109"/>
    <p:sldId id="950" r:id="rId110"/>
    <p:sldId id="951" r:id="rId111"/>
    <p:sldId id="952" r:id="rId112"/>
    <p:sldId id="953" r:id="rId113"/>
    <p:sldId id="954" r:id="rId114"/>
    <p:sldId id="955" r:id="rId115"/>
    <p:sldId id="956" r:id="rId116"/>
    <p:sldId id="957" r:id="rId117"/>
    <p:sldId id="958" r:id="rId118"/>
    <p:sldId id="959" r:id="rId119"/>
    <p:sldId id="960" r:id="rId120"/>
    <p:sldId id="961" r:id="rId121"/>
    <p:sldId id="962" r:id="rId122"/>
    <p:sldId id="963" r:id="rId123"/>
    <p:sldId id="967" r:id="rId124"/>
    <p:sldId id="968" r:id="rId125"/>
    <p:sldId id="969" r:id="rId126"/>
    <p:sldId id="970" r:id="rId127"/>
    <p:sldId id="971" r:id="rId128"/>
    <p:sldId id="972" r:id="rId129"/>
    <p:sldId id="973" r:id="rId130"/>
    <p:sldId id="964" r:id="rId131"/>
  </p:sldIdLst>
  <p:sldSz cx="9906000" cy="7218363"/>
  <p:notesSz cx="7099300" cy="10234613"/>
  <p:defaultTex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274" userDrawn="1">
          <p15:clr>
            <a:srgbClr val="A4A3A4"/>
          </p15:clr>
        </p15:guide>
        <p15:guide id="2" pos="37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3399"/>
    <a:srgbClr val="6600FF"/>
    <a:srgbClr val="CC00CC"/>
    <a:srgbClr val="0000FF"/>
    <a:srgbClr val="FFCC00"/>
    <a:srgbClr val="00FF00"/>
    <a:srgbClr val="663300"/>
    <a:srgbClr val="003300"/>
    <a:srgbClr val="003399"/>
    <a:srgbClr val="0055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06" autoAdjust="0"/>
    <p:restoredTop sz="94676" autoAdjust="0"/>
  </p:normalViewPr>
  <p:slideViewPr>
    <p:cSldViewPr showGuides="1">
      <p:cViewPr varScale="1">
        <p:scale>
          <a:sx n="102" d="100"/>
          <a:sy n="102" d="100"/>
        </p:scale>
        <p:origin x="1008" y="90"/>
      </p:cViewPr>
      <p:guideLst>
        <p:guide orient="horz" pos="2274"/>
        <p:guide pos="3755"/>
      </p:guideLst>
    </p:cSldViewPr>
  </p:slideViewPr>
  <p:notesTextViewPr>
    <p:cViewPr>
      <p:scale>
        <a:sx n="1" d="1"/>
        <a:sy n="1" d="1"/>
      </p:scale>
      <p:origin x="0" y="0"/>
    </p:cViewPr>
  </p:notesTextViewPr>
  <p:sorterViewPr>
    <p:cViewPr>
      <p:scale>
        <a:sx n="100" d="100"/>
        <a:sy n="100" d="100"/>
      </p:scale>
      <p:origin x="0" y="925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l" defTabSz="946150" eaLnBrk="0" hangingPunct="0">
              <a:defRPr sz="1200">
                <a:latin typeface="Arial" panose="020B0604020202020204" pitchFamily="34" charset="0"/>
              </a:defRPr>
            </a:lvl1pPr>
          </a:lstStyle>
          <a:p>
            <a:pPr>
              <a:defRPr/>
            </a:pPr>
            <a:endParaRPr lang="en-US"/>
          </a:p>
        </p:txBody>
      </p:sp>
      <p:sp>
        <p:nvSpPr>
          <p:cNvPr id="5123" name="Rectangle 3"/>
          <p:cNvSpPr>
            <a:spLocks noGrp="1" noChangeArrowheads="1"/>
          </p:cNvSpPr>
          <p:nvPr>
            <p:ph type="dt" idx="1"/>
          </p:nvPr>
        </p:nvSpPr>
        <p:spPr bwMode="auto">
          <a:xfrm>
            <a:off x="4054475"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r" defTabSz="946150" eaLnBrk="0" hangingPunct="0">
              <a:defRPr sz="1200">
                <a:latin typeface="Arial" panose="020B0604020202020204" pitchFamily="34" charset="0"/>
              </a:defRPr>
            </a:lvl1pPr>
          </a:lstStyle>
          <a:p>
            <a:pPr>
              <a:defRPr/>
            </a:pPr>
            <a:endParaRPr lang="en-US"/>
          </a:p>
        </p:txBody>
      </p:sp>
      <p:sp>
        <p:nvSpPr>
          <p:cNvPr id="16388" name="Rectangle 4"/>
          <p:cNvSpPr>
            <a:spLocks noGrp="1" noRot="1" noChangeAspect="1" noChangeArrowheads="1"/>
          </p:cNvSpPr>
          <p:nvPr>
            <p:ph type="sldImg" idx="2"/>
          </p:nvPr>
        </p:nvSpPr>
        <p:spPr bwMode="auto">
          <a:xfrm>
            <a:off x="898525" y="773113"/>
            <a:ext cx="530225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p:cNvSpPr>
            <a:spLocks noGrp="1" noChangeArrowheads="1"/>
          </p:cNvSpPr>
          <p:nvPr>
            <p:ph type="body" sz="quarter" idx="3"/>
          </p:nvPr>
        </p:nvSpPr>
        <p:spPr bwMode="auto">
          <a:xfrm>
            <a:off x="935038" y="4894263"/>
            <a:ext cx="5221287"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l" defTabSz="946150" eaLnBrk="0" hangingPunct="0">
              <a:defRPr sz="1200">
                <a:latin typeface="Arial" panose="020B0604020202020204" pitchFamily="34" charset="0"/>
              </a:defRPr>
            </a:lvl1pPr>
          </a:lstStyle>
          <a:p>
            <a:pPr>
              <a:defRPr/>
            </a:pPr>
            <a:endParaRPr lang="en-US"/>
          </a:p>
        </p:txBody>
      </p:sp>
      <p:sp>
        <p:nvSpPr>
          <p:cNvPr id="5127" name="Rectangle 7"/>
          <p:cNvSpPr>
            <a:spLocks noGrp="1" noChangeArrowheads="1"/>
          </p:cNvSpPr>
          <p:nvPr>
            <p:ph type="sldNum" sz="quarter" idx="5"/>
          </p:nvPr>
        </p:nvSpPr>
        <p:spPr bwMode="auto">
          <a:xfrm>
            <a:off x="4054475"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r" defTabSz="946150" eaLnBrk="0" hangingPunct="0">
              <a:defRPr sz="1200">
                <a:latin typeface="Arial" panose="020B0604020202020204" pitchFamily="34" charset="0"/>
              </a:defRPr>
            </a:lvl1pPr>
          </a:lstStyle>
          <a:p>
            <a:pPr>
              <a:defRPr/>
            </a:pPr>
            <a:fld id="{54964AFB-F732-4DD9-9199-CD178992C230}" type="slidenum">
              <a:rPr lang="zh-CN" altLang="en-US"/>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8" y="180975"/>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5" y="180975"/>
            <a:ext cx="6767513"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13A6BD0B-F08D-4893-9E1A-26C1A9E0852E}" type="datetime2">
              <a:rPr lang="zh-CN" altLang="en-US"/>
              <a:t>2025年3月25日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4BDEB97-C56C-4CC4-9200-CB6D4B2DFD0C}" type="slidenum">
              <a:rPr lang="zh-CN" alt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C8D7B061-5AAE-4F68-9544-4886A9F74F8D}" type="datetime2">
              <a:rPr lang="zh-CN" altLang="en-US"/>
              <a:t>2025年3月25日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0534ED55-952C-4745-B090-6F7B7FBF0F94}" type="slidenum">
              <a:rPr lang="zh-CN" alt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33B01BBC-E841-42B8-9188-835DFC0698C1}" type="datetime2">
              <a:rPr lang="zh-CN" altLang="en-US"/>
              <a:t>2025年3月25日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E175AA0-2B1A-4FED-9911-CDC888D45A15}" type="slidenum">
              <a:rPr lang="zh-CN" alt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80F6EBBA-7CC0-470D-9D70-7DE50CA2A931}" type="datetime2">
              <a:rPr lang="zh-CN" altLang="en-US"/>
              <a:t>2025年3月25日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0FFDB477-91BB-4B23-AF38-B9885CBB72B5}" type="slidenum">
              <a:rPr lang="zh-CN" alt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F1A3C301-4076-4A12-9AD6-81291D5300C2}" type="datetime2">
              <a:rPr lang="zh-CN" altLang="en-US"/>
              <a:t>2025年3月25日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32E0037D-138B-43E7-A632-E42F1B054D30}" type="slidenum">
              <a:rPr lang="zh-CN" alt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88579287-42AB-43CD-9DEA-9730218E525C}" type="datetime2">
              <a:rPr lang="zh-CN" altLang="en-US"/>
              <a:t>2025年3月25日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AD4C48C2-2764-47A8-8B9B-85896BF43C4E}" type="slidenum">
              <a:rPr lang="zh-CN" altLang="en-US"/>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93F5EE25-4D68-46B2-8C10-71CF70C021F2}" type="datetime2">
              <a:rPr lang="zh-CN" altLang="en-US"/>
              <a:t>2025年3月25日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49842B60-13F2-420E-A7C3-20B87DBC3B5A}" type="slidenum">
              <a:rPr lang="zh-CN" altLang="en-US"/>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47C4E09B-7001-4B5A-86C7-6D7E8EA3E468}" type="datetime2">
              <a:rPr lang="zh-CN" altLang="en-US"/>
              <a:t>2025年3月25日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C51BCE7-3A4B-41CF-AFB4-C514D0095E96}" type="slidenum">
              <a:rPr lang="zh-CN" alt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51EAFBF5-1234-4658-A5DE-F9F35433EA0C}" type="datetime2">
              <a:rPr lang="zh-CN" altLang="en-US"/>
              <a:t>2025年3月25日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9BF78F6B-65DB-48DE-B6CA-F63E46D58919}" type="slidenum">
              <a:rPr lang="zh-CN" altLang="en-US"/>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30B3E5B-F9AB-4DBB-861A-60333707C9BD}" type="datetime2">
              <a:rPr lang="zh-CN" altLang="en-US"/>
              <a:t>2025年3月25日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FEBB804-D562-48BF-B0B3-743D7DEC8785}" type="slidenum">
              <a:rPr lang="zh-CN" altLang="en-US"/>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3" y="49213"/>
            <a:ext cx="2332037"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0" y="49213"/>
            <a:ext cx="6843713"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8250839D-2FFB-460B-A8F3-754EC9A255BA}" type="datetime2">
              <a:rPr lang="zh-CN" altLang="en-US"/>
              <a:t>2025年3月25日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60510E9A-5F37-476C-93AD-B1AEE08E9387}" type="slidenum">
              <a:rPr lang="zh-CN" altLang="en-US"/>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0" y="1160463"/>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3" y="1160463"/>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cSld>
  <p:clrMapOvr>
    <a:masterClrMapping/>
  </p:clrMapOvr>
  <p:transition spd="med">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8" y="180975"/>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5" y="180975"/>
            <a:ext cx="6767513"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8"/>
            <a:ext cx="8420100"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0" y="4090988"/>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2069659-F56F-459B-8050-BE2E762F4638}" type="datetime2">
              <a:rPr lang="zh-CN" altLang="en-US"/>
              <a:t>2025年3月25日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614D8807-A6DA-4CC0-B473-1635F5CFBDF5}" type="slidenum">
              <a:rPr lang="zh-CN" altLang="en-US"/>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9269BCA-A675-40FF-96AA-054BBF835FEA}" type="datetime2">
              <a:rPr lang="zh-CN" altLang="en-US"/>
              <a:t>2025年3月25日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E7CFF41C-8510-4B2C-B57A-7F0D421A88BD}" type="slidenum">
              <a:rPr lang="zh-CN" altLang="en-US"/>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5"/>
            <a:ext cx="8420100"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0"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482FD2F9-C5F0-4980-855C-1B97F4B67963}" type="datetime2">
              <a:rPr lang="zh-CN" altLang="en-US"/>
              <a:t>2025年3月25日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567A8CE7-00A1-4494-AC82-F569F105220B}" type="slidenum">
              <a:rPr lang="zh-CN" altLang="en-US"/>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0" y="1282700"/>
            <a:ext cx="4381500"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E84CCA07-3D10-41E9-BF8C-C8D5381DA504}" type="datetime2">
              <a:rPr lang="zh-CN" altLang="en-US"/>
              <a:t>2025年3月25日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B24A5F6A-93D3-449C-8447-7A7D5726A5F6}" type="slidenum">
              <a:rPr lang="zh-CN" altLang="en-US"/>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3D060021-DA4F-4841-B0E2-62FE19D67AB6}" type="datetime2">
              <a:rPr lang="zh-CN" altLang="en-US"/>
              <a:t>2025年3月25日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9" name="Rectangle 6"/>
          <p:cNvSpPr>
            <a:spLocks noGrp="1" noChangeArrowheads="1"/>
          </p:cNvSpPr>
          <p:nvPr>
            <p:ph type="sldNum" sz="quarter" idx="12"/>
          </p:nvPr>
        </p:nvSpPr>
        <p:spPr/>
        <p:txBody>
          <a:bodyPr/>
          <a:lstStyle>
            <a:lvl1pPr>
              <a:defRPr/>
            </a:lvl1pPr>
          </a:lstStyle>
          <a:p>
            <a:pPr>
              <a:defRPr/>
            </a:pPr>
            <a:fld id="{78640675-C1C0-49D0-B414-EDD5A0204A6A}" type="slidenum">
              <a:rPr lang="zh-CN" altLang="en-US"/>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16A51D81-AC7A-4559-8019-805C98B1BBC3}" type="datetime2">
              <a:rPr lang="zh-CN" altLang="en-US"/>
              <a:t>2025年3月25日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5" name="Rectangle 6"/>
          <p:cNvSpPr>
            <a:spLocks noGrp="1" noChangeArrowheads="1"/>
          </p:cNvSpPr>
          <p:nvPr>
            <p:ph type="sldNum" sz="quarter" idx="12"/>
          </p:nvPr>
        </p:nvSpPr>
        <p:spPr/>
        <p:txBody>
          <a:bodyPr/>
          <a:lstStyle>
            <a:lvl1pPr>
              <a:defRPr/>
            </a:lvl1pPr>
          </a:lstStyle>
          <a:p>
            <a:pPr>
              <a:defRPr/>
            </a:pPr>
            <a:fld id="{3E3A1F65-5B71-4A68-ACB4-1C4E474FB4F1}" type="slidenum">
              <a:rPr lang="zh-CN" alt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0" y="1160463"/>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3" y="1160463"/>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B755EB85-CA55-4D24-B2B6-BE381BC7C7D5}" type="datetime2">
              <a:rPr lang="zh-CN" altLang="en-US"/>
              <a:t>2025年3月25日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4" name="Rectangle 6"/>
          <p:cNvSpPr>
            <a:spLocks noGrp="1" noChangeArrowheads="1"/>
          </p:cNvSpPr>
          <p:nvPr>
            <p:ph type="sldNum" sz="quarter" idx="12"/>
          </p:nvPr>
        </p:nvSpPr>
        <p:spPr/>
        <p:txBody>
          <a:bodyPr/>
          <a:lstStyle>
            <a:lvl1pPr>
              <a:defRPr/>
            </a:lvl1pPr>
          </a:lstStyle>
          <a:p>
            <a:pPr>
              <a:defRPr/>
            </a:pPr>
            <a:fld id="{B3779FF4-C238-43D1-A7DB-F805D35C1A96}" type="slidenum">
              <a:rPr lang="zh-CN" altLang="en-US"/>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CB20EC53-BAB9-49A8-A136-83DA1E57F501}" type="datetime2">
              <a:rPr lang="zh-CN" altLang="en-US"/>
              <a:t>2025年3月25日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ADF39F4B-F5A9-48FE-8FF7-DCDF4077C5B9}" type="slidenum">
              <a:rPr lang="zh-CN" altLang="en-US"/>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B8AAEF74-B976-4E2F-8C3C-A1C82A710811}" type="datetime2">
              <a:rPr lang="zh-CN" altLang="en-US"/>
              <a:t>2025年3月25日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C62ACF83-5178-4C10-9106-AF2916AE9861}" type="slidenum">
              <a:rPr lang="zh-CN" altLang="en-US"/>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32259E22-81E4-4CEE-A70E-51070A0B4FF8}" type="datetime2">
              <a:rPr lang="zh-CN" altLang="en-US"/>
              <a:t>2025年3月25日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5450007B-410E-4399-8729-EA17B0E12AE4}" type="slidenum">
              <a:rPr lang="zh-CN" altLang="en-US"/>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3" y="49213"/>
            <a:ext cx="2332037"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0" y="49213"/>
            <a:ext cx="6843713"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D9FA7B3-7460-4E94-9128-6519F58E2801}" type="datetime2">
              <a:rPr lang="zh-CN" altLang="en-US"/>
              <a:t>2025年3月25日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67DA3539-048E-44FE-956D-626B1D19B6A4}" type="slidenum">
              <a:rPr lang="zh-CN" alt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8925"/>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0" y="1616075"/>
            <a:ext cx="4376738"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0" y="2289175"/>
            <a:ext cx="4376738"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8"/>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0"/>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2" name="Picture 4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3074" y="5346701"/>
            <a:ext cx="2157413"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1027" name="Rectangle 3"/>
          <p:cNvSpPr>
            <a:spLocks noGrp="1" noChangeArrowheads="1"/>
          </p:cNvSpPr>
          <p:nvPr>
            <p:ph type="body" idx="1"/>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1028" name="Rectangle 17"/>
          <p:cNvSpPr>
            <a:spLocks noChangeArrowheads="1"/>
          </p:cNvSpPr>
          <p:nvPr/>
        </p:nvSpPr>
        <p:spPr bwMode="auto">
          <a:xfrm>
            <a:off x="0"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1029" name="Rectangle 18"/>
          <p:cNvSpPr>
            <a:spLocks noChangeArrowheads="1"/>
          </p:cNvSpPr>
          <p:nvPr/>
        </p:nvSpPr>
        <p:spPr bwMode="auto">
          <a:xfrm>
            <a:off x="3175"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defRPr/>
            </a:pPr>
            <a:endParaRPr lang="zh-CN" altLang="en-US" sz="1500">
              <a:effectLst>
                <a:outerShdw blurRad="38100" dist="38100" dir="2700000" algn="tl">
                  <a:srgbClr val="C0C0C0"/>
                </a:outerShdw>
              </a:effectLst>
              <a:latin typeface="Times New Roman" panose="02020603050405020304" pitchFamily="18" charset="0"/>
            </a:endParaRPr>
          </a:p>
        </p:txBody>
      </p:sp>
      <p:sp>
        <p:nvSpPr>
          <p:cNvPr id="1030" name="Line 22"/>
          <p:cNvSpPr>
            <a:spLocks noChangeShapeType="1"/>
          </p:cNvSpPr>
          <p:nvPr/>
        </p:nvSpPr>
        <p:spPr bwMode="auto">
          <a:xfrm>
            <a:off x="330200" y="180975"/>
            <a:ext cx="0" cy="16287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 name="Line 23"/>
          <p:cNvSpPr>
            <a:spLocks noChangeShapeType="1"/>
          </p:cNvSpPr>
          <p:nvPr/>
        </p:nvSpPr>
        <p:spPr bwMode="auto">
          <a:xfrm>
            <a:off x="333375" y="1017588"/>
            <a:ext cx="95535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 name="Text Box 30"/>
          <p:cNvSpPr txBox="1">
            <a:spLocks noChangeArrowheads="1"/>
          </p:cNvSpPr>
          <p:nvPr/>
        </p:nvSpPr>
        <p:spPr bwMode="auto">
          <a:xfrm>
            <a:off x="9345613" y="6788150"/>
            <a:ext cx="2746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defRPr/>
            </a:pPr>
            <a:fld id="{100306CA-81BE-4E2E-9FCD-3171B6F92DE3}" type="slidenum">
              <a:rPr lang="en-US" sz="1400" smtClean="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33" name="Text Box 41"/>
          <p:cNvSpPr txBox="1">
            <a:spLocks noChangeArrowheads="1"/>
          </p:cNvSpPr>
          <p:nvPr/>
        </p:nvSpPr>
        <p:spPr bwMode="auto">
          <a:xfrm>
            <a:off x="-196850" y="6650038"/>
            <a:ext cx="18970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defRPr/>
            </a:pPr>
            <a:fld id="{43136712-8E76-44C5-802C-27DFBF06D3BB}" type="datetime1">
              <a:rPr lang="en-US" sz="1400" smtClean="0">
                <a:effectLst>
                  <a:outerShdw blurRad="38100" dist="38100" dir="2700000" algn="tl">
                    <a:srgbClr val="C0C0C0"/>
                  </a:outerShdw>
                </a:effectLst>
                <a:latin typeface="Bookman Old Style" panose="02050604050505020204" pitchFamily="18" charset="0"/>
                <a:ea typeface="楷体_GB2312" pitchFamily="49" charset="-122"/>
              </a:rPr>
              <a:t>3/25/2025</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13" name="Picture 3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769350" y="9525"/>
            <a:ext cx="11525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908050" y="49213"/>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2051" name="Rectangle 3"/>
          <p:cNvSpPr>
            <a:spLocks noGrp="1" noChangeArrowheads="1"/>
          </p:cNvSpPr>
          <p:nvPr>
            <p:ph type="body" idx="1"/>
          </p:nvPr>
        </p:nvSpPr>
        <p:spPr bwMode="auto">
          <a:xfrm>
            <a:off x="495300" y="1282700"/>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2" name="Rectangle 4"/>
          <p:cNvSpPr>
            <a:spLocks noGrp="1" noChangeArrowheads="1"/>
          </p:cNvSpPr>
          <p:nvPr>
            <p:ph type="dt" sz="half" idx="2"/>
          </p:nvPr>
        </p:nvSpPr>
        <p:spPr bwMode="auto">
          <a:xfrm>
            <a:off x="495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pPr>
              <a:defRPr/>
            </a:pPr>
            <a:fld id="{FFBD61B3-9F4C-4E80-859D-FB05C7BC1831}" type="datetime2">
              <a:rPr lang="zh-CN" altLang="en-US"/>
              <a:t>2025年3月25日</a:t>
            </a:fld>
            <a:endParaRPr lang="en-US"/>
          </a:p>
        </p:txBody>
      </p:sp>
      <p:sp>
        <p:nvSpPr>
          <p:cNvPr id="2053" name="Rectangle 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pPr>
              <a:defRPr/>
            </a:pPr>
            <a:endParaRPr lang="en-US"/>
          </a:p>
        </p:txBody>
      </p:sp>
      <p:sp>
        <p:nvSpPr>
          <p:cNvPr id="2054" name="Rectangle 6"/>
          <p:cNvSpPr>
            <a:spLocks noGrp="1" noChangeArrowheads="1"/>
          </p:cNvSpPr>
          <p:nvPr>
            <p:ph type="sldNum" sz="quarter" idx="4"/>
          </p:nvPr>
        </p:nvSpPr>
        <p:spPr bwMode="auto">
          <a:xfrm>
            <a:off x="7099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pPr>
              <a:defRPr/>
            </a:pPr>
            <a:fld id="{A31B5144-5A8C-409D-ACC0-F125B91FFFF1}" type="slidenum">
              <a:rPr lang="zh-CN" altLang="en-US"/>
              <a:t>‹#›</a:t>
            </a:fld>
            <a:endParaRPr lang="en-US"/>
          </a:p>
        </p:txBody>
      </p:sp>
      <p:sp>
        <p:nvSpPr>
          <p:cNvPr id="2055" name="Rectangle 7"/>
          <p:cNvSpPr>
            <a:spLocks noChangeArrowheads="1"/>
          </p:cNvSpPr>
          <p:nvPr userDrawn="1"/>
        </p:nvSpPr>
        <p:spPr bwMode="auto">
          <a:xfrm>
            <a:off x="306388" y="193675"/>
            <a:ext cx="474662" cy="500063"/>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6" name="Rectangle 8"/>
          <p:cNvSpPr>
            <a:spLocks noChangeArrowheads="1"/>
          </p:cNvSpPr>
          <p:nvPr userDrawn="1"/>
        </p:nvSpPr>
        <p:spPr bwMode="auto">
          <a:xfrm>
            <a:off x="439738" y="638175"/>
            <a:ext cx="458787" cy="50006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7" name="Rectangle 9"/>
          <p:cNvSpPr>
            <a:spLocks noChangeArrowheads="1"/>
          </p:cNvSpPr>
          <p:nvPr userDrawn="1"/>
        </p:nvSpPr>
        <p:spPr bwMode="auto">
          <a:xfrm>
            <a:off x="-3175" y="561975"/>
            <a:ext cx="601663" cy="444500"/>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8" name="Rectangle 10"/>
          <p:cNvSpPr>
            <a:spLocks noChangeArrowheads="1"/>
          </p:cNvSpPr>
          <p:nvPr userDrawn="1"/>
        </p:nvSpPr>
        <p:spPr bwMode="auto">
          <a:xfrm>
            <a:off x="679450" y="160338"/>
            <a:ext cx="34925" cy="1108075"/>
          </a:xfrm>
          <a:prstGeom prst="rect">
            <a:avLst/>
          </a:prstGeom>
          <a:gradFill rotWithShape="1">
            <a:gsLst>
              <a:gs pos="0">
                <a:srgbClr val="000082"/>
              </a:gs>
              <a:gs pos="30000">
                <a:srgbClr val="66008F"/>
              </a:gs>
              <a:gs pos="64999">
                <a:srgbClr val="BA0066"/>
              </a:gs>
              <a:gs pos="89999">
                <a:srgbClr val="FF0000"/>
              </a:gs>
              <a:gs pos="100000">
                <a:srgbClr val="FF8200"/>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solidFill>
                <a:srgbClr val="FF3300"/>
              </a:solidFill>
              <a:latin typeface="Tahoma" panose="020B0604030504040204" pitchFamily="34" charset="0"/>
            </a:endParaRPr>
          </a:p>
        </p:txBody>
      </p:sp>
      <p:sp>
        <p:nvSpPr>
          <p:cNvPr id="2059" name="Rectangle 11"/>
          <p:cNvSpPr>
            <a:spLocks noChangeArrowheads="1"/>
          </p:cNvSpPr>
          <p:nvPr userDrawn="1"/>
        </p:nvSpPr>
        <p:spPr bwMode="auto">
          <a:xfrm>
            <a:off x="333375" y="992188"/>
            <a:ext cx="8912225" cy="33337"/>
          </a:xfrm>
          <a:prstGeom prst="rect">
            <a:avLst/>
          </a:prstGeom>
          <a:gradFill rotWithShape="1">
            <a:gsLst>
              <a:gs pos="0">
                <a:srgbClr val="0000FF"/>
              </a:gs>
              <a:gs pos="100000">
                <a:srgbClr val="8686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4" name="Picture 4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226050"/>
            <a:ext cx="2157413"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17"/>
          <p:cNvSpPr>
            <a:spLocks noChangeArrowheads="1"/>
          </p:cNvSpPr>
          <p:nvPr/>
        </p:nvSpPr>
        <p:spPr bwMode="auto">
          <a:xfrm>
            <a:off x="0"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3075" name="Rectangle 18"/>
          <p:cNvSpPr>
            <a:spLocks noChangeArrowheads="1"/>
          </p:cNvSpPr>
          <p:nvPr/>
        </p:nvSpPr>
        <p:spPr bwMode="auto">
          <a:xfrm>
            <a:off x="3175"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defRPr/>
            </a:pPr>
            <a:endParaRPr lang="zh-CN" altLang="en-US" sz="1500">
              <a:effectLst>
                <a:outerShdw blurRad="38100" dist="38100" dir="2700000" algn="tl">
                  <a:srgbClr val="C0C0C0"/>
                </a:outerShdw>
              </a:effectLst>
              <a:latin typeface="Times New Roman" panose="02020603050405020304" pitchFamily="18" charset="0"/>
            </a:endParaRPr>
          </a:p>
        </p:txBody>
      </p:sp>
      <p:sp>
        <p:nvSpPr>
          <p:cNvPr id="3076" name="Text Box 30"/>
          <p:cNvSpPr txBox="1">
            <a:spLocks noChangeArrowheads="1"/>
          </p:cNvSpPr>
          <p:nvPr/>
        </p:nvSpPr>
        <p:spPr bwMode="auto">
          <a:xfrm>
            <a:off x="9345613" y="6788150"/>
            <a:ext cx="2746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defRPr/>
            </a:pPr>
            <a:fld id="{D4E99214-74F9-44D6-AE2F-D9614A28E12E}" type="slidenum">
              <a:rPr lang="en-US" sz="1400" smtClean="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3077" name="Text Box 41"/>
          <p:cNvSpPr txBox="1">
            <a:spLocks noChangeArrowheads="1"/>
          </p:cNvSpPr>
          <p:nvPr/>
        </p:nvSpPr>
        <p:spPr bwMode="auto">
          <a:xfrm>
            <a:off x="-196850" y="6650038"/>
            <a:ext cx="18970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defRPr/>
            </a:pPr>
            <a:fld id="{E5CDD699-53F8-4783-A8B6-69A8720A65AF}" type="datetime1">
              <a:rPr lang="en-US" sz="1400" smtClean="0">
                <a:effectLst>
                  <a:outerShdw blurRad="38100" dist="38100" dir="2700000" algn="tl">
                    <a:srgbClr val="C0C0C0"/>
                  </a:outerShdw>
                </a:effectLst>
                <a:latin typeface="Bookman Old Style" panose="02050604050505020204" pitchFamily="18" charset="0"/>
                <a:ea typeface="楷体_GB2312" pitchFamily="49" charset="-122"/>
              </a:rPr>
              <a:t>3/25/2025</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sp>
        <p:nvSpPr>
          <p:cNvPr id="3081"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3082" name="Rectangle 3"/>
          <p:cNvSpPr>
            <a:spLocks noGrp="1" noChangeArrowheads="1"/>
          </p:cNvSpPr>
          <p:nvPr>
            <p:ph type="body" idx="1"/>
          </p:nvPr>
        </p:nvSpPr>
        <p:spPr bwMode="auto">
          <a:xfrm>
            <a:off x="488950" y="1160463"/>
            <a:ext cx="921702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3083" name="Rectangle 1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Arial" panose="020B0604020202020204" pitchFamily="34" charset="0"/>
              </a:defRPr>
            </a:lvl1pPr>
          </a:lstStyle>
          <a:p>
            <a:pPr>
              <a:defRPr/>
            </a:pPr>
            <a:endParaRPr lang="en-US"/>
          </a:p>
          <a:p>
            <a:pPr>
              <a:defRPr/>
            </a:pPr>
            <a:r>
              <a:rPr lang="zh-CN" altLang="en-US"/>
              <a:t>第</a:t>
            </a:r>
            <a:r>
              <a:rPr lang="en-US"/>
              <a:t>1</a:t>
            </a:r>
            <a:r>
              <a:rPr lang="zh-CN" altLang="en-US"/>
              <a:t>章 多媒体技术概要</a:t>
            </a:r>
          </a:p>
        </p:txBody>
      </p:sp>
      <p:pic>
        <p:nvPicPr>
          <p:cNvPr id="12" name="Picture 1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7"/>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054350"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bwMode="auto">
          <a:xfrm>
            <a:off x="908050" y="49213"/>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4101" name="Rectangle 3"/>
          <p:cNvSpPr>
            <a:spLocks noGrp="1" noChangeArrowheads="1"/>
          </p:cNvSpPr>
          <p:nvPr>
            <p:ph type="body" idx="1"/>
          </p:nvPr>
        </p:nvSpPr>
        <p:spPr bwMode="auto">
          <a:xfrm>
            <a:off x="495300" y="1282700"/>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4"/>
          <p:cNvSpPr>
            <a:spLocks noGrp="1" noChangeArrowheads="1"/>
          </p:cNvSpPr>
          <p:nvPr>
            <p:ph type="dt" sz="half" idx="2"/>
          </p:nvPr>
        </p:nvSpPr>
        <p:spPr bwMode="auto">
          <a:xfrm>
            <a:off x="495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pPr>
              <a:defRPr/>
            </a:pPr>
            <a:fld id="{AE092DA8-208D-417C-8C19-76FC4AA36860}" type="datetime2">
              <a:rPr lang="zh-CN" altLang="en-US"/>
              <a:t>2025年3月25日</a:t>
            </a:fld>
            <a:endParaRPr lang="en-US"/>
          </a:p>
        </p:txBody>
      </p:sp>
      <p:sp>
        <p:nvSpPr>
          <p:cNvPr id="4103" name="Rectangle 5"/>
          <p:cNvSpPr>
            <a:spLocks noGrp="1" noChangeArrowheads="1"/>
          </p:cNvSpPr>
          <p:nvPr>
            <p:ph type="ftr" sz="quarter" idx="3"/>
          </p:nvPr>
        </p:nvSpPr>
        <p:spPr bwMode="auto">
          <a:xfrm>
            <a:off x="3384550"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pPr>
              <a:defRPr/>
            </a:pPr>
            <a:endParaRPr lang="en-US"/>
          </a:p>
          <a:p>
            <a:pPr>
              <a:defRPr/>
            </a:pPr>
            <a:r>
              <a:rPr lang="zh-CN" altLang="en-US"/>
              <a:t>第</a:t>
            </a:r>
            <a:r>
              <a:rPr lang="en-US"/>
              <a:t>1</a:t>
            </a:r>
            <a:r>
              <a:rPr lang="zh-CN" altLang="en-US"/>
              <a:t>章 多媒体技术概要</a:t>
            </a:r>
          </a:p>
        </p:txBody>
      </p:sp>
      <p:sp>
        <p:nvSpPr>
          <p:cNvPr id="4104" name="Rectangle 6"/>
          <p:cNvSpPr>
            <a:spLocks noGrp="1" noChangeArrowheads="1"/>
          </p:cNvSpPr>
          <p:nvPr>
            <p:ph type="sldNum" sz="quarter" idx="4"/>
          </p:nvPr>
        </p:nvSpPr>
        <p:spPr bwMode="auto">
          <a:xfrm>
            <a:off x="7099300"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pPr>
              <a:defRPr/>
            </a:pPr>
            <a:fld id="{7582EEDD-250D-449F-8305-BE8AFD45BB3B}" type="slidenum">
              <a:rPr lang="zh-CN" altLang="en-US"/>
              <a:t>‹#›</a:t>
            </a:fld>
            <a:endParaRPr lang="en-US"/>
          </a:p>
        </p:txBody>
      </p:sp>
      <p:pic>
        <p:nvPicPr>
          <p:cNvPr id="11" name="Picture 17"/>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054350"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82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8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6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710.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07.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86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19.xml.rels><?xml version="1.0" encoding="UTF-8" standalone="yes"?>
<Relationships xmlns="http://schemas.openxmlformats.org/package/2006/relationships"><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0.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940.png"/><Relationship Id="rId1" Type="http://schemas.openxmlformats.org/officeDocument/2006/relationships/slideLayout" Target="../slideLayouts/slideLayout2.xml"/><Relationship Id="rId4" Type="http://schemas.openxmlformats.org/officeDocument/2006/relationships/image" Target="../media/image960.png"/></Relationships>
</file>

<file path=ppt/slides/_rels/slide12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0.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0.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70.tmp"/><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slideLayout" Target="../slideLayouts/slideLayout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s>
</file>

<file path=ppt/slides/_rels/slide36.xml.rels><?xml version="1.0" encoding="UTF-8" standalone="yes"?>
<Relationships xmlns="http://schemas.openxmlformats.org/package/2006/relationships"><Relationship Id="rId13" Type="http://schemas.openxmlformats.org/officeDocument/2006/relationships/tags" Target="../tags/tag37.xml"/><Relationship Id="rId18" Type="http://schemas.openxmlformats.org/officeDocument/2006/relationships/tags" Target="../tags/tag42.xml"/><Relationship Id="rId26" Type="http://schemas.openxmlformats.org/officeDocument/2006/relationships/tags" Target="../tags/tag27.xml"/><Relationship Id="rId3" Type="http://schemas.openxmlformats.org/officeDocument/2006/relationships/tags" Target="../tags/tag27.xml"/><Relationship Id="rId21" Type="http://schemas.openxmlformats.org/officeDocument/2006/relationships/tags" Target="../tags/tag45.xml"/><Relationship Id="rId34" Type="http://schemas.openxmlformats.org/officeDocument/2006/relationships/tags" Target="../tags/tag31.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5" Type="http://schemas.openxmlformats.org/officeDocument/2006/relationships/slideLayout" Target="../slideLayouts/slideLayout7.xml"/><Relationship Id="rId33" Type="http://schemas.openxmlformats.org/officeDocument/2006/relationships/image" Target="../media/image74.png"/><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tags" Target="../tags/tag44.xml"/><Relationship Id="rId29" Type="http://schemas.openxmlformats.org/officeDocument/2006/relationships/image" Target="../media/image72.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24" Type="http://schemas.openxmlformats.org/officeDocument/2006/relationships/tags" Target="../tags/tag48.xml"/><Relationship Id="rId32" Type="http://schemas.openxmlformats.org/officeDocument/2006/relationships/tags" Target="../tags/tag30.xml"/><Relationship Id="rId5" Type="http://schemas.openxmlformats.org/officeDocument/2006/relationships/tags" Target="../tags/tag29.xml"/><Relationship Id="rId15" Type="http://schemas.openxmlformats.org/officeDocument/2006/relationships/tags" Target="../tags/tag39.xml"/><Relationship Id="rId23" Type="http://schemas.openxmlformats.org/officeDocument/2006/relationships/tags" Target="../tags/tag47.xml"/><Relationship Id="rId28" Type="http://schemas.openxmlformats.org/officeDocument/2006/relationships/tags" Target="../tags/tag28.xml"/><Relationship Id="rId36" Type="http://schemas.openxmlformats.org/officeDocument/2006/relationships/image" Target="../media/image70.tmp"/><Relationship Id="rId10" Type="http://schemas.openxmlformats.org/officeDocument/2006/relationships/tags" Target="../tags/tag34.xml"/><Relationship Id="rId19" Type="http://schemas.openxmlformats.org/officeDocument/2006/relationships/tags" Target="../tags/tag43.xml"/><Relationship Id="rId31" Type="http://schemas.openxmlformats.org/officeDocument/2006/relationships/image" Target="../media/image73.png"/><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tags" Target="../tags/tag46.xml"/><Relationship Id="rId27" Type="http://schemas.openxmlformats.org/officeDocument/2006/relationships/image" Target="../media/image71.png"/><Relationship Id="rId30" Type="http://schemas.openxmlformats.org/officeDocument/2006/relationships/tags" Target="../tags/tag29.xml"/><Relationship Id="rId35" Type="http://schemas.openxmlformats.org/officeDocument/2006/relationships/image" Target="../media/image75.png"/><Relationship Id="rId8" Type="http://schemas.openxmlformats.org/officeDocument/2006/relationships/tags" Target="../tags/tag32.xml"/></Relationships>
</file>

<file path=ppt/slides/_rels/slide37.xml.rels><?xml version="1.0" encoding="UTF-8" standalone="yes"?>
<Relationships xmlns="http://schemas.openxmlformats.org/package/2006/relationships"><Relationship Id="rId2" Type="http://schemas.openxmlformats.org/officeDocument/2006/relationships/image" Target="../media/image7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18" Type="http://schemas.openxmlformats.org/officeDocument/2006/relationships/slideLayout" Target="../slideLayouts/slideLayout7.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tags" Target="../tags/tag65.xml"/><Relationship Id="rId2" Type="http://schemas.openxmlformats.org/officeDocument/2006/relationships/tags" Target="../tags/tag50.xml"/><Relationship Id="rId16" Type="http://schemas.openxmlformats.org/officeDocument/2006/relationships/tags" Target="../tags/tag64.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tags" Target="../tags/tag63.xml"/><Relationship Id="rId10" Type="http://schemas.openxmlformats.org/officeDocument/2006/relationships/tags" Target="../tags/tag58.xml"/><Relationship Id="rId19" Type="http://schemas.openxmlformats.org/officeDocument/2006/relationships/image" Target="../media/image70.tmp"/><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s>
</file>

<file path=ppt/slides/_rels/slide6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tags" Target="../tags/tag78.xml"/><Relationship Id="rId18" Type="http://schemas.openxmlformats.org/officeDocument/2006/relationships/slideLayout" Target="../slideLayouts/slideLayout7.xml"/><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tags" Target="../tags/tag77.xml"/><Relationship Id="rId17" Type="http://schemas.openxmlformats.org/officeDocument/2006/relationships/tags" Target="../tags/tag82.xml"/><Relationship Id="rId2" Type="http://schemas.openxmlformats.org/officeDocument/2006/relationships/tags" Target="../tags/tag67.xml"/><Relationship Id="rId16" Type="http://schemas.openxmlformats.org/officeDocument/2006/relationships/tags" Target="../tags/tag81.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5" Type="http://schemas.openxmlformats.org/officeDocument/2006/relationships/tags" Target="../tags/tag70.xml"/><Relationship Id="rId15" Type="http://schemas.openxmlformats.org/officeDocument/2006/relationships/tags" Target="../tags/tag80.xml"/><Relationship Id="rId10" Type="http://schemas.openxmlformats.org/officeDocument/2006/relationships/tags" Target="../tags/tag75.xml"/><Relationship Id="rId19" Type="http://schemas.openxmlformats.org/officeDocument/2006/relationships/image" Target="../media/image70.tmp"/><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tags" Target="../tags/tag79.xml"/></Relationships>
</file>

<file path=ppt/slides/_rels/slide71.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tags" Target="../tags/tag95.xml"/><Relationship Id="rId18" Type="http://schemas.openxmlformats.org/officeDocument/2006/relationships/slideLayout" Target="../slideLayouts/slideLayout7.xml"/><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tags" Target="../tags/tag99.xml"/><Relationship Id="rId2" Type="http://schemas.openxmlformats.org/officeDocument/2006/relationships/tags" Target="../tags/tag84.xml"/><Relationship Id="rId16" Type="http://schemas.openxmlformats.org/officeDocument/2006/relationships/tags" Target="../tags/tag98.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5" Type="http://schemas.openxmlformats.org/officeDocument/2006/relationships/tags" Target="../tags/tag87.xml"/><Relationship Id="rId15" Type="http://schemas.openxmlformats.org/officeDocument/2006/relationships/tags" Target="../tags/tag97.xml"/><Relationship Id="rId10" Type="http://schemas.openxmlformats.org/officeDocument/2006/relationships/tags" Target="../tags/tag92.xml"/><Relationship Id="rId19" Type="http://schemas.openxmlformats.org/officeDocument/2006/relationships/image" Target="../media/image70.tmp"/><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s>
</file>

<file path=ppt/slides/_rels/slide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tags" Target="../tags/tag112.xml"/><Relationship Id="rId18" Type="http://schemas.openxmlformats.org/officeDocument/2006/relationships/slideLayout" Target="../slideLayouts/slideLayout7.xml"/><Relationship Id="rId3" Type="http://schemas.openxmlformats.org/officeDocument/2006/relationships/tags" Target="../tags/tag102.xml"/><Relationship Id="rId21" Type="http://schemas.openxmlformats.org/officeDocument/2006/relationships/image" Target="../media/image70.tmp"/><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tags" Target="../tags/tag116.xml"/><Relationship Id="rId2" Type="http://schemas.openxmlformats.org/officeDocument/2006/relationships/tags" Target="../tags/tag101.xml"/><Relationship Id="rId16" Type="http://schemas.openxmlformats.org/officeDocument/2006/relationships/tags" Target="../tags/tag115.xml"/><Relationship Id="rId20" Type="http://schemas.openxmlformats.org/officeDocument/2006/relationships/image" Target="../media/image107.png"/><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tags" Target="../tags/tag110.xml"/><Relationship Id="rId5" Type="http://schemas.openxmlformats.org/officeDocument/2006/relationships/tags" Target="../tags/tag104.xml"/><Relationship Id="rId15" Type="http://schemas.openxmlformats.org/officeDocument/2006/relationships/tags" Target="../tags/tag114.xml"/><Relationship Id="rId10" Type="http://schemas.openxmlformats.org/officeDocument/2006/relationships/tags" Target="../tags/tag109.xml"/><Relationship Id="rId19" Type="http://schemas.openxmlformats.org/officeDocument/2006/relationships/tags" Target="../tags/tag105.xml"/><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tags" Target="../tags/tag113.xml"/></Relationships>
</file>

<file path=ppt/slides/_rels/slide7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tags" Target="../tags/tag124.xml"/><Relationship Id="rId13" Type="http://schemas.openxmlformats.org/officeDocument/2006/relationships/tags" Target="../tags/tag129.xml"/><Relationship Id="rId18" Type="http://schemas.openxmlformats.org/officeDocument/2006/relationships/slideLayout" Target="../slideLayouts/slideLayout7.xml"/><Relationship Id="rId3" Type="http://schemas.openxmlformats.org/officeDocument/2006/relationships/tags" Target="../tags/tag119.xml"/><Relationship Id="rId7" Type="http://schemas.openxmlformats.org/officeDocument/2006/relationships/tags" Target="../tags/tag123.xml"/><Relationship Id="rId12" Type="http://schemas.openxmlformats.org/officeDocument/2006/relationships/tags" Target="../tags/tag128.xml"/><Relationship Id="rId17" Type="http://schemas.openxmlformats.org/officeDocument/2006/relationships/tags" Target="../tags/tag133.xml"/><Relationship Id="rId2" Type="http://schemas.openxmlformats.org/officeDocument/2006/relationships/tags" Target="../tags/tag118.xml"/><Relationship Id="rId16" Type="http://schemas.openxmlformats.org/officeDocument/2006/relationships/tags" Target="../tags/tag132.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tags" Target="../tags/tag127.xml"/><Relationship Id="rId5" Type="http://schemas.openxmlformats.org/officeDocument/2006/relationships/tags" Target="../tags/tag121.xml"/><Relationship Id="rId15" Type="http://schemas.openxmlformats.org/officeDocument/2006/relationships/tags" Target="../tags/tag131.xml"/><Relationship Id="rId10" Type="http://schemas.openxmlformats.org/officeDocument/2006/relationships/tags" Target="../tags/tag126.xml"/><Relationship Id="rId19" Type="http://schemas.openxmlformats.org/officeDocument/2006/relationships/image" Target="../media/image70.tmp"/><Relationship Id="rId4" Type="http://schemas.openxmlformats.org/officeDocument/2006/relationships/tags" Target="../tags/tag120.xml"/><Relationship Id="rId9" Type="http://schemas.openxmlformats.org/officeDocument/2006/relationships/tags" Target="../tags/tag125.xml"/><Relationship Id="rId14" Type="http://schemas.openxmlformats.org/officeDocument/2006/relationships/tags" Target="../tags/tag130.xml"/></Relationships>
</file>

<file path=ppt/slides/_rels/slide8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1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690.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7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80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3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idx="4294967295"/>
          </p:nvPr>
        </p:nvSpPr>
        <p:spPr>
          <a:xfrm>
            <a:off x="1073150" y="2141538"/>
            <a:ext cx="8420100" cy="15398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r>
              <a:rPr lang="zh-CN" altLang="en-US" sz="2400" dirty="0">
                <a:solidFill>
                  <a:srgbClr val="CC00CC"/>
                </a:solidFill>
                <a:sym typeface="+mn-ea"/>
              </a:rPr>
              <a:t>组合优化与凸优化</a:t>
            </a:r>
            <a:br>
              <a:rPr lang="zh-CN" altLang="en-US" sz="2400" dirty="0">
                <a:solidFill>
                  <a:srgbClr val="CC00CC"/>
                </a:solidFill>
                <a:latin typeface="隶书" panose="02010509060101010101" pitchFamily="1" charset="-122"/>
              </a:rPr>
            </a:br>
            <a:r>
              <a:rPr lang="zh-CN" altLang="en-US" sz="2400" dirty="0">
                <a:latin typeface="隶书" panose="02010509060101010101" pitchFamily="1" charset="-122"/>
              </a:rPr>
              <a:t>第</a:t>
            </a:r>
            <a:r>
              <a:rPr lang="en-US" altLang="zh-CN" sz="2400" dirty="0">
                <a:latin typeface="隶书" panose="02010509060101010101" pitchFamily="1" charset="-122"/>
              </a:rPr>
              <a:t>5</a:t>
            </a:r>
            <a:r>
              <a:rPr lang="zh-CN" altLang="en-US" sz="2400" dirty="0">
                <a:latin typeface="隶书" panose="02010509060101010101" pitchFamily="1" charset="-122"/>
              </a:rPr>
              <a:t>章 无约束最优化方法</a:t>
            </a:r>
            <a:r>
              <a:rPr lang="en-US" altLang="zh-CN" sz="2400" dirty="0">
                <a:latin typeface="隶书" panose="02010509060101010101" pitchFamily="1" charset="-122"/>
              </a:rPr>
              <a:t>(Unconstrained Optimization Methods)</a:t>
            </a:r>
            <a:endParaRPr lang="zh-CN" altLang="en-US" dirty="0">
              <a:latin typeface="隶书" panose="02010509060101010101" pitchFamily="1" charset="-122"/>
            </a:endParaRPr>
          </a:p>
        </p:txBody>
      </p:sp>
      <p:sp>
        <p:nvSpPr>
          <p:cNvPr id="5123" name="Rectangle 3"/>
          <p:cNvSpPr>
            <a:spLocks noGrp="1" noChangeArrowheads="1"/>
          </p:cNvSpPr>
          <p:nvPr>
            <p:ph type="subTitle" idx="4294967295"/>
          </p:nvPr>
        </p:nvSpPr>
        <p:spPr>
          <a:xfrm>
            <a:off x="1485900" y="4090988"/>
            <a:ext cx="6934200" cy="18446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pPr marL="0" indent="0" algn="ctr">
              <a:lnSpc>
                <a:spcPct val="90000"/>
              </a:lnSpc>
              <a:buFont typeface="Wingdings" panose="05000000000000000000" pitchFamily="2" charset="2"/>
              <a:buNone/>
            </a:pPr>
            <a:r>
              <a:rPr lang="zh-CN" altLang="en-US" sz="2600" dirty="0"/>
              <a:t>刘绍辉</a:t>
            </a:r>
          </a:p>
          <a:p>
            <a:pPr marL="0" indent="0" algn="ctr">
              <a:lnSpc>
                <a:spcPct val="90000"/>
              </a:lnSpc>
              <a:buFont typeface="Wingdings" panose="05000000000000000000" pitchFamily="2" charset="2"/>
              <a:buNone/>
            </a:pPr>
            <a:r>
              <a:rPr lang="zh-CN" altLang="en-US" sz="2600" dirty="0"/>
              <a:t>计算机科学与技术学院 哈尔滨工业大学</a:t>
            </a:r>
          </a:p>
          <a:p>
            <a:pPr marL="0" indent="0" algn="ctr">
              <a:lnSpc>
                <a:spcPct val="90000"/>
              </a:lnSpc>
              <a:buFont typeface="Wingdings" panose="05000000000000000000" pitchFamily="2" charset="2"/>
              <a:buNone/>
            </a:pPr>
            <a:r>
              <a:rPr lang="zh-CN" altLang="en-US" sz="2600" dirty="0"/>
              <a:t>shliu@hit.edu.cn</a:t>
            </a:r>
          </a:p>
          <a:p>
            <a:pPr marL="0" indent="0" algn="ctr">
              <a:lnSpc>
                <a:spcPct val="90000"/>
              </a:lnSpc>
              <a:buFont typeface="Wingdings" panose="05000000000000000000" pitchFamily="2" charset="2"/>
              <a:buNone/>
            </a:pPr>
            <a:r>
              <a:rPr lang="zh-CN" altLang="en-US" sz="2600" dirty="0"/>
              <a:t>20</a:t>
            </a:r>
            <a:r>
              <a:rPr lang="en-US" sz="2600" dirty="0"/>
              <a:t>25</a:t>
            </a:r>
            <a:r>
              <a:rPr lang="zh-CN" altLang="en-US" sz="2600"/>
              <a:t>年春季</a:t>
            </a:r>
            <a:endParaRPr lang="zh-CN" altLang="en-US" sz="2600" dirty="0"/>
          </a:p>
        </p:txBody>
      </p:sp>
    </p:spTree>
  </p:cSld>
  <p:clrMapOvr>
    <a:masterClrMapping/>
  </p:clrMapOvr>
  <p:transition spd="med" advTm="1187">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5</a:t>
            </a:r>
            <a:r>
              <a:rPr lang="zh-CN" altLang="en-US" dirty="0"/>
              <a:t>章 </a:t>
            </a:r>
            <a:r>
              <a:rPr lang="zh-CN" altLang="en-US" dirty="0">
                <a:latin typeface="隶书" panose="02010509060101010101" pitchFamily="1" charset="-122"/>
              </a:rPr>
              <a:t>无约束最优化方法</a:t>
            </a:r>
            <a:r>
              <a:rPr lang="en-US" altLang="zh-CN" dirty="0">
                <a:latin typeface="隶书" panose="02010509060101010101" pitchFamily="1" charset="-122"/>
              </a:rPr>
              <a:t>-</a:t>
            </a:r>
            <a:r>
              <a:rPr lang="zh-CN" altLang="en-US" dirty="0">
                <a:latin typeface="隶书" panose="02010509060101010101" pitchFamily="1" charset="-122"/>
              </a:rPr>
              <a:t>线搜索回顾</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前述方法不要求导数信息，如果假设函数可导，例如假设</a:t>
                </a:r>
                <a14:m>
                  <m:oMath xmlns:m="http://schemas.openxmlformats.org/officeDocument/2006/math">
                    <m:r>
                      <a:rPr lang="en-US" altLang="zh-CN" sz="2400" b="1" i="1" smtClean="0">
                        <a:latin typeface="Cambria Math"/>
                      </a:rPr>
                      <m:t>𝒇</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r>
                      <a:rPr lang="en-US" altLang="zh-CN" sz="2400" b="1" i="1" smtClean="0">
                        <a:latin typeface="Cambria Math"/>
                      </a:rPr>
                      <m:t>)</m:t>
                    </m:r>
                  </m:oMath>
                </a14:m>
                <a:r>
                  <a:rPr lang="zh-CN" altLang="en-US" sz="2400" dirty="0"/>
                  <a:t>已知，此时可以考虑如下三种情况</a:t>
                </a:r>
                <a:r>
                  <a:rPr lang="en-US" altLang="zh-CN" sz="2400" dirty="0"/>
                  <a:t>:</a:t>
                </a:r>
              </a:p>
              <a:p>
                <a14:m>
                  <m:oMath xmlns:m="http://schemas.openxmlformats.org/officeDocument/2006/math">
                    <m:r>
                      <a:rPr lang="zh-CN" altLang="en-US" sz="2400" b="1" i="1" dirty="0">
                        <a:latin typeface="Cambria Math"/>
                      </a:rPr>
                      <m:t>如果</m:t>
                    </m:r>
                    <m:sSup>
                      <m:sSupPr>
                        <m:ctrlPr>
                          <a:rPr lang="en-US" altLang="zh-CN" sz="2400" b="1" i="1" smtClean="0">
                            <a:latin typeface="Cambria Math" panose="02040503050406030204" pitchFamily="18" charset="0"/>
                          </a:rPr>
                        </m:ctrlPr>
                      </m:sSupPr>
                      <m:e>
                        <m:r>
                          <a:rPr lang="en-US" altLang="zh-CN" sz="2400" b="1" i="1" smtClean="0">
                            <a:latin typeface="Cambria Math"/>
                          </a:rPr>
                          <m:t>𝒇</m:t>
                        </m:r>
                      </m:e>
                      <m:sup>
                        <m:r>
                          <a:rPr lang="en-US" altLang="zh-CN" sz="2400" b="1" i="1" smtClean="0">
                            <a:latin typeface="Cambria Math"/>
                          </a:rPr>
                          <m:t>′</m:t>
                        </m:r>
                      </m:sup>
                    </m:sSup>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zh-CN" altLang="en-US" sz="2400" b="1" i="1" smtClean="0">
                        <a:latin typeface="Cambria Math"/>
                      </a:rPr>
                      <m:t>则</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r>
                      <a:rPr lang="zh-CN" altLang="en-US" sz="2400" b="1" i="1" smtClean="0">
                        <a:latin typeface="Cambria Math"/>
                      </a:rPr>
                      <m:t>即</m:t>
                    </m:r>
                  </m:oMath>
                </a14:m>
                <a:r>
                  <a:rPr lang="zh-CN" altLang="en-US" sz="2400" dirty="0"/>
                  <a:t>为最小值点</a:t>
                </a:r>
                <a:endParaRPr lang="en-US" altLang="zh-CN" sz="2400" dirty="0"/>
              </a:p>
              <a:p>
                <a:r>
                  <a:rPr lang="zh-CN" altLang="en-US" sz="2400" dirty="0"/>
                  <a:t>如果</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𝒇</m:t>
                        </m:r>
                      </m:e>
                      <m:sup>
                        <m:r>
                          <a:rPr lang="en-US" altLang="zh-CN" sz="2400" b="1" i="1" smtClean="0">
                            <a:latin typeface="Cambria Math"/>
                          </a:rPr>
                          <m:t>′</m:t>
                        </m:r>
                      </m:sup>
                    </m:sSup>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e>
                    </m:d>
                    <m:r>
                      <a:rPr lang="en-US" altLang="zh-CN" sz="2400" b="1" i="1" smtClean="0">
                        <a:latin typeface="Cambria Math"/>
                      </a:rPr>
                      <m:t>&gt;</m:t>
                    </m:r>
                    <m:r>
                      <a:rPr lang="en-US" altLang="zh-CN" sz="2400" b="1" i="1" smtClean="0">
                        <a:latin typeface="Cambria Math"/>
                      </a:rPr>
                      <m:t>𝟎</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𝒃</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oMath>
                </a14:m>
                <a:endParaRPr lang="en-US" altLang="zh-CN" sz="2400" b="1" dirty="0"/>
              </a:p>
              <a:p>
                <a:r>
                  <a:rPr lang="zh-CN" altLang="en-US" sz="2400" dirty="0"/>
                  <a:t>否则</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𝒃</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𝒃</m:t>
                        </m:r>
                      </m:e>
                      <m:sub>
                        <m:r>
                          <a:rPr lang="en-US" altLang="zh-CN" sz="2400" b="1" i="1" smtClean="0">
                            <a:latin typeface="Cambria Math"/>
                          </a:rPr>
                          <m:t>𝒌</m:t>
                        </m:r>
                      </m:sub>
                    </m:sSub>
                  </m:oMath>
                </a14:m>
                <a:endParaRPr lang="en-US" altLang="zh-CN" sz="2400" dirty="0"/>
              </a:p>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oMath>
                </a14:m>
                <a:r>
                  <a:rPr lang="zh-CN" altLang="en-US" sz="2400" dirty="0"/>
                  <a:t>的位置必须使得新的不确定区间的长度的最大可能度最小，也就是说最小化 </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𝒌</m:t>
                        </m:r>
                      </m:sub>
                    </m:sSub>
                  </m:oMath>
                </a14:m>
                <a:r>
                  <a:rPr lang="zh-CN" altLang="en-US" sz="2400" dirty="0"/>
                  <a:t>和</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a:rPr>
                          <m:t>𝒃</m:t>
                        </m:r>
                      </m:e>
                      <m:sub>
                        <m:r>
                          <a:rPr lang="en-US" altLang="zh-CN" sz="2400" b="1" i="1" dirty="0" smtClean="0">
                            <a:latin typeface="Cambria Math"/>
                          </a:rPr>
                          <m:t>𝒌</m:t>
                        </m:r>
                      </m:sub>
                    </m:sSub>
                    <m:r>
                      <a:rPr lang="en-US" altLang="zh-CN" sz="2400" b="1" i="1" dirty="0" smtClean="0">
                        <a:latin typeface="Cambria Math"/>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𝝀</m:t>
                        </m:r>
                      </m:e>
                      <m:sub>
                        <m:r>
                          <a:rPr lang="en-US" altLang="zh-CN" sz="2400" b="1" i="1" dirty="0" smtClean="0">
                            <a:latin typeface="Cambria Math"/>
                          </a:rPr>
                          <m:t>𝒌</m:t>
                        </m:r>
                      </m:sub>
                    </m:sSub>
                  </m:oMath>
                </a14:m>
                <a:r>
                  <a:rPr lang="zh-CN" altLang="en-US" sz="2400" dirty="0"/>
                  <a:t>，显然最优位置就是中点：</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r>
                      <a:rPr lang="en-US" altLang="zh-CN" sz="2400" b="1" i="1" smtClean="0">
                        <a:latin typeface="Cambria Math"/>
                      </a:rPr>
                      <m:t>=</m:t>
                    </m:r>
                    <m:f>
                      <m:fPr>
                        <m:ctrlPr>
                          <a:rPr lang="en-US" altLang="zh-CN" sz="2400" b="1" i="1" smtClean="0">
                            <a:latin typeface="Cambria Math" panose="02040503050406030204" pitchFamily="18" charset="0"/>
                          </a:rPr>
                        </m:ctrlPr>
                      </m:fPr>
                      <m:num>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𝒃</m:t>
                            </m:r>
                          </m:e>
                          <m:sub>
                            <m:r>
                              <a:rPr lang="en-US" altLang="zh-CN" sz="2400" b="1" i="1" smtClean="0">
                                <a:latin typeface="Cambria Math"/>
                              </a:rPr>
                              <m:t>𝒌</m:t>
                            </m:r>
                          </m:sub>
                        </m:sSub>
                      </m:num>
                      <m:den>
                        <m:r>
                          <a:rPr lang="en-US" altLang="zh-CN" sz="2400" b="1" i="1" smtClean="0">
                            <a:latin typeface="Cambria Math"/>
                          </a:rPr>
                          <m:t>𝟐</m:t>
                        </m:r>
                      </m:den>
                    </m:f>
                  </m:oMath>
                </a14:m>
                <a:endParaRPr lang="en-US" altLang="zh-CN" sz="2400" dirty="0"/>
              </a:p>
              <a:p>
                <a:r>
                  <a:rPr lang="zh-CN" altLang="en-US" sz="2400" dirty="0"/>
                  <a:t>本方法与</a:t>
                </a:r>
                <a:r>
                  <a:rPr lang="en-US" altLang="zh-CN" sz="2400" dirty="0"/>
                  <a:t>Dichotomous</a:t>
                </a:r>
                <a:r>
                  <a:rPr lang="zh-CN" altLang="en-US" sz="2400" dirty="0"/>
                  <a:t>搜索非常类似，不过只需要计算一次中点的导数信息，</a:t>
                </a:r>
                <a:r>
                  <a:rPr lang="zh-CN" altLang="en-US" sz="2400" dirty="0">
                    <a:solidFill>
                      <a:srgbClr val="FF0000"/>
                    </a:solidFill>
                  </a:rPr>
                  <a:t>注意此时也可以看做是有限差分对导数的近似</a:t>
                </a:r>
                <a:r>
                  <a:rPr lang="zh-CN" altLang="en-US" sz="2400" dirty="0"/>
                  <a:t>！</a:t>
                </a:r>
                <a:endParaRPr lang="en-US" altLang="zh-CN" sz="2400" dirty="0"/>
              </a:p>
              <a:p>
                <a:r>
                  <a:rPr lang="zh-CN" altLang="en-US" sz="2400" dirty="0"/>
                  <a:t>固定最终区间长度为</a:t>
                </a:r>
                <a14:m>
                  <m:oMath xmlns:m="http://schemas.openxmlformats.org/officeDocument/2006/math">
                    <m:r>
                      <a:rPr lang="en-US" altLang="zh-CN" sz="2400" b="1" i="1" smtClean="0">
                        <a:latin typeface="Cambria Math"/>
                      </a:rPr>
                      <m:t>𝒍</m:t>
                    </m:r>
                  </m:oMath>
                </a14:m>
                <a:r>
                  <a:rPr lang="en-US" altLang="zh-CN" sz="2400" dirty="0"/>
                  <a:t>,</a:t>
                </a:r>
                <a:r>
                  <a:rPr lang="zh-CN" altLang="en-US" sz="2400" dirty="0"/>
                  <a:t> 计算的次数</a:t>
                </a:r>
                <a14:m>
                  <m:oMath xmlns:m="http://schemas.openxmlformats.org/officeDocument/2006/math">
                    <m:r>
                      <a:rPr lang="en-US" altLang="zh-CN" sz="2400" b="1" i="1" smtClean="0">
                        <a:latin typeface="Cambria Math"/>
                      </a:rPr>
                      <m:t>𝒏</m:t>
                    </m:r>
                  </m:oMath>
                </a14:m>
                <a:r>
                  <a:rPr lang="zh-CN" altLang="en-US" sz="2400" dirty="0"/>
                  <a:t>必须满足</a:t>
                </a:r>
                <a:r>
                  <a:rPr lang="en-US" altLang="zh-CN" sz="2400" dirty="0"/>
                  <a:t>:</a:t>
                </a:r>
                <a14:m>
                  <m:oMath xmlns:m="http://schemas.openxmlformats.org/officeDocument/2006/math">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f>
                              <m:fPr>
                                <m:ctrlPr>
                                  <a:rPr lang="en-US" altLang="zh-CN" sz="2400" b="1" i="1" smtClean="0">
                                    <a:latin typeface="Cambria Math" panose="02040503050406030204" pitchFamily="18" charset="0"/>
                                  </a:rPr>
                                </m:ctrlPr>
                              </m:fPr>
                              <m:num>
                                <m:r>
                                  <a:rPr lang="en-US" altLang="zh-CN" sz="2400" b="1" i="1" smtClean="0">
                                    <a:latin typeface="Cambria Math"/>
                                  </a:rPr>
                                  <m:t>𝟏</m:t>
                                </m:r>
                              </m:num>
                              <m:den>
                                <m:r>
                                  <a:rPr lang="en-US" altLang="zh-CN" sz="2400" b="1" i="1" smtClean="0">
                                    <a:latin typeface="Cambria Math"/>
                                  </a:rPr>
                                  <m:t>𝟐</m:t>
                                </m:r>
                              </m:den>
                            </m:f>
                          </m:e>
                        </m:d>
                      </m:e>
                      <m:sup>
                        <m:r>
                          <a:rPr lang="en-US" altLang="zh-CN" sz="2400" b="1" i="1" smtClean="0">
                            <a:latin typeface="Cambria Math"/>
                          </a:rPr>
                          <m:t>𝒏</m:t>
                        </m:r>
                      </m:sup>
                    </m:sSup>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1" smtClean="0">
                            <a:latin typeface="Cambria Math"/>
                          </a:rPr>
                          <m:t>𝒍</m:t>
                        </m:r>
                      </m:num>
                      <m:den>
                        <m:sSub>
                          <m:sSubPr>
                            <m:ctrlPr>
                              <a:rPr lang="en-US" altLang="zh-CN" sz="2400" b="1" i="1" smtClean="0">
                                <a:latin typeface="Cambria Math" panose="02040503050406030204" pitchFamily="18" charset="0"/>
                              </a:rPr>
                            </m:ctrlPr>
                          </m:sSubPr>
                          <m:e>
                            <m:r>
                              <a:rPr lang="en-US" altLang="zh-CN" sz="2400" b="1" i="1" smtClean="0">
                                <a:latin typeface="Cambria Math"/>
                              </a:rPr>
                              <m:t>𝒃</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𝒂</m:t>
                            </m:r>
                          </m:e>
                          <m:sub>
                            <m:r>
                              <a:rPr lang="en-US" altLang="zh-CN" sz="2400" b="1" i="1" smtClean="0">
                                <a:latin typeface="Cambria Math"/>
                              </a:rPr>
                              <m:t>𝟏</m:t>
                            </m:r>
                          </m:sub>
                        </m:sSub>
                      </m:den>
                    </m:f>
                  </m:oMath>
                </a14:m>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D66A1D0-FBC6-42BC-AE37-E78128A49B2B}"/>
              </a:ext>
            </a:extLst>
          </p:cNvPr>
          <p:cNvSpPr>
            <a:spLocks noGrp="1"/>
          </p:cNvSpPr>
          <p:nvPr>
            <p:ph idx="1"/>
          </p:nvPr>
        </p:nvSpPr>
        <p:spPr/>
        <p:txBody>
          <a:bodyPr/>
          <a:lstStyle/>
          <a:p>
            <a:r>
              <a:rPr lang="zh-CN" altLang="en-US" dirty="0"/>
              <a:t>利用目标函数的一阶导数信息来近似目标函数，求解优化问题的方法，统称为一阶方法</a:t>
            </a:r>
            <a:endParaRPr lang="en-US" altLang="zh-CN" dirty="0"/>
          </a:p>
          <a:p>
            <a:r>
              <a:rPr lang="zh-CN" altLang="en-US" dirty="0"/>
              <a:t>利用目标函数的二阶信息来近似目标函数，求解优化问题的方法，称为二阶方法</a:t>
            </a:r>
            <a:endParaRPr lang="en-US" altLang="zh-CN" dirty="0"/>
          </a:p>
          <a:p>
            <a:pPr lvl="1"/>
            <a:r>
              <a:rPr lang="zh-CN" altLang="en-US" dirty="0"/>
              <a:t>最典型的就是牛顿法</a:t>
            </a:r>
            <a:endParaRPr lang="en-US" altLang="zh-CN" dirty="0"/>
          </a:p>
          <a:p>
            <a:pPr lvl="1"/>
            <a:r>
              <a:rPr lang="zh-CN" altLang="en-US" dirty="0"/>
              <a:t>一阶方法实际上并没有告诉应该沿该方向走多远</a:t>
            </a:r>
          </a:p>
        </p:txBody>
      </p:sp>
      <p:pic>
        <p:nvPicPr>
          <p:cNvPr id="4" name="图片 3">
            <a:extLst>
              <a:ext uri="{FF2B5EF4-FFF2-40B4-BE49-F238E27FC236}">
                <a16:creationId xmlns:a16="http://schemas.microsoft.com/office/drawing/2014/main" id="{F83138D0-3673-47DF-A456-2ABF5E2202C6}"/>
              </a:ext>
            </a:extLst>
          </p:cNvPr>
          <p:cNvPicPr>
            <a:picLocks noChangeAspect="1"/>
          </p:cNvPicPr>
          <p:nvPr/>
        </p:nvPicPr>
        <p:blipFill>
          <a:blip r:embed="rId2"/>
          <a:stretch>
            <a:fillRect/>
          </a:stretch>
        </p:blipFill>
        <p:spPr>
          <a:xfrm>
            <a:off x="1714299" y="4157068"/>
            <a:ext cx="6477402" cy="2880320"/>
          </a:xfrm>
          <a:prstGeom prst="rect">
            <a:avLst/>
          </a:prstGeom>
        </p:spPr>
      </p:pic>
      <p:sp>
        <p:nvSpPr>
          <p:cNvPr id="5" name="Title 1">
            <a:extLst>
              <a:ext uri="{FF2B5EF4-FFF2-40B4-BE49-F238E27FC236}">
                <a16:creationId xmlns:a16="http://schemas.microsoft.com/office/drawing/2014/main" id="{8CC72771-5B9B-4F0C-B758-B5E3EE21BFB9}"/>
              </a:ext>
            </a:extLst>
          </p:cNvPr>
          <p:cNvSpPr>
            <a:spLocks noGrp="1"/>
          </p:cNvSpPr>
          <p:nvPr>
            <p:ph type="title"/>
          </p:nvPr>
        </p:nvSpPr>
        <p:spPr>
          <a:xfrm>
            <a:off x="479425" y="180975"/>
            <a:ext cx="8650288" cy="763588"/>
          </a:xfrm>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Newton</a:t>
            </a:r>
            <a:r>
              <a:rPr lang="zh-CN" altLang="en-US" sz="2800" dirty="0"/>
              <a:t>方法</a:t>
            </a:r>
            <a:r>
              <a:rPr lang="en-US" altLang="zh-CN" sz="2800" dirty="0"/>
              <a:t>-</a:t>
            </a:r>
            <a:r>
              <a:rPr lang="zh-CN" altLang="en-US" sz="2800" dirty="0"/>
              <a:t>二阶方法</a:t>
            </a:r>
          </a:p>
        </p:txBody>
      </p:sp>
    </p:spTree>
    <p:extLst>
      <p:ext uri="{BB962C8B-B14F-4D97-AF65-F5344CB8AC3E}">
        <p14:creationId xmlns:p14="http://schemas.microsoft.com/office/powerpoint/2010/main" val="339006038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D66A1D0-FBC6-42BC-AE37-E78128A49B2B}"/>
                  </a:ext>
                </a:extLst>
              </p:cNvPr>
              <p:cNvSpPr>
                <a:spLocks noGrp="1"/>
              </p:cNvSpPr>
              <p:nvPr>
                <p:ph idx="1"/>
              </p:nvPr>
            </p:nvSpPr>
            <p:spPr/>
            <p:txBody>
              <a:bodyPr/>
              <a:lstStyle/>
              <a:p>
                <a:r>
                  <a:rPr lang="zh-CN" altLang="en-US" dirty="0"/>
                  <a:t>局部二阶近似</a:t>
                </a:r>
                <a:endParaRPr lang="en-US" altLang="zh-CN" dirty="0"/>
              </a:p>
              <a:p>
                <a:pPr lvl="1"/>
                <a14:m>
                  <m:oMath xmlns:m="http://schemas.openxmlformats.org/officeDocument/2006/math">
                    <m:r>
                      <a:rPr lang="en-US" altLang="zh-CN" b="1" i="1" smtClean="0">
                        <a:latin typeface="Cambria Math" panose="02040503050406030204" pitchFamily="18" charset="0"/>
                      </a:rPr>
                      <m:t>𝒒</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r>
                      <a:rPr lang="en-US" altLang="zh-CN" b="1" i="1" smtClean="0">
                        <a:latin typeface="Cambria Math" panose="02040503050406030204" pitchFamily="18" charset="0"/>
                      </a:rPr>
                      <m:t>+</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e>
                          <m:sup>
                            <m:r>
                              <a:rPr lang="en-US" altLang="zh-CN" b="1" i="1" smtClean="0">
                                <a:latin typeface="Cambria Math" panose="02040503050406030204" pitchFamily="18" charset="0"/>
                              </a:rPr>
                              <m:t>𝟐</m:t>
                            </m:r>
                          </m:sup>
                        </m:sSup>
                      </m:num>
                      <m:den>
                        <m:r>
                          <a:rPr lang="en-US" altLang="zh-CN" b="1" i="1" smtClean="0">
                            <a:latin typeface="Cambria Math" panose="02040503050406030204" pitchFamily="18" charset="0"/>
                          </a:rPr>
                          <m:t>𝟐</m:t>
                        </m:r>
                      </m:den>
                    </m:f>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oMath>
                </a14:m>
                <a:endParaRPr lang="en-US" altLang="zh-CN" dirty="0"/>
              </a:p>
              <a:p>
                <a:pPr lvl="1"/>
                <a:r>
                  <a:rPr lang="zh-CN" altLang="en-US" dirty="0"/>
                  <a:t>令其导数为</a:t>
                </a:r>
                <a:r>
                  <a:rPr lang="en-US" altLang="zh-CN" dirty="0"/>
                  <a:t>0</a:t>
                </a:r>
                <a:r>
                  <a:rPr lang="zh-CN" altLang="en-US" dirty="0"/>
                  <a:t>，得递推公式：</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den>
                    </m:f>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oMath>
                </a14:m>
                <a:endParaRPr lang="zh-CN" altLang="en-US" dirty="0"/>
              </a:p>
            </p:txBody>
          </p:sp>
        </mc:Choice>
        <mc:Fallback xmlns="">
          <p:sp>
            <p:nvSpPr>
              <p:cNvPr id="3" name="内容占位符 2">
                <a:extLst>
                  <a:ext uri="{FF2B5EF4-FFF2-40B4-BE49-F238E27FC236}">
                    <a16:creationId xmlns:a16="http://schemas.microsoft.com/office/drawing/2014/main" id="{DD66A1D0-FBC6-42BC-AE37-E78128A49B2B}"/>
                  </a:ext>
                </a:extLst>
              </p:cNvPr>
              <p:cNvSpPr>
                <a:spLocks noGrp="1" noRot="1" noChangeAspect="1" noMove="1" noResize="1" noEditPoints="1" noAdjustHandles="1" noChangeArrowheads="1" noChangeShapeType="1" noTextEdit="1"/>
              </p:cNvSpPr>
              <p:nvPr>
                <p:ph idx="1"/>
              </p:nvPr>
            </p:nvSpPr>
            <p:spPr>
              <a:blipFill>
                <a:blip r:embed="rId2"/>
                <a:stretch>
                  <a:fillRect l="-1389" t="-1735"/>
                </a:stretch>
              </a:blipFill>
            </p:spPr>
            <p:txBody>
              <a:bodyPr/>
              <a:lstStyle/>
              <a:p>
                <a:r>
                  <a:rPr lang="zh-CN" altLang="en-US">
                    <a:noFill/>
                  </a:rPr>
                  <a:t> </a:t>
                </a:r>
              </a:p>
            </p:txBody>
          </p:sp>
        </mc:Fallback>
      </mc:AlternateContent>
      <p:sp>
        <p:nvSpPr>
          <p:cNvPr id="5" name="Title 1">
            <a:extLst>
              <a:ext uri="{FF2B5EF4-FFF2-40B4-BE49-F238E27FC236}">
                <a16:creationId xmlns:a16="http://schemas.microsoft.com/office/drawing/2014/main" id="{8CC72771-5B9B-4F0C-B758-B5E3EE21BFB9}"/>
              </a:ext>
            </a:extLst>
          </p:cNvPr>
          <p:cNvSpPr>
            <a:spLocks noGrp="1"/>
          </p:cNvSpPr>
          <p:nvPr>
            <p:ph type="title"/>
          </p:nvPr>
        </p:nvSpPr>
        <p:spPr>
          <a:xfrm>
            <a:off x="479425" y="180975"/>
            <a:ext cx="8650288" cy="763588"/>
          </a:xfrm>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Newton</a:t>
            </a:r>
            <a:r>
              <a:rPr lang="zh-CN" altLang="en-US" sz="2800" dirty="0"/>
              <a:t>方法</a:t>
            </a:r>
            <a:r>
              <a:rPr lang="en-US" altLang="zh-CN" sz="2800" dirty="0"/>
              <a:t>-</a:t>
            </a:r>
            <a:r>
              <a:rPr lang="zh-CN" altLang="en-US" sz="2800" dirty="0"/>
              <a:t>二阶方法</a:t>
            </a:r>
          </a:p>
        </p:txBody>
      </p:sp>
      <p:pic>
        <p:nvPicPr>
          <p:cNvPr id="2" name="图片 1">
            <a:extLst>
              <a:ext uri="{FF2B5EF4-FFF2-40B4-BE49-F238E27FC236}">
                <a16:creationId xmlns:a16="http://schemas.microsoft.com/office/drawing/2014/main" id="{44E0D649-4460-44EC-B4DC-CD8E2C4AD248}"/>
              </a:ext>
            </a:extLst>
          </p:cNvPr>
          <p:cNvPicPr>
            <a:picLocks noChangeAspect="1"/>
          </p:cNvPicPr>
          <p:nvPr/>
        </p:nvPicPr>
        <p:blipFill>
          <a:blip r:embed="rId3"/>
          <a:stretch>
            <a:fillRect/>
          </a:stretch>
        </p:blipFill>
        <p:spPr>
          <a:xfrm>
            <a:off x="1384352" y="3825204"/>
            <a:ext cx="7083403" cy="3167733"/>
          </a:xfrm>
          <a:prstGeom prst="rect">
            <a:avLst/>
          </a:prstGeom>
        </p:spPr>
      </p:pic>
      <p:sp>
        <p:nvSpPr>
          <p:cNvPr id="6" name="文本框 5">
            <a:extLst>
              <a:ext uri="{FF2B5EF4-FFF2-40B4-BE49-F238E27FC236}">
                <a16:creationId xmlns:a16="http://schemas.microsoft.com/office/drawing/2014/main" id="{4C765697-BBC2-436E-8D2C-22F3860215EE}"/>
              </a:ext>
            </a:extLst>
          </p:cNvPr>
          <p:cNvSpPr txBox="1"/>
          <p:nvPr/>
        </p:nvSpPr>
        <p:spPr>
          <a:xfrm>
            <a:off x="0" y="3968750"/>
            <a:ext cx="1255888" cy="1569660"/>
          </a:xfrm>
          <a:prstGeom prst="rect">
            <a:avLst/>
          </a:prstGeom>
          <a:noFill/>
        </p:spPr>
        <p:txBody>
          <a:bodyPr wrap="square" rtlCol="0">
            <a:spAutoFit/>
          </a:bodyPr>
          <a:lstStyle/>
          <a:p>
            <a:r>
              <a:rPr lang="zh-CN" altLang="en-US" dirty="0">
                <a:solidFill>
                  <a:srgbClr val="CC00CC"/>
                </a:solidFill>
              </a:rPr>
              <a:t>思考：可能会出现什么问题？</a:t>
            </a:r>
          </a:p>
        </p:txBody>
      </p:sp>
    </p:spTree>
    <p:extLst>
      <p:ext uri="{BB962C8B-B14F-4D97-AF65-F5344CB8AC3E}">
        <p14:creationId xmlns:p14="http://schemas.microsoft.com/office/powerpoint/2010/main" val="209469482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D66A1D0-FBC6-42BC-AE37-E78128A49B2B}"/>
                  </a:ext>
                </a:extLst>
              </p:cNvPr>
              <p:cNvSpPr>
                <a:spLocks noGrp="1"/>
              </p:cNvSpPr>
              <p:nvPr>
                <p:ph idx="1"/>
              </p:nvPr>
            </p:nvSpPr>
            <p:spPr/>
            <p:txBody>
              <a:bodyPr/>
              <a:lstStyle/>
              <a:p>
                <a:r>
                  <a:rPr lang="zh-CN" altLang="en-US" dirty="0"/>
                  <a:t>牛顿法的问题</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收敛条件</a:t>
                </a:r>
                <a:endParaRPr lang="en-US" altLang="zh-CN" dirty="0"/>
              </a:p>
              <a:p>
                <a:pPr lvl="1"/>
                <a:r>
                  <a:rPr lang="zh-CN" altLang="en-US" dirty="0"/>
                  <a:t>初始点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𝑰</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𝜹</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𝜹</m:t>
                            </m:r>
                          </m:e>
                        </m:d>
                      </m:e>
                    </m:d>
                  </m:oMath>
                </a14:m>
                <a:r>
                  <a:rPr lang="en-US" altLang="zh-CN" dirty="0"/>
                  <a:t>,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oMath>
                </a14:m>
                <a:endParaRPr lang="en-US" altLang="zh-CN" dirty="0"/>
              </a:p>
              <a:p>
                <a:pPr lvl="1"/>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oMath>
                </a14:m>
                <a:r>
                  <a:rPr lang="zh-CN" altLang="en-US" dirty="0"/>
                  <a:t>在</a:t>
                </a:r>
                <a14:m>
                  <m:oMath xmlns:m="http://schemas.openxmlformats.org/officeDocument/2006/math">
                    <m:r>
                      <a:rPr lang="en-US" altLang="zh-CN" b="1" i="1" dirty="0" smtClean="0">
                        <a:latin typeface="Cambria Math" panose="02040503050406030204" pitchFamily="18" charset="0"/>
                      </a:rPr>
                      <m:t>𝑰</m:t>
                    </m:r>
                  </m:oMath>
                </a14:m>
                <a:r>
                  <a:rPr lang="zh-CN" altLang="en-US" dirty="0"/>
                  <a:t>上连续</a:t>
                </a:r>
                <a:endParaRPr lang="en-US" altLang="zh-CN" dirty="0"/>
              </a:p>
              <a:p>
                <a:pPr lvl="1"/>
                <a14:m>
                  <m:oMath xmlns:m="http://schemas.openxmlformats.org/officeDocument/2006/math">
                    <m:r>
                      <a:rPr lang="en-US" altLang="zh-CN" i="1" dirty="0" smtClean="0">
                        <a:latin typeface="Cambria Math" panose="02040503050406030204" pitchFamily="18" charset="0"/>
                      </a:rPr>
                      <m:t>½</m:t>
                    </m:r>
                    <m:d>
                      <m:dPr>
                        <m:begChr m:val="|"/>
                        <m:endChr m:val="|"/>
                        <m:ctrlPr>
                          <a:rPr lang="en-US" altLang="zh-CN" i="1" dirty="0" smtClean="0">
                            <a:latin typeface="Cambria Math" panose="02040503050406030204" pitchFamily="18" charset="0"/>
                          </a:rPr>
                        </m:ctrlPr>
                      </m:dPr>
                      <m:e>
                        <m:f>
                          <m:fPr>
                            <m:ctrlPr>
                              <a:rPr lang="en-US" altLang="zh-CN" i="1" dirty="0">
                                <a:latin typeface="Cambria Math" panose="02040503050406030204" pitchFamily="18" charset="0"/>
                              </a:rPr>
                            </m:ctrlPr>
                          </m:fPr>
                          <m:num>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𝒇</m:t>
                                </m:r>
                              </m:e>
                              <m:sup>
                                <m:r>
                                  <a:rPr lang="en-US" altLang="zh-CN" i="1" dirty="0">
                                    <a:latin typeface="Cambria Math" panose="02040503050406030204" pitchFamily="18" charset="0"/>
                                  </a:rPr>
                                  <m:t>′′′</m:t>
                                </m:r>
                              </m:sup>
                            </m:sSup>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𝒙</m:t>
                                    </m:r>
                                  </m:e>
                                  <m: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𝟏</m:t>
                                        </m:r>
                                      </m:e>
                                    </m:d>
                                  </m:sup>
                                </m:sSup>
                              </m:e>
                            </m:d>
                          </m:num>
                          <m:den>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𝒇</m:t>
                                </m:r>
                              </m:e>
                              <m:sup>
                                <m:r>
                                  <a:rPr lang="en-US" altLang="zh-CN" i="1" dirty="0">
                                    <a:latin typeface="Cambria Math" panose="02040503050406030204" pitchFamily="18" charset="0"/>
                                  </a:rPr>
                                  <m:t>′′</m:t>
                                </m:r>
                              </m:sup>
                            </m:sSup>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𝒙</m:t>
                                    </m:r>
                                  </m:e>
                                  <m: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𝟏</m:t>
                                        </m:r>
                                      </m:e>
                                    </m:d>
                                  </m:sup>
                                </m:sSup>
                              </m:e>
                            </m:d>
                          </m:den>
                        </m:f>
                      </m:e>
                    </m:d>
                    <m:r>
                      <a:rPr lang="en-US" altLang="zh-CN" b="1" i="1" dirty="0" smtClean="0">
                        <a:latin typeface="Cambria Math" panose="02040503050406030204" pitchFamily="18" charset="0"/>
                      </a:rPr>
                      <m:t>&lt;</m:t>
                    </m:r>
                    <m:r>
                      <a:rPr lang="en-US" altLang="zh-CN" b="1" i="1" dirty="0" smtClean="0">
                        <a:latin typeface="Cambria Math" panose="02040503050406030204" pitchFamily="18" charset="0"/>
                      </a:rPr>
                      <m:t>𝒄</m:t>
                    </m:r>
                    <m:d>
                      <m:dPr>
                        <m:begChr m:val="|"/>
                        <m:endChr m:val="|"/>
                        <m:ctrlPr>
                          <a:rPr lang="en-US" altLang="zh-CN" b="1" i="1" dirty="0" smtClean="0">
                            <a:latin typeface="Cambria Math" panose="02040503050406030204" pitchFamily="18" charset="0"/>
                          </a:rPr>
                        </m:ctrlPr>
                      </m:dPr>
                      <m:e>
                        <m:f>
                          <m:fPr>
                            <m:ctrlPr>
                              <a:rPr lang="en-US" altLang="zh-CN" i="1" dirty="0">
                                <a:latin typeface="Cambria Math" panose="02040503050406030204" pitchFamily="18" charset="0"/>
                              </a:rPr>
                            </m:ctrlPr>
                          </m:fPr>
                          <m:num>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𝒇</m:t>
                                </m:r>
                              </m:e>
                              <m:sup>
                                <m:r>
                                  <a:rPr lang="en-US" altLang="zh-CN" i="1" dirty="0">
                                    <a:latin typeface="Cambria Math" panose="02040503050406030204" pitchFamily="18" charset="0"/>
                                  </a:rPr>
                                  <m:t>′′′</m:t>
                                </m:r>
                              </m:sup>
                            </m:sSup>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𝒙</m:t>
                                    </m:r>
                                  </m:e>
                                  <m:sup>
                                    <m:r>
                                      <a:rPr lang="en-US" altLang="zh-CN" i="1" dirty="0">
                                        <a:latin typeface="Cambria Math" panose="02040503050406030204" pitchFamily="18" charset="0"/>
                                      </a:rPr>
                                      <m:t>∗</m:t>
                                    </m:r>
                                  </m:sup>
                                </m:sSup>
                              </m:e>
                            </m:d>
                          </m:num>
                          <m:den>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𝒇</m:t>
                                </m:r>
                              </m:e>
                              <m:sup>
                                <m:r>
                                  <a:rPr lang="en-US" altLang="zh-CN" i="1" dirty="0">
                                    <a:latin typeface="Cambria Math" panose="02040503050406030204" pitchFamily="18" charset="0"/>
                                  </a:rPr>
                                  <m:t>′′</m:t>
                                </m:r>
                              </m:sup>
                            </m:sSup>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𝒙</m:t>
                                    </m:r>
                                  </m:e>
                                  <m:sup>
                                    <m:r>
                                      <a:rPr lang="en-US" altLang="zh-CN" i="1" dirty="0">
                                        <a:latin typeface="Cambria Math" panose="02040503050406030204" pitchFamily="18" charset="0"/>
                                      </a:rPr>
                                      <m:t>∗</m:t>
                                    </m:r>
                                  </m:sup>
                                </m:sSup>
                              </m:e>
                            </m:d>
                          </m:den>
                        </m:f>
                      </m:e>
                    </m:d>
                  </m:oMath>
                </a14:m>
                <a:r>
                  <a:rPr lang="en-US" altLang="zh-CN" dirty="0"/>
                  <a:t>,</a:t>
                </a:r>
                <a14:m>
                  <m:oMath xmlns:m="http://schemas.openxmlformats.org/officeDocument/2006/math">
                    <m:r>
                      <a:rPr lang="en-US" altLang="zh-CN" b="1" i="1" dirty="0" smtClean="0">
                        <a:latin typeface="Cambria Math" panose="02040503050406030204" pitchFamily="18" charset="0"/>
                      </a:rPr>
                      <m:t>𝒄</m:t>
                    </m:r>
                    <m:r>
                      <a:rPr lang="en-US" altLang="zh-CN" b="1" i="1" dirty="0" smtClean="0">
                        <a:latin typeface="Cambria Math" panose="02040503050406030204" pitchFamily="18" charset="0"/>
                      </a:rPr>
                      <m:t>&lt;∞</m:t>
                    </m:r>
                  </m:oMath>
                </a14:m>
                <a:endParaRPr lang="zh-CN" altLang="en-US" dirty="0"/>
              </a:p>
            </p:txBody>
          </p:sp>
        </mc:Choice>
        <mc:Fallback xmlns="">
          <p:sp>
            <p:nvSpPr>
              <p:cNvPr id="3" name="内容占位符 2">
                <a:extLst>
                  <a:ext uri="{FF2B5EF4-FFF2-40B4-BE49-F238E27FC236}">
                    <a16:creationId xmlns:a16="http://schemas.microsoft.com/office/drawing/2014/main" id="{DD66A1D0-FBC6-42BC-AE37-E78128A49B2B}"/>
                  </a:ext>
                </a:extLst>
              </p:cNvPr>
              <p:cNvSpPr>
                <a:spLocks noGrp="1" noRot="1" noChangeAspect="1" noMove="1" noResize="1" noEditPoints="1" noAdjustHandles="1" noChangeArrowheads="1" noChangeShapeType="1" noTextEdit="1"/>
              </p:cNvSpPr>
              <p:nvPr>
                <p:ph idx="1"/>
              </p:nvPr>
            </p:nvSpPr>
            <p:spPr>
              <a:blipFill>
                <a:blip r:embed="rId2"/>
                <a:stretch>
                  <a:fillRect l="-1389" t="-1735" b="-1302"/>
                </a:stretch>
              </a:blipFill>
            </p:spPr>
            <p:txBody>
              <a:bodyPr/>
              <a:lstStyle/>
              <a:p>
                <a:r>
                  <a:rPr lang="zh-CN" altLang="en-US">
                    <a:noFill/>
                  </a:rPr>
                  <a:t> </a:t>
                </a:r>
              </a:p>
            </p:txBody>
          </p:sp>
        </mc:Fallback>
      </mc:AlternateContent>
      <p:sp>
        <p:nvSpPr>
          <p:cNvPr id="5" name="Title 1">
            <a:extLst>
              <a:ext uri="{FF2B5EF4-FFF2-40B4-BE49-F238E27FC236}">
                <a16:creationId xmlns:a16="http://schemas.microsoft.com/office/drawing/2014/main" id="{8CC72771-5B9B-4F0C-B758-B5E3EE21BFB9}"/>
              </a:ext>
            </a:extLst>
          </p:cNvPr>
          <p:cNvSpPr>
            <a:spLocks noGrp="1"/>
          </p:cNvSpPr>
          <p:nvPr>
            <p:ph type="title"/>
          </p:nvPr>
        </p:nvSpPr>
        <p:spPr>
          <a:xfrm>
            <a:off x="479425" y="180975"/>
            <a:ext cx="8650288" cy="763588"/>
          </a:xfrm>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Newton</a:t>
            </a:r>
            <a:r>
              <a:rPr lang="zh-CN" altLang="en-US" sz="2800" dirty="0"/>
              <a:t>方法</a:t>
            </a:r>
            <a:r>
              <a:rPr lang="en-US" altLang="zh-CN" sz="2800" dirty="0"/>
              <a:t>-</a:t>
            </a:r>
            <a:r>
              <a:rPr lang="zh-CN" altLang="en-US" sz="2800" dirty="0"/>
              <a:t>二阶方法</a:t>
            </a:r>
          </a:p>
        </p:txBody>
      </p:sp>
      <p:pic>
        <p:nvPicPr>
          <p:cNvPr id="4" name="图片 3">
            <a:extLst>
              <a:ext uri="{FF2B5EF4-FFF2-40B4-BE49-F238E27FC236}">
                <a16:creationId xmlns:a16="http://schemas.microsoft.com/office/drawing/2014/main" id="{D59C2735-9851-4088-8B91-E6149F776980}"/>
              </a:ext>
            </a:extLst>
          </p:cNvPr>
          <p:cNvPicPr>
            <a:picLocks noChangeAspect="1"/>
          </p:cNvPicPr>
          <p:nvPr/>
        </p:nvPicPr>
        <p:blipFill>
          <a:blip r:embed="rId3"/>
          <a:stretch>
            <a:fillRect/>
          </a:stretch>
        </p:blipFill>
        <p:spPr>
          <a:xfrm>
            <a:off x="230230" y="1664965"/>
            <a:ext cx="9734463" cy="2800325"/>
          </a:xfrm>
          <a:prstGeom prst="rect">
            <a:avLst/>
          </a:prstGeom>
        </p:spPr>
      </p:pic>
      <p:sp>
        <p:nvSpPr>
          <p:cNvPr id="2" name="文本框 1">
            <a:extLst>
              <a:ext uri="{FF2B5EF4-FFF2-40B4-BE49-F238E27FC236}">
                <a16:creationId xmlns:a16="http://schemas.microsoft.com/office/drawing/2014/main" id="{6571C751-745F-4325-A421-11ABB4734AAD}"/>
              </a:ext>
            </a:extLst>
          </p:cNvPr>
          <p:cNvSpPr txBox="1"/>
          <p:nvPr/>
        </p:nvSpPr>
        <p:spPr>
          <a:xfrm>
            <a:off x="6249143" y="5913437"/>
            <a:ext cx="3456831" cy="830997"/>
          </a:xfrm>
          <a:prstGeom prst="rect">
            <a:avLst/>
          </a:prstGeom>
          <a:noFill/>
        </p:spPr>
        <p:txBody>
          <a:bodyPr wrap="square" rtlCol="0">
            <a:spAutoFit/>
          </a:bodyPr>
          <a:lstStyle/>
          <a:p>
            <a:r>
              <a:rPr lang="zh-CN" altLang="en-US" dirty="0">
                <a:solidFill>
                  <a:srgbClr val="CC00CC"/>
                </a:solidFill>
              </a:rPr>
              <a:t>用到多维情况，二阶导数用</a:t>
            </a:r>
            <a:r>
              <a:rPr lang="en-US" altLang="zh-CN" dirty="0">
                <a:solidFill>
                  <a:srgbClr val="CC00CC"/>
                </a:solidFill>
              </a:rPr>
              <a:t>Hessian</a:t>
            </a:r>
            <a:r>
              <a:rPr lang="zh-CN" altLang="en-US" dirty="0">
                <a:solidFill>
                  <a:srgbClr val="CC00CC"/>
                </a:solidFill>
              </a:rPr>
              <a:t>矩阵替换</a:t>
            </a:r>
          </a:p>
        </p:txBody>
      </p:sp>
    </p:spTree>
    <p:extLst>
      <p:ext uri="{BB962C8B-B14F-4D97-AF65-F5344CB8AC3E}">
        <p14:creationId xmlns:p14="http://schemas.microsoft.com/office/powerpoint/2010/main" val="188430465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D66A1D0-FBC6-42BC-AE37-E78128A49B2B}"/>
                  </a:ext>
                </a:extLst>
              </p:cNvPr>
              <p:cNvSpPr>
                <a:spLocks noGrp="1"/>
              </p:cNvSpPr>
              <p:nvPr>
                <p:ph idx="1"/>
              </p:nvPr>
            </p:nvSpPr>
            <p:spPr/>
            <p:txBody>
              <a:bodyPr/>
              <a:lstStyle/>
              <a:p>
                <a:r>
                  <a:rPr lang="zh-CN" altLang="en-US" dirty="0"/>
                  <a:t>实际使用中，可以使用一阶导数来近似二阶导数</a:t>
                </a:r>
                <a:endParaRPr lang="en-US" altLang="zh-CN" dirty="0"/>
              </a:p>
              <a:p>
                <a:pPr lvl="1"/>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e>
                            </m:d>
                          </m:e>
                        </m:d>
                      </m:num>
                      <m:den>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den>
                    </m:f>
                  </m:oMath>
                </a14:m>
                <a:endParaRPr lang="en-US" altLang="zh-CN" dirty="0"/>
              </a:p>
              <a:p>
                <a:pPr lvl="1"/>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r>
                      <a:rPr lang="en-US" altLang="zh-CN" b="1" i="1" smtClean="0">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e>
                            </m:d>
                          </m:sup>
                        </m:sSup>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𝒇</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e>
                                </m:d>
                              </m:sup>
                            </m:sSup>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𝒇</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e>
                                </m:d>
                              </m:sup>
                            </m:sSup>
                          </m:e>
                        </m:d>
                      </m:den>
                    </m:f>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oMath>
                </a14:m>
                <a:r>
                  <a:rPr lang="en-US" altLang="zh-CN" dirty="0"/>
                  <a:t>---</a:t>
                </a:r>
                <a:r>
                  <a:rPr lang="zh-CN" altLang="en-US" dirty="0"/>
                  <a:t>割法</a:t>
                </a:r>
                <a:r>
                  <a:rPr lang="en-US" altLang="zh-CN" dirty="0"/>
                  <a:t>(secant)</a:t>
                </a:r>
              </a:p>
              <a:p>
                <a:endParaRPr lang="zh-CN" altLang="en-US" dirty="0"/>
              </a:p>
            </p:txBody>
          </p:sp>
        </mc:Choice>
        <mc:Fallback xmlns="">
          <p:sp>
            <p:nvSpPr>
              <p:cNvPr id="3" name="内容占位符 2">
                <a:extLst>
                  <a:ext uri="{FF2B5EF4-FFF2-40B4-BE49-F238E27FC236}">
                    <a16:creationId xmlns:a16="http://schemas.microsoft.com/office/drawing/2014/main" id="{DD66A1D0-FBC6-42BC-AE37-E78128A49B2B}"/>
                  </a:ext>
                </a:extLst>
              </p:cNvPr>
              <p:cNvSpPr>
                <a:spLocks noGrp="1" noRot="1" noChangeAspect="1" noMove="1" noResize="1" noEditPoints="1" noAdjustHandles="1" noChangeArrowheads="1" noChangeShapeType="1" noTextEdit="1"/>
              </p:cNvSpPr>
              <p:nvPr>
                <p:ph idx="1"/>
              </p:nvPr>
            </p:nvSpPr>
            <p:spPr>
              <a:blipFill>
                <a:blip r:embed="rId2"/>
                <a:stretch>
                  <a:fillRect l="-1389" t="-1735"/>
                </a:stretch>
              </a:blipFill>
            </p:spPr>
            <p:txBody>
              <a:bodyPr/>
              <a:lstStyle/>
              <a:p>
                <a:r>
                  <a:rPr lang="zh-CN" altLang="en-US">
                    <a:noFill/>
                  </a:rPr>
                  <a:t> </a:t>
                </a:r>
              </a:p>
            </p:txBody>
          </p:sp>
        </mc:Fallback>
      </mc:AlternateContent>
      <p:sp>
        <p:nvSpPr>
          <p:cNvPr id="5" name="Title 1">
            <a:extLst>
              <a:ext uri="{FF2B5EF4-FFF2-40B4-BE49-F238E27FC236}">
                <a16:creationId xmlns:a16="http://schemas.microsoft.com/office/drawing/2014/main" id="{8CC72771-5B9B-4F0C-B758-B5E3EE21BFB9}"/>
              </a:ext>
            </a:extLst>
          </p:cNvPr>
          <p:cNvSpPr>
            <a:spLocks noGrp="1"/>
          </p:cNvSpPr>
          <p:nvPr>
            <p:ph type="title"/>
          </p:nvPr>
        </p:nvSpPr>
        <p:spPr>
          <a:xfrm>
            <a:off x="479425" y="180975"/>
            <a:ext cx="8650288" cy="763588"/>
          </a:xfrm>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Newton</a:t>
            </a:r>
            <a:r>
              <a:rPr lang="zh-CN" altLang="en-US" sz="2800" dirty="0"/>
              <a:t>方法</a:t>
            </a:r>
            <a:r>
              <a:rPr lang="en-US" altLang="zh-CN" sz="2800" dirty="0"/>
              <a:t>-</a:t>
            </a:r>
            <a:r>
              <a:rPr lang="zh-CN" altLang="en-US" sz="2800" dirty="0"/>
              <a:t>二阶方法</a:t>
            </a:r>
          </a:p>
        </p:txBody>
      </p:sp>
      <p:sp>
        <p:nvSpPr>
          <p:cNvPr id="2" name="文本框 1">
            <a:extLst>
              <a:ext uri="{FF2B5EF4-FFF2-40B4-BE49-F238E27FC236}">
                <a16:creationId xmlns:a16="http://schemas.microsoft.com/office/drawing/2014/main" id="{6571C751-745F-4325-A421-11ABB4734AAD}"/>
              </a:ext>
            </a:extLst>
          </p:cNvPr>
          <p:cNvSpPr txBox="1"/>
          <p:nvPr/>
        </p:nvSpPr>
        <p:spPr>
          <a:xfrm>
            <a:off x="699890" y="5121349"/>
            <a:ext cx="8209358" cy="461665"/>
          </a:xfrm>
          <a:prstGeom prst="rect">
            <a:avLst/>
          </a:prstGeom>
          <a:noFill/>
        </p:spPr>
        <p:txBody>
          <a:bodyPr wrap="square" rtlCol="0">
            <a:spAutoFit/>
          </a:bodyPr>
          <a:lstStyle/>
          <a:p>
            <a:r>
              <a:rPr lang="zh-CN" altLang="en-US" dirty="0">
                <a:solidFill>
                  <a:srgbClr val="CC00CC"/>
                </a:solidFill>
              </a:rPr>
              <a:t>用到多维情况，二阶导数用</a:t>
            </a:r>
            <a:r>
              <a:rPr lang="en-US" altLang="zh-CN" dirty="0">
                <a:solidFill>
                  <a:srgbClr val="CC00CC"/>
                </a:solidFill>
              </a:rPr>
              <a:t>Hessian</a:t>
            </a:r>
            <a:r>
              <a:rPr lang="zh-CN" altLang="en-US" dirty="0">
                <a:solidFill>
                  <a:srgbClr val="CC00CC"/>
                </a:solidFill>
              </a:rPr>
              <a:t>矩阵替换</a:t>
            </a:r>
          </a:p>
        </p:txBody>
      </p:sp>
    </p:spTree>
    <p:extLst>
      <p:ext uri="{BB962C8B-B14F-4D97-AF65-F5344CB8AC3E}">
        <p14:creationId xmlns:p14="http://schemas.microsoft.com/office/powerpoint/2010/main" val="300445213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Newton</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1800" dirty="0"/>
                  <a:t>牛顿法</a:t>
                </a:r>
                <a:r>
                  <a:rPr lang="en-US" altLang="zh-CN" sz="1800" dirty="0"/>
                  <a:t>(Newton):</a:t>
                </a:r>
                <a:r>
                  <a:rPr lang="zh-CN" altLang="en-US" sz="1800" dirty="0"/>
                  <a:t>通过左乘上</a:t>
                </a:r>
                <a:r>
                  <a:rPr lang="en-US" altLang="zh-CN" sz="1800" dirty="0"/>
                  <a:t>Hessian</a:t>
                </a:r>
                <a:r>
                  <a:rPr lang="zh-CN" altLang="en-US" sz="1800" dirty="0"/>
                  <a:t>矩阵的逆来偏离最速下降法方向来完成求解，本质上是通过找到函数的一个二次逼近的合适的方向而驱动的</a:t>
                </a:r>
                <a:endParaRPr lang="en-US" altLang="zh-CN" sz="1800" dirty="0"/>
              </a:p>
              <a:p>
                <a14:m>
                  <m:oMath xmlns:m="http://schemas.openxmlformats.org/officeDocument/2006/math">
                    <m:r>
                      <a:rPr lang="en-US" altLang="zh-CN" sz="1800" b="1" i="1" smtClean="0">
                        <a:latin typeface="Cambria Math"/>
                      </a:rPr>
                      <m:t>𝒒</m:t>
                    </m:r>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r>
                      <a:rPr lang="en-US" altLang="zh-CN" sz="1800" b="1" i="1" smtClean="0">
                        <a:latin typeface="Cambria Math"/>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r>
                      <a:rPr lang="en-US" altLang="zh-CN" sz="1800" b="1" i="1" smtClean="0">
                        <a:latin typeface="Cambria Math"/>
                      </a:rPr>
                      <m:t>+</m:t>
                    </m:r>
                    <m:r>
                      <a:rPr lang="en-US" altLang="zh-CN" sz="1800" b="1" i="0" smtClean="0">
                        <a:latin typeface="Cambria Math"/>
                      </a:rPr>
                      <m:t>𝛁</m:t>
                    </m:r>
                    <m:r>
                      <a:rPr lang="en-US" altLang="zh-CN" sz="1800" b="1" i="1" smtClean="0">
                        <a:latin typeface="Cambria Math"/>
                      </a:rPr>
                      <m:t>𝒇</m:t>
                    </m:r>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e>
                      <m:sup>
                        <m:r>
                          <a:rPr lang="en-US" altLang="zh-CN" sz="1800" b="1" i="1" smtClean="0">
                            <a:latin typeface="Cambria Math"/>
                          </a:rPr>
                          <m:t>𝑻</m:t>
                        </m:r>
                      </m:sup>
                    </m:sSup>
                    <m:d>
                      <m:dPr>
                        <m:ctrlPr>
                          <a:rPr lang="en-US" altLang="zh-CN" sz="1800" b="1" i="1" smtClean="0">
                            <a:latin typeface="Cambria Math" panose="02040503050406030204" pitchFamily="18" charset="0"/>
                          </a:rPr>
                        </m:ctrlPr>
                      </m:dPr>
                      <m:e>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r>
                      <a:rPr lang="en-US" altLang="zh-CN" sz="1800" b="1" i="1" smtClean="0">
                        <a:latin typeface="Cambria Math"/>
                      </a:rPr>
                      <m:t>+</m:t>
                    </m:r>
                    <m:f>
                      <m:fPr>
                        <m:ctrlPr>
                          <a:rPr lang="en-US" altLang="zh-CN" sz="1800" b="1" i="1" smtClean="0">
                            <a:latin typeface="Cambria Math" panose="02040503050406030204" pitchFamily="18" charset="0"/>
                          </a:rPr>
                        </m:ctrlPr>
                      </m:fPr>
                      <m:num>
                        <m:r>
                          <a:rPr lang="en-US" altLang="zh-CN" sz="1800" b="1" i="1" smtClean="0">
                            <a:latin typeface="Cambria Math"/>
                          </a:rPr>
                          <m:t>𝟏</m:t>
                        </m:r>
                      </m:num>
                      <m:den>
                        <m:r>
                          <a:rPr lang="en-US" altLang="zh-CN" sz="1800" b="1" i="1" smtClean="0">
                            <a:latin typeface="Cambria Math"/>
                          </a:rPr>
                          <m:t>𝟐</m:t>
                        </m:r>
                      </m:den>
                    </m:f>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e>
                      <m:sup>
                        <m:r>
                          <a:rPr lang="en-US" altLang="zh-CN" sz="1800" b="1" i="1" smtClean="0">
                            <a:latin typeface="Cambria Math"/>
                          </a:rPr>
                          <m:t>𝑻</m:t>
                        </m:r>
                      </m:sup>
                    </m:sSup>
                    <m:r>
                      <a:rPr lang="en-US" altLang="zh-CN" sz="1800" b="1" i="1" smtClean="0">
                        <a:latin typeface="Cambria Math"/>
                      </a:rPr>
                      <m:t>𝑯</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d>
                      <m:dPr>
                        <m:ctrlPr>
                          <a:rPr lang="en-US" altLang="zh-CN" sz="1800" b="1" i="1" smtClean="0">
                            <a:latin typeface="Cambria Math" panose="02040503050406030204" pitchFamily="18" charset="0"/>
                          </a:rPr>
                        </m:ctrlPr>
                      </m:dPr>
                      <m:e>
                        <m:r>
                          <a:rPr lang="en-US" altLang="zh-CN" sz="1800" b="1" i="1" smtClean="0">
                            <a:latin typeface="Cambria Math"/>
                          </a:rPr>
                          <m:t>𝒙</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oMath>
                </a14:m>
                <a:endParaRPr lang="en-US" altLang="zh-CN" sz="1800" dirty="0"/>
              </a:p>
              <a:p>
                <a:r>
                  <a:rPr lang="zh-CN" altLang="en-US" sz="1800" dirty="0"/>
                  <a:t>令</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a:rPr>
                          <m:t>𝒒</m:t>
                        </m:r>
                      </m:e>
                      <m:sup>
                        <m:r>
                          <a:rPr lang="en-US" altLang="zh-CN" sz="1800" b="1" i="1" smtClean="0">
                            <a:latin typeface="Cambria Math"/>
                          </a:rPr>
                          <m:t>′</m:t>
                        </m:r>
                      </m:sup>
                    </m:sSup>
                    <m:d>
                      <m:dPr>
                        <m:ctrlPr>
                          <a:rPr lang="en-US" altLang="zh-CN" sz="1800" b="1" i="1" smtClean="0">
                            <a:latin typeface="Cambria Math" panose="02040503050406030204" pitchFamily="18" charset="0"/>
                          </a:rPr>
                        </m:ctrlPr>
                      </m:dPr>
                      <m:e>
                        <m:r>
                          <a:rPr lang="en-US" altLang="zh-CN" sz="1800" b="1" i="1" smtClean="0">
                            <a:latin typeface="Cambria Math"/>
                          </a:rPr>
                          <m:t>𝒙</m:t>
                        </m:r>
                      </m:e>
                    </m:d>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oMath>
                </a14:m>
                <a:r>
                  <a:rPr lang="zh-CN" altLang="en-US" sz="1800" dirty="0"/>
                  <a:t>迭代解：</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r>
                      <a:rPr lang="en-US" altLang="zh-CN" sz="1800" b="1" i="1" smtClean="0">
                        <a:latin typeface="Cambria Math"/>
                      </a:rPr>
                      <m:t>𝑯</m:t>
                    </m:r>
                    <m:sSup>
                      <m:sSupPr>
                        <m:ctrlPr>
                          <a:rPr lang="en-US" altLang="zh-CN" sz="1800" b="1" i="1" smtClean="0">
                            <a:latin typeface="Cambria Math" panose="02040503050406030204" pitchFamily="18" charset="0"/>
                          </a:rPr>
                        </m:ctrlPr>
                      </m:sSupPr>
                      <m:e>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e>
                        </m:d>
                      </m:e>
                      <m:sup>
                        <m:r>
                          <a:rPr lang="en-US" altLang="zh-CN" sz="1800" b="1" i="1" smtClean="0">
                            <a:latin typeface="Cambria Math"/>
                          </a:rPr>
                          <m:t>−</m:t>
                        </m:r>
                        <m:r>
                          <a:rPr lang="en-US" altLang="zh-CN" sz="1800" b="1" i="1" smtClean="0">
                            <a:latin typeface="Cambria Math"/>
                          </a:rPr>
                          <m:t>𝟏</m:t>
                        </m:r>
                      </m:sup>
                    </m:sSup>
                    <m:r>
                      <a:rPr lang="en-US" altLang="zh-CN" sz="1800" b="1" i="0" smtClean="0">
                        <a:latin typeface="Cambria Math"/>
                      </a:rPr>
                      <m:t>𝛁</m:t>
                    </m:r>
                    <m:r>
                      <a:rPr lang="en-US" altLang="zh-CN" sz="1800" b="1" i="1" smtClean="0">
                        <a:latin typeface="Cambria Math"/>
                      </a:rPr>
                      <m:t>𝒇</m:t>
                    </m:r>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𝒙</m:t>
                        </m:r>
                      </m:e>
                      <m:sub>
                        <m:r>
                          <a:rPr lang="en-US" altLang="zh-CN" sz="1800" b="1" i="1" smtClean="0">
                            <a:latin typeface="Cambria Math"/>
                          </a:rPr>
                          <m:t>𝒌</m:t>
                        </m:r>
                      </m:sub>
                    </m:sSub>
                    <m:r>
                      <a:rPr lang="en-US" altLang="zh-CN" sz="1800" b="1" i="1" smtClean="0">
                        <a:latin typeface="Cambria Math"/>
                      </a:rPr>
                      <m:t>)</m:t>
                    </m:r>
                  </m:oMath>
                </a14:m>
                <a:endParaRPr lang="en-US" altLang="zh-CN" sz="1800" dirty="0"/>
              </a:p>
              <a:p>
                <a:r>
                  <a:rPr lang="zh-CN" altLang="en-US" sz="1800" dirty="0"/>
                  <a:t>注意：</a:t>
                </a:r>
                <a:r>
                  <a:rPr lang="en-US" altLang="zh-CN" sz="1800" dirty="0"/>
                  <a:t>Newton</a:t>
                </a:r>
                <a:r>
                  <a:rPr lang="zh-CN" altLang="en-US" sz="1800" dirty="0"/>
                  <a:t>法可解释为带仿射缩放的最速下降法</a:t>
                </a:r>
                <a:endParaRPr lang="en-US" altLang="zh-CN" sz="1800" dirty="0"/>
              </a:p>
              <a:p>
                <a:pPr lvl="1"/>
                <a:r>
                  <a:rPr lang="zh-CN" altLang="en-US" sz="1600" dirty="0"/>
                  <a:t>给定迭代点</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oMath>
                </a14:m>
                <a:r>
                  <a:rPr lang="en-US" altLang="zh-CN" sz="1600" dirty="0"/>
                  <a:t>,</a:t>
                </a:r>
                <a:r>
                  <a:rPr lang="zh-CN" altLang="en-US" sz="1600" dirty="0"/>
                  <a:t>假设</a:t>
                </a:r>
                <a14:m>
                  <m:oMath xmlns:m="http://schemas.openxmlformats.org/officeDocument/2006/math">
                    <m:r>
                      <a:rPr lang="en-US" altLang="zh-CN" sz="1600" b="1" i="1" smtClean="0">
                        <a:latin typeface="Cambria Math"/>
                      </a:rPr>
                      <m:t>𝑯</m:t>
                    </m:r>
                    <m:r>
                      <a:rPr lang="en-US" altLang="zh-CN" sz="1600" b="1" i="1" smtClean="0">
                        <a:latin typeface="Cambria Math"/>
                      </a:rPr>
                      <m:t>(</m:t>
                    </m:r>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r>
                      <a:rPr lang="en-US" altLang="zh-CN" sz="1600" b="1" i="1" smtClean="0">
                        <a:latin typeface="Cambria Math"/>
                      </a:rPr>
                      <m:t>)</m:t>
                    </m:r>
                  </m:oMath>
                </a14:m>
                <a:r>
                  <a:rPr lang="zh-CN" altLang="en-US" sz="1600" dirty="0"/>
                  <a:t>对称正定，因而可以进行</a:t>
                </a:r>
                <a:r>
                  <a:rPr lang="en-US" altLang="zh-CN" sz="1600" dirty="0" err="1"/>
                  <a:t>Cholesky</a:t>
                </a:r>
                <a:r>
                  <a:rPr lang="zh-CN" altLang="en-US" sz="1600" dirty="0"/>
                  <a:t>分解</a:t>
                </a:r>
                <a:r>
                  <a:rPr lang="en-US" altLang="zh-CN" sz="1600" dirty="0"/>
                  <a:t>,</a:t>
                </a:r>
                <a:r>
                  <a:rPr lang="zh-CN" altLang="en-US" sz="1600" dirty="0"/>
                  <a:t>其逆矩阵表示为</a:t>
                </a:r>
                <a14:m>
                  <m:oMath xmlns:m="http://schemas.openxmlformats.org/officeDocument/2006/math">
                    <m:r>
                      <a:rPr lang="en-US" altLang="zh-CN" sz="1600" b="1" i="1" smtClean="0">
                        <a:latin typeface="Cambria Math"/>
                      </a:rPr>
                      <m:t>𝑯</m:t>
                    </m:r>
                    <m:sSup>
                      <m:sSupPr>
                        <m:ctrlPr>
                          <a:rPr lang="en-US" altLang="zh-CN" sz="1600" b="1" i="1" smtClean="0">
                            <a:latin typeface="Cambria Math" panose="02040503050406030204" pitchFamily="18" charset="0"/>
                          </a:rPr>
                        </m:ctrlPr>
                      </m:sSupPr>
                      <m:e>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e>
                      <m:sup>
                        <m:r>
                          <a:rPr lang="en-US" altLang="zh-CN" sz="1600" b="1" i="1" smtClean="0">
                            <a:latin typeface="Cambria Math"/>
                          </a:rPr>
                          <m:t>−</m:t>
                        </m:r>
                        <m:r>
                          <a:rPr lang="en-US" altLang="zh-CN" sz="1600" b="1" i="1" smtClean="0">
                            <a:latin typeface="Cambria Math"/>
                          </a:rPr>
                          <m:t>𝟏</m:t>
                        </m:r>
                      </m:sup>
                    </m:sSup>
                    <m:r>
                      <a:rPr lang="en-US" altLang="zh-CN" sz="1600" b="1" i="1" smtClean="0">
                        <a:latin typeface="Cambria Math"/>
                      </a:rPr>
                      <m:t>=</m:t>
                    </m:r>
                    <m:r>
                      <a:rPr lang="en-US" altLang="zh-CN" sz="1600" b="1" i="1" smtClean="0">
                        <a:latin typeface="Cambria Math"/>
                      </a:rPr>
                      <m:t>𝑳</m:t>
                    </m:r>
                    <m:sSup>
                      <m:sSupPr>
                        <m:ctrlPr>
                          <a:rPr lang="en-US" altLang="zh-CN" sz="1600" b="1" i="1" smtClean="0">
                            <a:latin typeface="Cambria Math" panose="02040503050406030204" pitchFamily="18" charset="0"/>
                          </a:rPr>
                        </m:ctrlPr>
                      </m:sSupPr>
                      <m:e>
                        <m:r>
                          <a:rPr lang="en-US" altLang="zh-CN" sz="1600" b="1" i="1" smtClean="0">
                            <a:latin typeface="Cambria Math"/>
                          </a:rPr>
                          <m:t>𝑳</m:t>
                        </m:r>
                      </m:e>
                      <m:sup>
                        <m:r>
                          <a:rPr lang="en-US" altLang="zh-CN" sz="1600" b="1" i="1" smtClean="0">
                            <a:latin typeface="Cambria Math"/>
                          </a:rPr>
                          <m:t>𝑻</m:t>
                        </m:r>
                      </m:sup>
                    </m:sSup>
                  </m:oMath>
                </a14:m>
                <a:r>
                  <a:rPr lang="en-US" altLang="zh-CN" sz="1600" dirty="0"/>
                  <a:t>,</a:t>
                </a:r>
                <a14:m>
                  <m:oMath xmlns:m="http://schemas.openxmlformats.org/officeDocument/2006/math">
                    <m:r>
                      <a:rPr lang="en-US" altLang="zh-CN" sz="1600" b="1" i="1" dirty="0" smtClean="0">
                        <a:latin typeface="Cambria Math"/>
                      </a:rPr>
                      <m:t>𝑳</m:t>
                    </m:r>
                  </m:oMath>
                </a14:m>
                <a:r>
                  <a:rPr lang="zh-CN" altLang="en-US" sz="1600" dirty="0"/>
                  <a:t>为下三角矩阵，且对角元素为正，现考虑仿射缩放变换</a:t>
                </a:r>
                <a14:m>
                  <m:oMath xmlns:m="http://schemas.openxmlformats.org/officeDocument/2006/math">
                    <m:r>
                      <a:rPr lang="en-US" altLang="zh-CN" sz="1600" b="1" i="1" smtClean="0">
                        <a:latin typeface="Cambria Math"/>
                      </a:rPr>
                      <m:t>𝒙</m:t>
                    </m:r>
                    <m:r>
                      <a:rPr lang="en-US" altLang="zh-CN" sz="1600" b="1" i="1" smtClean="0">
                        <a:latin typeface="Cambria Math"/>
                      </a:rPr>
                      <m:t>=</m:t>
                    </m:r>
                    <m:r>
                      <a:rPr lang="en-US" altLang="zh-CN" sz="1600" b="1" i="1" smtClean="0">
                        <a:latin typeface="Cambria Math"/>
                      </a:rPr>
                      <m:t>𝑳𝒚</m:t>
                    </m:r>
                  </m:oMath>
                </a14:m>
                <a:r>
                  <a:rPr lang="en-US" altLang="zh-CN" sz="1600" dirty="0"/>
                  <a:t>,</a:t>
                </a:r>
                <a:r>
                  <a:rPr lang="zh-CN" altLang="en-US" sz="1600" dirty="0"/>
                  <a:t>变换后函数</a:t>
                </a:r>
                <a14:m>
                  <m:oMath xmlns:m="http://schemas.openxmlformats.org/officeDocument/2006/math">
                    <m:r>
                      <a:rPr lang="en-US" altLang="zh-CN" sz="1600" b="1" i="1" smtClean="0">
                        <a:latin typeface="Cambria Math"/>
                      </a:rPr>
                      <m:t>𝑭</m:t>
                    </m:r>
                    <m:d>
                      <m:dPr>
                        <m:ctrlPr>
                          <a:rPr lang="en-US" altLang="zh-CN" sz="1600" b="1" i="1" smtClean="0">
                            <a:latin typeface="Cambria Math" panose="02040503050406030204" pitchFamily="18" charset="0"/>
                          </a:rPr>
                        </m:ctrlPr>
                      </m:dPr>
                      <m:e>
                        <m:r>
                          <a:rPr lang="en-US" altLang="zh-CN" sz="1600" b="1" i="1" smtClean="0">
                            <a:latin typeface="Cambria Math"/>
                          </a:rPr>
                          <m:t>𝒚</m:t>
                        </m:r>
                      </m:e>
                    </m:d>
                    <m:r>
                      <a:rPr lang="en-US" altLang="zh-CN" sz="1600" b="1" i="1" smtClean="0">
                        <a:latin typeface="Cambria Math"/>
                      </a:rPr>
                      <m:t>≝</m:t>
                    </m:r>
                    <m:r>
                      <a:rPr lang="en-US" altLang="zh-CN" sz="1600" b="1" i="1" smtClean="0">
                        <a:latin typeface="Cambria Math"/>
                      </a:rPr>
                      <m:t>𝒇</m:t>
                    </m:r>
                    <m:r>
                      <a:rPr lang="en-US" altLang="zh-CN" sz="1600" b="1" i="1" smtClean="0">
                        <a:latin typeface="Cambria Math"/>
                      </a:rPr>
                      <m:t>(</m:t>
                    </m:r>
                    <m:r>
                      <a:rPr lang="en-US" altLang="zh-CN" sz="1600" b="1" i="1" smtClean="0">
                        <a:latin typeface="Cambria Math"/>
                      </a:rPr>
                      <m:t>𝑳𝒚</m:t>
                    </m:r>
                    <m:r>
                      <a:rPr lang="en-US" altLang="zh-CN" sz="1600" b="1" i="1" smtClean="0">
                        <a:latin typeface="Cambria Math"/>
                      </a:rPr>
                      <m:t>)</m:t>
                    </m:r>
                  </m:oMath>
                </a14:m>
                <a:r>
                  <a:rPr lang="en-US" altLang="zh-CN" sz="1600" dirty="0"/>
                  <a:t>,</a:t>
                </a:r>
                <a:r>
                  <a:rPr lang="zh-CN" altLang="en-US" sz="1600" dirty="0"/>
                  <a:t>当前点</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a:rPr>
                          <m:t>𝒚</m:t>
                        </m:r>
                      </m:e>
                      <m:sub>
                        <m:r>
                          <a:rPr lang="en-US" altLang="zh-CN" sz="1600" b="1" i="1" smtClean="0">
                            <a:latin typeface="Cambria Math"/>
                          </a:rPr>
                          <m:t>𝒌</m:t>
                        </m:r>
                      </m:sub>
                    </m:sSub>
                    <m:r>
                      <a:rPr lang="en-US" altLang="zh-CN" sz="1600" b="1" i="1" smtClean="0">
                        <a:latin typeface="Cambria Math"/>
                      </a:rPr>
                      <m:t>=</m:t>
                    </m:r>
                    <m:sSup>
                      <m:sSupPr>
                        <m:ctrlPr>
                          <a:rPr lang="en-US" altLang="zh-CN" sz="1600" b="1" i="1" smtClean="0">
                            <a:latin typeface="Cambria Math" panose="02040503050406030204" pitchFamily="18" charset="0"/>
                          </a:rPr>
                        </m:ctrlPr>
                      </m:sSupPr>
                      <m:e>
                        <m:r>
                          <a:rPr lang="en-US" altLang="zh-CN" sz="1600" b="1" i="1" smtClean="0">
                            <a:latin typeface="Cambria Math"/>
                          </a:rPr>
                          <m:t>𝑳</m:t>
                        </m:r>
                      </m:e>
                      <m:sup>
                        <m:r>
                          <a:rPr lang="en-US" altLang="zh-CN" sz="1600" b="1" i="1" smtClean="0">
                            <a:latin typeface="Cambria Math"/>
                          </a:rPr>
                          <m:t>−</m:t>
                        </m:r>
                        <m:r>
                          <a:rPr lang="en-US" altLang="zh-CN" sz="1600" b="1" i="1" smtClean="0">
                            <a:latin typeface="Cambria Math"/>
                          </a:rPr>
                          <m:t>𝟏</m:t>
                        </m:r>
                      </m:sup>
                    </m:sSup>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oMath>
                </a14:m>
                <a:r>
                  <a:rPr lang="en-US" altLang="zh-CN" sz="1600" dirty="0"/>
                  <a:t>,</a:t>
                </a:r>
                <a:r>
                  <a:rPr lang="zh-CN" altLang="en-US" sz="1600" dirty="0"/>
                  <a:t>因此有</a:t>
                </a:r>
                <a14:m>
                  <m:oMath xmlns:m="http://schemas.openxmlformats.org/officeDocument/2006/math">
                    <m:r>
                      <a:rPr lang="en-US" altLang="zh-CN" sz="1600" b="1" i="0" smtClean="0">
                        <a:latin typeface="Cambria Math"/>
                      </a:rPr>
                      <m:t>𝛁</m:t>
                    </m:r>
                    <m:r>
                      <a:rPr lang="en-US" altLang="zh-CN" sz="1600" b="1" i="1" smtClean="0">
                        <a:latin typeface="Cambria Math"/>
                      </a:rPr>
                      <m:t>𝑭</m:t>
                    </m:r>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𝒚</m:t>
                            </m:r>
                          </m:e>
                          <m:sub>
                            <m:r>
                              <a:rPr lang="en-US" altLang="zh-CN" sz="1600" b="1" i="1" smtClean="0">
                                <a:latin typeface="Cambria Math"/>
                              </a:rPr>
                              <m:t>𝒌</m:t>
                            </m:r>
                          </m:sub>
                        </m:sSub>
                      </m:e>
                    </m:d>
                    <m:r>
                      <a:rPr lang="en-US" altLang="zh-CN" sz="1600" b="1" i="1" smtClean="0">
                        <a:latin typeface="Cambria Math"/>
                      </a:rPr>
                      <m:t>=</m:t>
                    </m:r>
                    <m:sSup>
                      <m:sSupPr>
                        <m:ctrlPr>
                          <a:rPr lang="en-US" altLang="zh-CN" sz="1600" b="1" i="1" smtClean="0">
                            <a:latin typeface="Cambria Math" panose="02040503050406030204" pitchFamily="18" charset="0"/>
                          </a:rPr>
                        </m:ctrlPr>
                      </m:sSupPr>
                      <m:e>
                        <m:r>
                          <a:rPr lang="en-US" altLang="zh-CN" sz="1600" b="1" i="1" smtClean="0">
                            <a:latin typeface="Cambria Math"/>
                          </a:rPr>
                          <m:t>𝑳</m:t>
                        </m:r>
                      </m:e>
                      <m:sup>
                        <m:r>
                          <a:rPr lang="en-US" altLang="zh-CN" sz="1600" b="1" i="1" smtClean="0">
                            <a:latin typeface="Cambria Math"/>
                          </a:rPr>
                          <m:t>𝑻</m:t>
                        </m:r>
                      </m:sup>
                    </m:sSup>
                    <m:r>
                      <a:rPr lang="en-US" altLang="zh-CN" sz="1600" b="1" i="0" smtClean="0">
                        <a:latin typeface="Cambria Math"/>
                      </a:rPr>
                      <m:t>𝛁</m:t>
                    </m:r>
                    <m:r>
                      <a:rPr lang="en-US" altLang="zh-CN" sz="1600" b="1" i="1" smtClean="0">
                        <a:latin typeface="Cambria Math"/>
                      </a:rPr>
                      <m:t>𝒇</m:t>
                    </m:r>
                    <m:d>
                      <m:dPr>
                        <m:ctrlPr>
                          <a:rPr lang="en-US" altLang="zh-CN" sz="1600" b="1" i="1" smtClean="0">
                            <a:latin typeface="Cambria Math" panose="02040503050406030204" pitchFamily="18" charset="0"/>
                          </a:rPr>
                        </m:ctrlPr>
                      </m:dPr>
                      <m:e>
                        <m:r>
                          <a:rPr lang="en-US" altLang="zh-CN" sz="1600" b="1" i="1" smtClean="0">
                            <a:latin typeface="Cambria Math"/>
                          </a:rPr>
                          <m:t>𝒍</m:t>
                        </m:r>
                        <m:sSub>
                          <m:sSubPr>
                            <m:ctrlPr>
                              <a:rPr lang="en-US" altLang="zh-CN" sz="1600" b="1" i="1" smtClean="0">
                                <a:latin typeface="Cambria Math" panose="02040503050406030204" pitchFamily="18" charset="0"/>
                              </a:rPr>
                            </m:ctrlPr>
                          </m:sSubPr>
                          <m:e>
                            <m:r>
                              <a:rPr lang="en-US" altLang="zh-CN" sz="1600" b="1" i="1" smtClean="0">
                                <a:latin typeface="Cambria Math"/>
                              </a:rPr>
                              <m:t>𝒚</m:t>
                            </m:r>
                          </m:e>
                          <m:sub>
                            <m:r>
                              <a:rPr lang="en-US" altLang="zh-CN" sz="1600" b="1" i="1" smtClean="0">
                                <a:latin typeface="Cambria Math"/>
                              </a:rPr>
                              <m:t>𝒌</m:t>
                            </m:r>
                          </m:sub>
                        </m:sSub>
                      </m:e>
                    </m:d>
                    <m:r>
                      <a:rPr lang="en-US" altLang="zh-CN" sz="1600" b="1" i="1" smtClean="0">
                        <a:latin typeface="Cambria Math"/>
                      </a:rPr>
                      <m:t>=</m:t>
                    </m:r>
                    <m:sSup>
                      <m:sSupPr>
                        <m:ctrlPr>
                          <a:rPr lang="en-US" altLang="zh-CN" sz="1600" b="1" i="1" smtClean="0">
                            <a:latin typeface="Cambria Math" panose="02040503050406030204" pitchFamily="18" charset="0"/>
                          </a:rPr>
                        </m:ctrlPr>
                      </m:sSupPr>
                      <m:e>
                        <m:r>
                          <a:rPr lang="en-US" altLang="zh-CN" sz="1600" b="1" i="1" smtClean="0">
                            <a:latin typeface="Cambria Math"/>
                          </a:rPr>
                          <m:t>𝑳</m:t>
                        </m:r>
                      </m:e>
                      <m:sup>
                        <m:r>
                          <a:rPr lang="en-US" altLang="zh-CN" sz="1600" b="1" i="1" smtClean="0">
                            <a:latin typeface="Cambria Math"/>
                          </a:rPr>
                          <m:t>𝑻</m:t>
                        </m:r>
                      </m:sup>
                    </m:sSup>
                    <m:r>
                      <a:rPr lang="en-US" altLang="zh-CN" sz="1600" b="1" i="0" smtClean="0">
                        <a:latin typeface="Cambria Math"/>
                      </a:rPr>
                      <m:t>𝛁</m:t>
                    </m:r>
                    <m:r>
                      <a:rPr lang="en-US" altLang="zh-CN" sz="1600" b="1" i="1" smtClean="0">
                        <a:latin typeface="Cambria Math"/>
                      </a:rPr>
                      <m:t>𝒇</m:t>
                    </m:r>
                    <m:d>
                      <m:dPr>
                        <m:ctrlPr>
                          <a:rPr lang="en-US" altLang="zh-CN" sz="1600" b="1" i="1" smtClean="0">
                            <a:latin typeface="Cambria Math" panose="02040503050406030204" pitchFamily="18" charset="0"/>
                          </a:rPr>
                        </m:ctrlPr>
                      </m:dPr>
                      <m:e>
                        <m:sSub>
                          <m:sSubPr>
                            <m:ctrlPr>
                              <a:rPr lang="en-US" altLang="zh-CN" sz="1600" b="1" i="1" smtClean="0">
                                <a:latin typeface="Cambria Math" panose="02040503050406030204" pitchFamily="18" charset="0"/>
                              </a:rPr>
                            </m:ctrlPr>
                          </m:sSubPr>
                          <m:e>
                            <m:r>
                              <a:rPr lang="en-US" altLang="zh-CN" sz="1600" b="1" i="1" smtClean="0">
                                <a:latin typeface="Cambria Math"/>
                              </a:rPr>
                              <m:t>𝒙</m:t>
                            </m:r>
                          </m:e>
                          <m:sub>
                            <m:r>
                              <a:rPr lang="en-US" altLang="zh-CN" sz="1600" b="1" i="1" smtClean="0">
                                <a:latin typeface="Cambria Math"/>
                              </a:rPr>
                              <m:t>𝒌</m:t>
                            </m:r>
                          </m:sub>
                        </m:sSub>
                      </m:e>
                    </m:d>
                  </m:oMath>
                </a14:m>
                <a:r>
                  <a:rPr lang="en-US" altLang="zh-CN" sz="1600" dirty="0"/>
                  <a:t>,</a:t>
                </a:r>
                <a:r>
                  <a:rPr lang="zh-CN" altLang="en-US" sz="1600" dirty="0"/>
                  <a:t>然后沿负梯度方向进行单位步长搜索可得新点</a:t>
                </a:r>
                <a:endParaRPr lang="en-US" altLang="zh-CN" sz="1600" dirty="0"/>
              </a:p>
              <a:p>
                <a:pPr marL="441325" lvl="1" indent="0">
                  <a:buNone/>
                </a:pPr>
                <a14:m>
                  <m:oMathPara xmlns:m="http://schemas.openxmlformats.org/officeDocument/2006/math">
                    <m:oMathParaPr>
                      <m:jc m:val="centerGroup"/>
                    </m:oMathParaPr>
                    <m:oMath xmlns:m="http://schemas.openxmlformats.org/officeDocument/2006/math">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a:rPr>
                            <m:t>𝒚</m:t>
                          </m:r>
                        </m:e>
                        <m:sub>
                          <m:r>
                            <a:rPr lang="en-US" altLang="zh-CN" sz="1600" b="1" i="1" smtClean="0">
                              <a:solidFill>
                                <a:srgbClr val="FF0000"/>
                              </a:solidFill>
                              <a:latin typeface="Cambria Math"/>
                            </a:rPr>
                            <m:t>𝒌</m:t>
                          </m:r>
                          <m:r>
                            <a:rPr lang="en-US" altLang="zh-CN" sz="1600" b="1" i="1" smtClean="0">
                              <a:solidFill>
                                <a:srgbClr val="FF0000"/>
                              </a:solidFill>
                              <a:latin typeface="Cambria Math"/>
                            </a:rPr>
                            <m:t>+</m:t>
                          </m:r>
                          <m:r>
                            <a:rPr lang="en-US" altLang="zh-CN" sz="1600" b="1" i="1" smtClean="0">
                              <a:solidFill>
                                <a:srgbClr val="FF0000"/>
                              </a:solidFill>
                              <a:latin typeface="Cambria Math"/>
                            </a:rPr>
                            <m:t>𝟏</m:t>
                          </m:r>
                        </m:sub>
                      </m:sSub>
                      <m:r>
                        <a:rPr lang="en-US" altLang="zh-CN" sz="1600" b="1" i="1" smtClean="0">
                          <a:solidFill>
                            <a:srgbClr val="FF0000"/>
                          </a:solidFill>
                          <a:latin typeface="Cambria Math"/>
                        </a:rPr>
                        <m:t>=</m:t>
                      </m:r>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a:rPr>
                            <m:t>𝒚</m:t>
                          </m:r>
                        </m:e>
                        <m:sub>
                          <m:r>
                            <a:rPr lang="en-US" altLang="zh-CN" sz="1600" b="1" i="1" smtClean="0">
                              <a:solidFill>
                                <a:srgbClr val="FF0000"/>
                              </a:solidFill>
                              <a:latin typeface="Cambria Math"/>
                            </a:rPr>
                            <m:t>𝒌</m:t>
                          </m:r>
                        </m:sub>
                      </m:sSub>
                      <m:r>
                        <a:rPr lang="en-US" altLang="zh-CN" sz="1600" b="1" i="1" smtClean="0">
                          <a:solidFill>
                            <a:srgbClr val="FF0000"/>
                          </a:solidFill>
                          <a:latin typeface="Cambria Math"/>
                        </a:rPr>
                        <m:t>−</m:t>
                      </m:r>
                      <m:sSup>
                        <m:sSupPr>
                          <m:ctrlPr>
                            <a:rPr lang="en-US" altLang="zh-CN" sz="1600" b="1" i="1" smtClean="0">
                              <a:solidFill>
                                <a:srgbClr val="FF0000"/>
                              </a:solidFill>
                              <a:latin typeface="Cambria Math" panose="02040503050406030204" pitchFamily="18" charset="0"/>
                            </a:rPr>
                          </m:ctrlPr>
                        </m:sSupPr>
                        <m:e>
                          <m:r>
                            <a:rPr lang="en-US" altLang="zh-CN" sz="1600" b="1" i="1" smtClean="0">
                              <a:solidFill>
                                <a:srgbClr val="FF0000"/>
                              </a:solidFill>
                              <a:latin typeface="Cambria Math"/>
                            </a:rPr>
                            <m:t>𝑳</m:t>
                          </m:r>
                        </m:e>
                        <m:sup>
                          <m:r>
                            <a:rPr lang="en-US" altLang="zh-CN" sz="1600" b="1" i="1" smtClean="0">
                              <a:solidFill>
                                <a:srgbClr val="FF0000"/>
                              </a:solidFill>
                              <a:latin typeface="Cambria Math"/>
                            </a:rPr>
                            <m:t>𝑻</m:t>
                          </m:r>
                        </m:sup>
                      </m:sSup>
                      <m:r>
                        <a:rPr lang="en-US" altLang="zh-CN" sz="1600" b="1" i="0" smtClean="0">
                          <a:solidFill>
                            <a:srgbClr val="FF0000"/>
                          </a:solidFill>
                          <a:latin typeface="Cambria Math"/>
                        </a:rPr>
                        <m:t>𝛁</m:t>
                      </m:r>
                      <m:r>
                        <a:rPr lang="en-US" altLang="zh-CN" sz="1600" b="1" i="1" smtClean="0">
                          <a:solidFill>
                            <a:srgbClr val="FF0000"/>
                          </a:solidFill>
                          <a:latin typeface="Cambria Math"/>
                        </a:rPr>
                        <m:t>𝒇</m:t>
                      </m:r>
                      <m:r>
                        <a:rPr lang="en-US" altLang="zh-CN" sz="1600" b="1" i="1" smtClean="0">
                          <a:solidFill>
                            <a:srgbClr val="FF0000"/>
                          </a:solidFill>
                          <a:latin typeface="Cambria Math"/>
                        </a:rPr>
                        <m:t>(</m:t>
                      </m:r>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a:rPr>
                            <m:t>𝒙</m:t>
                          </m:r>
                        </m:e>
                        <m:sub>
                          <m:r>
                            <a:rPr lang="en-US" altLang="zh-CN" sz="1600" b="1" i="1" smtClean="0">
                              <a:solidFill>
                                <a:srgbClr val="FF0000"/>
                              </a:solidFill>
                              <a:latin typeface="Cambria Math"/>
                            </a:rPr>
                            <m:t>𝒌</m:t>
                          </m:r>
                        </m:sub>
                      </m:sSub>
                      <m:r>
                        <a:rPr lang="en-US" altLang="zh-CN" sz="1600" b="1" i="1" smtClean="0">
                          <a:solidFill>
                            <a:srgbClr val="FF0000"/>
                          </a:solidFill>
                          <a:latin typeface="Cambria Math"/>
                        </a:rPr>
                        <m:t>)</m:t>
                      </m:r>
                    </m:oMath>
                  </m:oMathPara>
                </a14:m>
                <a:endParaRPr lang="en-US" altLang="zh-CN" sz="1600" dirty="0"/>
              </a:p>
              <a:p>
                <a:pPr lvl="1"/>
                <a:r>
                  <a:rPr lang="zh-CN" altLang="en-US" sz="1600" dirty="0"/>
                  <a:t>这与最速下降法比较，发现只是在方向上左乘了</a:t>
                </a:r>
                <a14:m>
                  <m:oMath xmlns:m="http://schemas.openxmlformats.org/officeDocument/2006/math">
                    <m:r>
                      <a:rPr lang="en-US" altLang="zh-CN" sz="1600" b="1" i="1" smtClean="0">
                        <a:latin typeface="Cambria Math"/>
                      </a:rPr>
                      <m:t>𝑳</m:t>
                    </m:r>
                  </m:oMath>
                </a14:m>
                <a:r>
                  <a:rPr lang="en-US" altLang="zh-CN" sz="1600" dirty="0"/>
                  <a:t>.</a:t>
                </a:r>
              </a:p>
              <a:p>
                <a:pPr lvl="1"/>
                <a:r>
                  <a:rPr lang="zh-CN" altLang="en-US" sz="1600" dirty="0"/>
                  <a:t>从这里看到使用合适的伸缩变换的好处。实际上，如果函数</a:t>
                </a:r>
                <a14:m>
                  <m:oMath xmlns:m="http://schemas.openxmlformats.org/officeDocument/2006/math">
                    <m:r>
                      <a:rPr lang="en-US" altLang="zh-CN" sz="1600" b="1" i="1" smtClean="0">
                        <a:latin typeface="Cambria Math"/>
                      </a:rPr>
                      <m:t>𝒇</m:t>
                    </m:r>
                  </m:oMath>
                </a14:m>
                <a:r>
                  <a:rPr lang="zh-CN" altLang="en-US" sz="1600" dirty="0"/>
                  <a:t>是二次的，则上述沿最速下降方向上的单位步长也是该方向上的最优步长，可直接从任意给定解一次迭代到最优解</a:t>
                </a:r>
                <a:endParaRPr lang="en-US" altLang="zh-CN" sz="1600" dirty="0"/>
              </a:p>
              <a:p>
                <a:r>
                  <a:rPr lang="zh-CN" altLang="en-US" sz="2000" dirty="0"/>
                  <a:t>需要注意的是，这些方法里面都有各自缺陷，把最速下降，牛顿，修正牛顿计算公式统一：</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sub>
                    </m:sSub>
                    <m:r>
                      <a:rPr lang="zh-CN" altLang="en-US" sz="2000" b="1" i="1" smtClean="0">
                        <a:latin typeface="Cambria Math"/>
                      </a:rPr>
                      <m:t>＝</m:t>
                    </m:r>
                    <m:sSub>
                      <m:sSubPr>
                        <m:ctrlPr>
                          <a:rPr lang="en-US" altLang="zh-CN" sz="2000" b="1" i="1" smtClean="0">
                            <a:latin typeface="Cambria Math" panose="02040503050406030204" pitchFamily="18" charset="0"/>
                          </a:rPr>
                        </m:ctrlPr>
                      </m:sSubPr>
                      <m:e>
                        <m:r>
                          <a:rPr lang="zh-CN" altLang="en-US" sz="2000" b="1" i="1" smtClean="0">
                            <a:latin typeface="Cambria Math"/>
                          </a:rPr>
                          <m:t>𝒙</m:t>
                        </m:r>
                      </m:e>
                      <m:sub>
                        <m:r>
                          <a:rPr lang="en-US" altLang="zh-CN" sz="2000" b="1" i="1" smtClean="0">
                            <a:latin typeface="Cambria Math"/>
                          </a:rPr>
                          <m:t>𝒌</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𝝀</m:t>
                        </m:r>
                      </m:e>
                      <m:sub>
                        <m:r>
                          <a:rPr lang="en-US" altLang="zh-CN" sz="2000" b="1" i="1" smtClean="0">
                            <a:latin typeface="Cambria Math"/>
                          </a:rPr>
                          <m:t>𝒌</m:t>
                        </m:r>
                      </m:sub>
                    </m:sSub>
                    <m:sSub>
                      <m:sSubPr>
                        <m:ctrlPr>
                          <a:rPr lang="en-US" altLang="zh-CN" sz="2000" b="1" i="1" smtClean="0">
                            <a:latin typeface="Cambria Math" panose="02040503050406030204" pitchFamily="18" charset="0"/>
                          </a:rPr>
                        </m:ctrlPr>
                      </m:sSubPr>
                      <m:e>
                        <m:r>
                          <a:rPr lang="en-US" altLang="zh-CN" sz="2000" b="1" i="1" smtClean="0">
                            <a:latin typeface="Cambria Math"/>
                          </a:rPr>
                          <m:t>𝑯</m:t>
                        </m:r>
                      </m:e>
                      <m:sub>
                        <m:r>
                          <a:rPr lang="en-US" altLang="zh-CN" sz="2000" b="1" i="1" smtClean="0">
                            <a:latin typeface="Cambria Math"/>
                          </a:rPr>
                          <m:t>𝒌</m:t>
                        </m:r>
                      </m:sub>
                    </m:sSub>
                    <m:r>
                      <a:rPr lang="en-US" altLang="zh-CN" sz="2000" b="1" i="0" smtClean="0">
                        <a:latin typeface="Cambria Math"/>
                      </a:rPr>
                      <m:t>𝛁</m:t>
                    </m:r>
                    <m:r>
                      <a:rPr lang="en-US" altLang="zh-CN" sz="2000" b="1" i="1" smtClean="0">
                        <a:latin typeface="Cambria Math"/>
                      </a:rPr>
                      <m:t>𝒇</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a:rPr lang="en-US" altLang="zh-CN" sz="2000" b="1" i="1" smtClean="0">
                        <a:latin typeface="Cambria Math"/>
                      </a:rPr>
                      <m:t>)</m:t>
                    </m:r>
                  </m:oMath>
                </a14:m>
                <a:r>
                  <a:rPr lang="en-US" altLang="zh-CN" sz="2000" dirty="0"/>
                  <a:t>, </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𝑯</m:t>
                        </m:r>
                      </m:e>
                      <m:sub>
                        <m:r>
                          <a:rPr lang="en-US" altLang="zh-CN" sz="2000" b="1" i="1" dirty="0" smtClean="0">
                            <a:latin typeface="Cambria Math"/>
                          </a:rPr>
                          <m:t>𝒌</m:t>
                        </m:r>
                      </m:sub>
                    </m:sSub>
                    <m:r>
                      <a:rPr lang="en-US" altLang="zh-CN" sz="2000" b="1" i="1" dirty="0" smtClean="0">
                        <a:latin typeface="Cambria Math"/>
                      </a:rPr>
                      <m:t>=</m:t>
                    </m:r>
                    <m:r>
                      <a:rPr lang="en-US" altLang="zh-CN" sz="2000" b="1" i="1" dirty="0" smtClean="0">
                        <a:latin typeface="Cambria Math"/>
                      </a:rPr>
                      <m:t>𝑰</m:t>
                    </m:r>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𝑯</m:t>
                        </m:r>
                      </m:e>
                      <m:sub>
                        <m:r>
                          <a:rPr lang="en-US" altLang="zh-CN" sz="2000" b="1" i="1" dirty="0" smtClean="0">
                            <a:latin typeface="Cambria Math"/>
                          </a:rPr>
                          <m:t>𝒌</m:t>
                        </m:r>
                      </m:sub>
                    </m:sSub>
                    <m:r>
                      <a:rPr lang="en-US" altLang="zh-CN" sz="2000" b="1" i="1" dirty="0" smtClean="0">
                        <a:latin typeface="Cambria Math"/>
                      </a:rPr>
                      <m:t>=</m:t>
                    </m:r>
                    <m:sSup>
                      <m:sSupPr>
                        <m:ctrlPr>
                          <a:rPr lang="en-US" altLang="zh-CN" sz="2000" b="1" i="1" dirty="0" smtClean="0">
                            <a:latin typeface="Cambria Math" panose="02040503050406030204" pitchFamily="18" charset="0"/>
                          </a:rPr>
                        </m:ctrlPr>
                      </m:sSupPr>
                      <m:e>
                        <m:d>
                          <m:dPr>
                            <m:begChr m:val="["/>
                            <m:endChr m:val="]"/>
                            <m:ctrlPr>
                              <a:rPr lang="en-US" altLang="zh-CN" sz="2000" b="1" i="1" dirty="0" smtClean="0">
                                <a:latin typeface="Cambria Math" panose="02040503050406030204" pitchFamily="18" charset="0"/>
                              </a:rPr>
                            </m:ctrlPr>
                          </m:dPr>
                          <m:e>
                            <m:sSup>
                              <m:sSupPr>
                                <m:ctrlPr>
                                  <a:rPr lang="en-US" altLang="zh-CN" sz="2000" b="1" i="1" dirty="0" smtClean="0">
                                    <a:latin typeface="Cambria Math" panose="02040503050406030204" pitchFamily="18" charset="0"/>
                                  </a:rPr>
                                </m:ctrlPr>
                              </m:sSupPr>
                              <m:e>
                                <m:r>
                                  <a:rPr lang="en-US" altLang="zh-CN" sz="2000" b="1" i="0" dirty="0" smtClean="0">
                                    <a:latin typeface="Cambria Math"/>
                                  </a:rPr>
                                  <m:t>𝛁</m:t>
                                </m:r>
                              </m:e>
                              <m:sup>
                                <m:r>
                                  <a:rPr lang="en-US" altLang="zh-CN" sz="2000" b="1" i="0" dirty="0" smtClean="0">
                                    <a:latin typeface="Cambria Math"/>
                                  </a:rPr>
                                  <m:t>𝟐</m:t>
                                </m:r>
                              </m:sup>
                            </m:sSup>
                            <m:r>
                              <a:rPr lang="en-US" altLang="zh-CN" sz="2000" b="1" i="1" dirty="0" smtClean="0">
                                <a:latin typeface="Cambria Math"/>
                              </a:rPr>
                              <m:t>𝒇</m:t>
                            </m:r>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sub>
                                </m:sSub>
                              </m:e>
                            </m:d>
                          </m:e>
                        </m:d>
                      </m:e>
                      <m:sup>
                        <m:r>
                          <a:rPr lang="en-US" altLang="zh-CN" sz="2000" b="1" i="0" dirty="0" smtClean="0">
                            <a:latin typeface="Cambria Math"/>
                          </a:rPr>
                          <m:t>−</m:t>
                        </m:r>
                        <m:r>
                          <a:rPr lang="en-US" altLang="zh-CN" sz="2000" b="1" i="0" dirty="0" smtClean="0">
                            <a:latin typeface="Cambria Math"/>
                          </a:rPr>
                          <m:t>𝟏</m:t>
                        </m:r>
                      </m:sup>
                    </m:sSup>
                    <m:r>
                      <a:rPr lang="en-US" altLang="zh-CN" sz="2000" b="1" i="0" dirty="0" smtClean="0">
                        <a:latin typeface="Cambria Math"/>
                      </a:rPr>
                      <m:t>;</m:t>
                    </m:r>
                    <m:sSub>
                      <m:sSubPr>
                        <m:ctrlPr>
                          <a:rPr lang="en-US" altLang="zh-CN" sz="2000" i="1" dirty="0">
                            <a:latin typeface="Cambria Math" panose="02040503050406030204" pitchFamily="18" charset="0"/>
                          </a:rPr>
                        </m:ctrlPr>
                      </m:sSubPr>
                      <m:e>
                        <m:r>
                          <a:rPr lang="en-US" altLang="zh-CN" sz="2000" i="1" dirty="0">
                            <a:latin typeface="Cambria Math"/>
                          </a:rPr>
                          <m:t>𝑯</m:t>
                        </m:r>
                      </m:e>
                      <m:sub>
                        <m:r>
                          <a:rPr lang="en-US" altLang="zh-CN" sz="2000" i="1" dirty="0">
                            <a:latin typeface="Cambria Math"/>
                          </a:rPr>
                          <m:t>𝒌</m:t>
                        </m:r>
                      </m:sub>
                    </m:sSub>
                    <m:r>
                      <a:rPr lang="en-US" altLang="zh-CN" sz="2000" i="1" dirty="0">
                        <a:latin typeface="Cambria Math"/>
                      </a:rPr>
                      <m:t>=</m:t>
                    </m:r>
                    <m:sSup>
                      <m:sSupPr>
                        <m:ctrlPr>
                          <a:rPr lang="en-US" altLang="zh-CN" sz="2000" i="1" dirty="0">
                            <a:latin typeface="Cambria Math" panose="02040503050406030204" pitchFamily="18" charset="0"/>
                          </a:rPr>
                        </m:ctrlPr>
                      </m:sSupPr>
                      <m:e>
                        <m:d>
                          <m:dPr>
                            <m:begChr m:val="["/>
                            <m:endChr m:val="]"/>
                            <m:ctrlPr>
                              <a:rPr lang="en-US" altLang="zh-CN" sz="2000" i="1" dirty="0">
                                <a:latin typeface="Cambria Math" panose="02040503050406030204" pitchFamily="18" charset="0"/>
                              </a:rPr>
                            </m:ctrlPr>
                          </m:dPr>
                          <m:e>
                            <m:sSup>
                              <m:sSupPr>
                                <m:ctrlPr>
                                  <a:rPr lang="en-US" altLang="zh-CN" sz="2000" i="1" dirty="0">
                                    <a:latin typeface="Cambria Math" panose="02040503050406030204" pitchFamily="18" charset="0"/>
                                  </a:rPr>
                                </m:ctrlPr>
                              </m:sSupPr>
                              <m:e>
                                <m:r>
                                  <a:rPr lang="en-US" altLang="zh-CN" sz="2000" dirty="0">
                                    <a:latin typeface="Cambria Math"/>
                                  </a:rPr>
                                  <m:t>𝛁</m:t>
                                </m:r>
                              </m:e>
                              <m:sup>
                                <m:r>
                                  <a:rPr lang="en-US" altLang="zh-CN" sz="2000" dirty="0">
                                    <a:latin typeface="Cambria Math"/>
                                  </a:rPr>
                                  <m:t>𝟐</m:t>
                                </m:r>
                              </m:sup>
                            </m:sSup>
                            <m:r>
                              <a:rPr lang="en-US" altLang="zh-CN" sz="2000" i="1" dirty="0">
                                <a:latin typeface="Cambria Math"/>
                              </a:rPr>
                              <m:t>𝒇</m:t>
                            </m:r>
                            <m:d>
                              <m:dPr>
                                <m:ctrlPr>
                                  <a:rPr lang="en-US" altLang="zh-CN" sz="2000" i="1" dirty="0">
                                    <a:latin typeface="Cambria Math" panose="02040503050406030204" pitchFamily="18" charset="0"/>
                                  </a:rPr>
                                </m:ctrlPr>
                              </m:dPr>
                              <m:e>
                                <m:sSub>
                                  <m:sSubPr>
                                    <m:ctrlPr>
                                      <a:rPr lang="en-US" altLang="zh-CN" sz="2000" i="1" dirty="0">
                                        <a:latin typeface="Cambria Math" panose="02040503050406030204" pitchFamily="18" charset="0"/>
                                      </a:rPr>
                                    </m:ctrlPr>
                                  </m:sSubPr>
                                  <m:e>
                                    <m:r>
                                      <a:rPr lang="en-US" altLang="zh-CN" sz="2000" i="1" dirty="0">
                                        <a:latin typeface="Cambria Math"/>
                                      </a:rPr>
                                      <m:t>𝒙</m:t>
                                    </m:r>
                                  </m:e>
                                  <m:sub>
                                    <m:r>
                                      <a:rPr lang="en-US" altLang="zh-CN" sz="2000" i="1" dirty="0">
                                        <a:latin typeface="Cambria Math"/>
                                      </a:rPr>
                                      <m:t>𝒌</m:t>
                                    </m:r>
                                  </m:sub>
                                </m:sSub>
                              </m:e>
                            </m:d>
                          </m:e>
                        </m:d>
                      </m:e>
                      <m:sup>
                        <m:r>
                          <a:rPr lang="en-US" altLang="zh-CN" sz="2000" dirty="0">
                            <a:latin typeface="Cambria Math"/>
                          </a:rPr>
                          <m:t>−</m:t>
                        </m:r>
                        <m:r>
                          <a:rPr lang="en-US" altLang="zh-CN" sz="2000" dirty="0">
                            <a:latin typeface="Cambria Math"/>
                          </a:rPr>
                          <m:t>𝟏</m:t>
                        </m:r>
                      </m:sup>
                    </m:sSup>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𝝀</m:t>
                        </m:r>
                      </m:e>
                      <m:sub>
                        <m:r>
                          <a:rPr lang="en-US" altLang="zh-CN" sz="2000" b="1" i="1" dirty="0" smtClean="0">
                            <a:latin typeface="Cambria Math"/>
                          </a:rPr>
                          <m:t>𝒌</m:t>
                        </m:r>
                      </m:sub>
                    </m:sSub>
                  </m:oMath>
                </a14:m>
                <a:r>
                  <a:rPr lang="zh-CN" altLang="en-US" sz="1400" dirty="0"/>
                  <a:t>用一维搜索则为修正牛顿法；如果利用一阶导数信息来逼近二阶</a:t>
                </a:r>
                <a:r>
                  <a:rPr lang="en-US" altLang="zh-CN" sz="1400" dirty="0"/>
                  <a:t>Hessian</a:t>
                </a:r>
                <a:r>
                  <a:rPr lang="zh-CN" altLang="en-US" sz="1400" dirty="0"/>
                  <a:t>矩阵信息，则称为拟牛顿法，例如变尺度法中采用近似矩阵来逼近</a:t>
                </a:r>
                <a14:m>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a:rPr>
                          <m:t>𝑯</m:t>
                        </m:r>
                      </m:e>
                      <m:sub>
                        <m:r>
                          <a:rPr lang="en-US" altLang="zh-CN" sz="1400" b="1" i="1" smtClean="0">
                            <a:latin typeface="Cambria Math"/>
                          </a:rPr>
                          <m:t>𝒌</m:t>
                        </m:r>
                      </m:sub>
                    </m:sSub>
                    <m:r>
                      <a:rPr lang="en-US" altLang="zh-CN" sz="1400" b="1" i="0"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𝑯</m:t>
                        </m:r>
                      </m:e>
                      <m:sub>
                        <m:r>
                          <a:rPr lang="en-US" altLang="zh-CN" sz="1400" b="1" i="1" smtClean="0">
                            <a:latin typeface="Cambria Math"/>
                          </a:rPr>
                          <m:t>𝒌</m:t>
                        </m:r>
                        <m:r>
                          <a:rPr lang="en-US" altLang="zh-CN" sz="1400" b="1" i="1" smtClean="0">
                            <a:latin typeface="Cambria Math"/>
                          </a:rPr>
                          <m:t>−</m:t>
                        </m:r>
                        <m:r>
                          <a:rPr lang="en-US" altLang="zh-CN" sz="1400" b="1" i="1" smtClean="0">
                            <a:latin typeface="Cambria Math"/>
                          </a:rPr>
                          <m:t>𝟏</m:t>
                        </m:r>
                      </m:sub>
                    </m:sSub>
                    <m:r>
                      <a:rPr lang="zh-CN" altLang="en-US" sz="1400" b="1" i="1" smtClean="0">
                        <a:latin typeface="Cambria Math"/>
                      </a:rPr>
                      <m:t>＋</m:t>
                    </m:r>
                    <m:sSub>
                      <m:sSubPr>
                        <m:ctrlPr>
                          <a:rPr lang="zh-CN" altLang="en-US" sz="1400" b="1" i="1" smtClean="0">
                            <a:latin typeface="Cambria Math" panose="02040503050406030204" pitchFamily="18" charset="0"/>
                          </a:rPr>
                        </m:ctrlPr>
                      </m:sSubPr>
                      <m:e>
                        <m:r>
                          <a:rPr lang="zh-CN" altLang="en-US" sz="1400" b="1" i="1" smtClean="0">
                            <a:latin typeface="Cambria Math"/>
                          </a:rPr>
                          <m:t>𝑪</m:t>
                        </m:r>
                      </m:e>
                      <m:sub>
                        <m:r>
                          <a:rPr lang="zh-CN" altLang="en-US" sz="1400" b="1" i="1" smtClean="0">
                            <a:latin typeface="Cambria Math"/>
                          </a:rPr>
                          <m:t>𝒌</m:t>
                        </m:r>
                      </m:sub>
                    </m:sSub>
                  </m:oMath>
                </a14:m>
                <a:r>
                  <a:rPr lang="en-US" altLang="zh-CN" sz="1400" dirty="0"/>
                  <a:t>,</a:t>
                </a:r>
                <a:r>
                  <a:rPr lang="zh-CN" altLang="en-US" sz="1400" dirty="0"/>
                  <a:t>则称为变尺度法，例如</a:t>
                </a:r>
                <a14:m>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a:rPr>
                          <m:t>𝑪</m:t>
                        </m:r>
                      </m:e>
                      <m:sub>
                        <m:r>
                          <a:rPr lang="en-US" altLang="zh-CN" sz="1400" b="1" i="1" smtClean="0">
                            <a:latin typeface="Cambria Math"/>
                          </a:rPr>
                          <m:t>𝒌</m:t>
                        </m:r>
                      </m:sub>
                    </m:sSub>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𝒕</m:t>
                        </m:r>
                      </m:e>
                      <m:sub>
                        <m:r>
                          <a:rPr lang="en-US" altLang="zh-CN" sz="1400" b="1" i="1" smtClean="0">
                            <a:latin typeface="Cambria Math"/>
                          </a:rPr>
                          <m:t>𝒌</m:t>
                        </m:r>
                      </m:sub>
                    </m:sSub>
                    <m:r>
                      <a:rPr lang="en-US" altLang="zh-CN" sz="1400" b="1" i="1" smtClean="0">
                        <a:latin typeface="Cambria Math"/>
                      </a:rPr>
                      <m:t>𝜶</m:t>
                    </m:r>
                    <m:sSup>
                      <m:sSupPr>
                        <m:ctrlPr>
                          <a:rPr lang="en-US" altLang="zh-CN" sz="1400" b="1" i="1" smtClean="0">
                            <a:latin typeface="Cambria Math" panose="02040503050406030204" pitchFamily="18" charset="0"/>
                          </a:rPr>
                        </m:ctrlPr>
                      </m:sSupPr>
                      <m:e>
                        <m:r>
                          <a:rPr lang="en-US" altLang="zh-CN" sz="1400" b="1" i="1" smtClean="0">
                            <a:latin typeface="Cambria Math"/>
                          </a:rPr>
                          <m:t>𝜶</m:t>
                        </m:r>
                      </m:e>
                      <m:sup>
                        <m:r>
                          <a:rPr lang="en-US" altLang="zh-CN" sz="1400" b="1" i="1" smtClean="0">
                            <a:latin typeface="Cambria Math"/>
                          </a:rPr>
                          <m:t>𝑻</m:t>
                        </m:r>
                      </m:sup>
                    </m:sSup>
                    <m:r>
                      <a:rPr lang="en-US" altLang="zh-CN" sz="1400" b="1" i="1" smtClean="0">
                        <a:latin typeface="Cambria Math"/>
                      </a:rPr>
                      <m:t>,</m:t>
                    </m:r>
                    <m:r>
                      <a:rPr lang="en-US" altLang="zh-CN" sz="1400" b="1" i="1" smtClean="0">
                        <a:latin typeface="Cambria Math"/>
                      </a:rPr>
                      <m:t>𝜶</m:t>
                    </m:r>
                    <m:r>
                      <a:rPr lang="en-US" altLang="zh-CN" sz="1400" b="1" i="1" smtClean="0">
                        <a:latin typeface="Cambria Math"/>
                      </a:rPr>
                      <m:t>=</m:t>
                    </m:r>
                    <m:sSup>
                      <m:sSupPr>
                        <m:ctrlPr>
                          <a:rPr lang="en-US" altLang="zh-CN" sz="1400" b="1" i="1" smtClean="0">
                            <a:latin typeface="Cambria Math" panose="02040503050406030204" pitchFamily="18" charset="0"/>
                          </a:rPr>
                        </m:ctrlPr>
                      </m:sSupPr>
                      <m:e>
                        <m:d>
                          <m:dPr>
                            <m:ctrlPr>
                              <a:rPr lang="en-US" altLang="zh-CN" sz="1400" b="1" i="1" smtClean="0">
                                <a:latin typeface="Cambria Math" panose="02040503050406030204" pitchFamily="18" charset="0"/>
                              </a:rPr>
                            </m:ctrlPr>
                          </m:dPr>
                          <m:e>
                            <m:sSub>
                              <m:sSubPr>
                                <m:ctrlPr>
                                  <a:rPr lang="en-US" altLang="zh-CN" sz="1400" b="1" i="1" smtClean="0">
                                    <a:latin typeface="Cambria Math" panose="02040503050406030204" pitchFamily="18" charset="0"/>
                                  </a:rPr>
                                </m:ctrlPr>
                              </m:sSubPr>
                              <m:e>
                                <m:r>
                                  <a:rPr lang="en-US" altLang="zh-CN" sz="1400" b="1" i="1" smtClean="0">
                                    <a:latin typeface="Cambria Math"/>
                                  </a:rPr>
                                  <m:t>𝒂</m:t>
                                </m:r>
                              </m:e>
                              <m:sub>
                                <m:r>
                                  <a:rPr lang="en-US" altLang="zh-CN" sz="1400" b="1" i="1" smtClean="0">
                                    <a:latin typeface="Cambria Math"/>
                                  </a:rPr>
                                  <m:t>𝟏</m:t>
                                </m:r>
                              </m:sub>
                            </m:sSub>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𝒂</m:t>
                                </m:r>
                              </m:e>
                              <m:sub>
                                <m:r>
                                  <a:rPr lang="en-US" altLang="zh-CN" sz="1400" b="1" i="1" smtClean="0">
                                    <a:latin typeface="Cambria Math"/>
                                  </a:rPr>
                                  <m:t>𝟐</m:t>
                                </m:r>
                              </m:sub>
                            </m:sSub>
                            <m:r>
                              <a:rPr lang="en-US" altLang="zh-CN" sz="1400" b="1" i="1" smtClean="0">
                                <a:latin typeface="Cambria Math"/>
                              </a:rPr>
                              <m:t>,⋯,</m:t>
                            </m:r>
                            <m:sSub>
                              <m:sSubPr>
                                <m:ctrlPr>
                                  <a:rPr lang="en-US" altLang="zh-CN" sz="1400" b="1" i="1" smtClean="0">
                                    <a:latin typeface="Cambria Math" panose="02040503050406030204" pitchFamily="18" charset="0"/>
                                  </a:rPr>
                                </m:ctrlPr>
                              </m:sSubPr>
                              <m:e>
                                <m:r>
                                  <a:rPr lang="en-US" altLang="zh-CN" sz="1400" b="1" i="1" smtClean="0">
                                    <a:latin typeface="Cambria Math"/>
                                  </a:rPr>
                                  <m:t>𝒂</m:t>
                                </m:r>
                              </m:e>
                              <m:sub>
                                <m:r>
                                  <a:rPr lang="en-US" altLang="zh-CN" sz="1400" b="1" i="1" smtClean="0">
                                    <a:latin typeface="Cambria Math"/>
                                  </a:rPr>
                                  <m:t>𝒏</m:t>
                                </m:r>
                              </m:sub>
                            </m:sSub>
                          </m:e>
                        </m:d>
                      </m:e>
                      <m:sup>
                        <m:r>
                          <a:rPr lang="en-US" altLang="zh-CN" sz="1400" b="1" i="1" smtClean="0">
                            <a:latin typeface="Cambria Math"/>
                          </a:rPr>
                          <m:t>𝑻</m:t>
                        </m:r>
                      </m:sup>
                    </m:sSup>
                  </m:oMath>
                </a14:m>
                <a:r>
                  <a:rPr lang="en-US" altLang="zh-CN" sz="1400" dirty="0"/>
                  <a:t>,</a:t>
                </a:r>
                <a:r>
                  <a:rPr lang="zh-CN" altLang="en-US" sz="1400" dirty="0"/>
                  <a:t>此时</a:t>
                </a:r>
                <a14:m>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a:rPr>
                          <m:t>𝑪</m:t>
                        </m:r>
                      </m:e>
                      <m:sub>
                        <m:r>
                          <a:rPr lang="en-US" altLang="zh-CN" sz="1400" b="1" i="1" smtClean="0">
                            <a:latin typeface="Cambria Math"/>
                          </a:rPr>
                          <m:t>𝒌</m:t>
                        </m:r>
                      </m:sub>
                    </m:sSub>
                  </m:oMath>
                </a14:m>
                <a:r>
                  <a:rPr lang="zh-CN" altLang="en-US" sz="1400" dirty="0"/>
                  <a:t>秩为</a:t>
                </a:r>
                <a:r>
                  <a:rPr lang="en-US" altLang="zh-CN" sz="1400" dirty="0"/>
                  <a:t>1</a:t>
                </a:r>
                <a:r>
                  <a:rPr lang="zh-CN" altLang="en-US" sz="1400" dirty="0"/>
                  <a:t>，称为秩</a:t>
                </a:r>
                <a:r>
                  <a:rPr lang="en-US" altLang="zh-CN" sz="1400" dirty="0"/>
                  <a:t>1</a:t>
                </a:r>
                <a:r>
                  <a:rPr lang="zh-CN" altLang="en-US" sz="1400" dirty="0"/>
                  <a:t>校正，若</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𝑪</m:t>
                        </m:r>
                      </m:e>
                      <m:sub>
                        <m:r>
                          <a:rPr lang="en-US" altLang="zh-CN" sz="1400" i="1">
                            <a:latin typeface="Cambria Math"/>
                          </a:rPr>
                          <m:t>𝒌</m:t>
                        </m:r>
                      </m:sub>
                    </m:sSub>
                    <m:r>
                      <a:rPr lang="en-US" altLang="zh-CN" sz="1400" i="1">
                        <a:latin typeface="Cambria Math"/>
                      </a:rPr>
                      <m:t>=</m:t>
                    </m:r>
                    <m:sSub>
                      <m:sSubPr>
                        <m:ctrlPr>
                          <a:rPr lang="en-US" altLang="zh-CN" sz="1400" i="1">
                            <a:latin typeface="Cambria Math" panose="02040503050406030204" pitchFamily="18" charset="0"/>
                          </a:rPr>
                        </m:ctrlPr>
                      </m:sSubPr>
                      <m:e>
                        <m:r>
                          <a:rPr lang="en-US" altLang="zh-CN" sz="1400" i="1">
                            <a:latin typeface="Cambria Math"/>
                          </a:rPr>
                          <m:t>𝒕</m:t>
                        </m:r>
                      </m:e>
                      <m:sub>
                        <m:r>
                          <a:rPr lang="en-US" altLang="zh-CN" sz="1400" i="1">
                            <a:latin typeface="Cambria Math"/>
                          </a:rPr>
                          <m:t>𝒌</m:t>
                        </m:r>
                      </m:sub>
                    </m:sSub>
                    <m:r>
                      <a:rPr lang="en-US" altLang="zh-CN" sz="1400" i="1">
                        <a:latin typeface="Cambria Math"/>
                      </a:rPr>
                      <m:t>𝜶</m:t>
                    </m:r>
                    <m:sSup>
                      <m:sSupPr>
                        <m:ctrlPr>
                          <a:rPr lang="en-US" altLang="zh-CN" sz="1400" i="1">
                            <a:latin typeface="Cambria Math" panose="02040503050406030204" pitchFamily="18" charset="0"/>
                          </a:rPr>
                        </m:ctrlPr>
                      </m:sSupPr>
                      <m:e>
                        <m:r>
                          <a:rPr lang="en-US" altLang="zh-CN" sz="1400" i="1">
                            <a:latin typeface="Cambria Math"/>
                          </a:rPr>
                          <m:t>𝜶</m:t>
                        </m:r>
                      </m:e>
                      <m:sup>
                        <m:r>
                          <a:rPr lang="en-US" altLang="zh-CN" sz="1400" i="1">
                            <a:latin typeface="Cambria Math"/>
                          </a:rPr>
                          <m:t>𝑻</m:t>
                        </m:r>
                      </m:sup>
                    </m:sSup>
                    <m:r>
                      <a:rPr lang="en-US" altLang="zh-CN" sz="1400" b="1" i="0" smtClean="0">
                        <a:latin typeface="Cambria Math"/>
                      </a:rPr>
                      <m:t>+</m:t>
                    </m:r>
                    <m:sSub>
                      <m:sSubPr>
                        <m:ctrlPr>
                          <a:rPr lang="en-US" altLang="zh-CN" sz="1400" b="1" i="1" smtClean="0">
                            <a:latin typeface="Cambria Math" panose="02040503050406030204" pitchFamily="18" charset="0"/>
                          </a:rPr>
                        </m:ctrlPr>
                      </m:sSubPr>
                      <m:e>
                        <m:r>
                          <a:rPr lang="en-US" altLang="zh-CN" sz="1400" b="1" i="0" smtClean="0">
                            <a:latin typeface="Cambria Math"/>
                          </a:rPr>
                          <m:t>𝐬</m:t>
                        </m:r>
                      </m:e>
                      <m:sub>
                        <m:r>
                          <a:rPr lang="en-US" altLang="zh-CN" sz="1400" b="1" i="0" smtClean="0">
                            <a:latin typeface="Cambria Math"/>
                          </a:rPr>
                          <m:t>𝐤</m:t>
                        </m:r>
                      </m:sub>
                    </m:sSub>
                    <m:r>
                      <a:rPr lang="en-US" altLang="zh-CN" sz="1400" b="1" i="1" smtClean="0">
                        <a:latin typeface="Cambria Math"/>
                      </a:rPr>
                      <m:t>𝜷</m:t>
                    </m:r>
                    <m:sSup>
                      <m:sSupPr>
                        <m:ctrlPr>
                          <a:rPr lang="en-US" altLang="zh-CN" sz="1400" b="1" i="1" smtClean="0">
                            <a:latin typeface="Cambria Math" panose="02040503050406030204" pitchFamily="18" charset="0"/>
                          </a:rPr>
                        </m:ctrlPr>
                      </m:sSupPr>
                      <m:e>
                        <m:r>
                          <a:rPr lang="en-US" altLang="zh-CN" sz="1400" b="1" i="1" smtClean="0">
                            <a:latin typeface="Cambria Math"/>
                          </a:rPr>
                          <m:t>𝜷</m:t>
                        </m:r>
                      </m:e>
                      <m:sup>
                        <m:r>
                          <a:rPr lang="en-US" altLang="zh-CN" sz="1400" b="1" i="1" smtClean="0">
                            <a:latin typeface="Cambria Math"/>
                          </a:rPr>
                          <m:t>𝑻</m:t>
                        </m:r>
                      </m:sup>
                    </m:sSup>
                  </m:oMath>
                </a14:m>
                <a:r>
                  <a:rPr lang="en-US" altLang="zh-CN" sz="1400" dirty="0"/>
                  <a:t>,</a:t>
                </a:r>
                <a:r>
                  <a:rPr lang="zh-CN" altLang="en-US" sz="1400" dirty="0"/>
                  <a:t>则称为秩</a:t>
                </a:r>
                <a:r>
                  <a:rPr lang="en-US" altLang="zh-CN" sz="1400" dirty="0"/>
                  <a:t>2</a:t>
                </a:r>
                <a:r>
                  <a:rPr lang="zh-CN" altLang="en-US" sz="1400" dirty="0"/>
                  <a:t>校正，例如后续的</a:t>
                </a:r>
                <a:r>
                  <a:rPr lang="en-US" altLang="zh-CN" sz="1400" dirty="0"/>
                  <a:t>DFP</a:t>
                </a:r>
                <a:r>
                  <a:rPr lang="zh-CN" altLang="en-US" sz="1400" dirty="0"/>
                  <a:t>方法</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r="-463"/>
                </a:stretch>
              </a:blipFill>
            </p:spPr>
            <p:txBody>
              <a:bodyPr/>
              <a:lstStyle/>
              <a:p>
                <a:r>
                  <a:rPr lang="zh-CN" altLang="en-US">
                    <a:noFill/>
                  </a:rPr>
                  <a:t> </a:t>
                </a:r>
                <a:endParaRPr lang="zh-CN" altLang="en-US">
                  <a:noFill/>
                </a:endParaRPr>
              </a:p>
            </p:txBody>
          </p:sp>
        </mc:Fallback>
      </mc:AlternateContent>
    </p:spTree>
    <p:extLst>
      <p:ext uri="{BB962C8B-B14F-4D97-AF65-F5344CB8AC3E}">
        <p14:creationId xmlns:p14="http://schemas.microsoft.com/office/powerpoint/2010/main" val="184474155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Newton</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牛顿法</a:t>
                </a:r>
                <a:r>
                  <a:rPr lang="en-US" altLang="zh-CN" sz="2400" dirty="0"/>
                  <a:t>(Newton</a:t>
                </a:r>
                <a:r>
                  <a:rPr lang="zh-CN" altLang="en-US" sz="2400" dirty="0"/>
                  <a:t>）：</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𝑯</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e>
                        </m:d>
                      </m:e>
                      <m:sup>
                        <m:r>
                          <a:rPr lang="en-US" altLang="zh-CN" sz="2400" b="1" i="1" smtClean="0">
                            <a:latin typeface="Cambria Math"/>
                          </a:rPr>
                          <m:t>−</m:t>
                        </m:r>
                        <m:r>
                          <a:rPr lang="en-US" altLang="zh-CN" sz="2400" b="1" i="1" smtClean="0">
                            <a:latin typeface="Cambria Math"/>
                          </a:rPr>
                          <m:t>𝟏</m:t>
                        </m:r>
                      </m:sup>
                    </m:sSup>
                    <m:r>
                      <a:rPr lang="en-US" altLang="zh-CN" sz="2400" b="1" i="0" smtClean="0">
                        <a:latin typeface="Cambria Math"/>
                      </a:rPr>
                      <m:t>𝛁</m:t>
                    </m:r>
                    <m:r>
                      <a:rPr lang="en-US" altLang="zh-CN" sz="2400" b="1" i="1" smtClean="0">
                        <a:latin typeface="Cambria Math"/>
                      </a:rPr>
                      <m:t>𝒇</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r>
                      <a:rPr lang="en-US" altLang="zh-CN" sz="2400" b="1" i="1" smtClean="0">
                        <a:latin typeface="Cambria Math"/>
                      </a:rPr>
                      <m:t>)</m:t>
                    </m:r>
                  </m:oMath>
                </a14:m>
                <a:endParaRPr lang="en-US" altLang="zh-CN" sz="2400" dirty="0"/>
              </a:p>
              <a:p>
                <a:r>
                  <a:rPr lang="zh-CN" altLang="en-US" sz="2400" dirty="0"/>
                  <a:t>实际上根据一维情况的推导，有如下近似关系：</a:t>
                </a:r>
                <a:endParaRPr lang="en-US" altLang="zh-CN" sz="24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400" b="1" i="1" smtClean="0">
                              <a:latin typeface="Cambria Math" panose="02040503050406030204" pitchFamily="18" charset="0"/>
                            </a:rPr>
                          </m:ctrlPr>
                        </m:sSupPr>
                        <m:e>
                          <m:r>
                            <a:rPr lang="en-US" altLang="zh-CN" sz="2400" b="1" i="0" smtClean="0">
                              <a:latin typeface="Cambria Math" panose="02040503050406030204" pitchFamily="18" charset="0"/>
                            </a:rPr>
                            <m:t>𝛁</m:t>
                          </m:r>
                        </m:e>
                        <m:sup>
                          <m:r>
                            <a:rPr lang="en-US" altLang="zh-CN" sz="2400" b="1" i="0" smtClean="0">
                              <a:latin typeface="Cambria Math" panose="02040503050406030204" pitchFamily="18" charset="0"/>
                            </a:rPr>
                            <m:t>𝟐</m:t>
                          </m:r>
                        </m:sup>
                      </m:sSup>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i="1">
                                  <a:latin typeface="Cambria Math" panose="02040503050406030204" pitchFamily="18" charset="0"/>
                                </a:rPr>
                                <m:t>+</m:t>
                              </m:r>
                              <m:r>
                                <a:rPr lang="en-US" altLang="zh-CN" sz="2400" i="1" smtClean="0">
                                  <a:latin typeface="Cambria Math" panose="02040503050406030204" pitchFamily="18" charset="0"/>
                                </a:rPr>
                                <m:t>1</m:t>
                              </m:r>
                            </m:sub>
                          </m:sSub>
                        </m:e>
                      </m:d>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e>
                      </m:d>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e>
                      </m:d>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e>
                      </m:d>
                    </m:oMath>
                  </m:oMathPara>
                </a14:m>
                <a:endParaRPr lang="en-US" altLang="zh-CN" sz="2400" dirty="0"/>
              </a:p>
              <a:p>
                <a:r>
                  <a:rPr lang="zh-CN" altLang="en-US" sz="2400" dirty="0"/>
                  <a:t>令</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oMath>
                </a14:m>
                <a:r>
                  <a:rPr lang="en-US" altLang="zh-CN" sz="2400" dirty="0"/>
                  <a:t> </a:t>
                </a:r>
                <a14:m>
                  <m:oMath xmlns:m="http://schemas.openxmlformats.org/officeDocument/2006/math">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e>
                    </m:d>
                    <m: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oMath>
                </a14:m>
                <a:r>
                  <a:rPr lang="en-US" altLang="zh-CN" sz="2400" dirty="0"/>
                  <a:t>,</a:t>
                </a:r>
                <a:r>
                  <a:rPr lang="zh-CN" altLang="en-US" sz="2400" dirty="0"/>
                  <a:t>新的</a:t>
                </a:r>
                <a:r>
                  <a:rPr lang="en-US" altLang="zh-CN" sz="2400" dirty="0"/>
                  <a:t>Hessian</a:t>
                </a:r>
                <a:r>
                  <a:rPr lang="zh-CN" altLang="en-US" sz="2400" dirty="0"/>
                  <a:t>近似矩阵</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oMath>
                </a14:m>
                <a:r>
                  <a:rPr lang="zh-CN" altLang="en-US" sz="2400" dirty="0"/>
                  <a:t>满足如下的割方程（</a:t>
                </a:r>
                <a:r>
                  <a:rPr lang="en-US" altLang="zh-CN" sz="2400" dirty="0"/>
                  <a:t>secant equation)</a:t>
                </a:r>
              </a:p>
              <a:p>
                <a:pPr marL="0" indent="0">
                  <a:buNone/>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smtClean="0">
                              <a:latin typeface="Cambria Math" panose="02040503050406030204" pitchFamily="18" charset="0"/>
                            </a:rPr>
                            <m:t>𝒌</m:t>
                          </m:r>
                        </m:sub>
                      </m:sSub>
                    </m:oMath>
                  </m:oMathPara>
                </a14:m>
                <a:endParaRPr lang="en-US" altLang="zh-CN" sz="2400" dirty="0"/>
              </a:p>
              <a:p>
                <a:r>
                  <a:rPr lang="zh-CN" altLang="en-US" sz="2400" dirty="0"/>
                  <a:t>一般要求矩阵</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oMath>
                </a14:m>
                <a:r>
                  <a:rPr lang="zh-CN" altLang="en-US" sz="2400" dirty="0"/>
                  <a:t>有一些比较好的性质，例如</a:t>
                </a:r>
                <a:endParaRPr lang="en-US" altLang="zh-CN" sz="2400" dirty="0"/>
              </a:p>
              <a:p>
                <a:pPr lvl="1"/>
                <a:r>
                  <a:rPr lang="zh-CN" altLang="en-US" sz="1800" dirty="0"/>
                  <a:t>对称</a:t>
                </a:r>
                <a:endParaRPr lang="en-US" altLang="zh-CN" sz="1800" dirty="0"/>
              </a:p>
              <a:p>
                <a:pPr lvl="1"/>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𝑩</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𝑩</m:t>
                        </m:r>
                      </m:e>
                      <m:sub>
                        <m:r>
                          <a:rPr lang="en-US" altLang="zh-CN" sz="1800" b="1" i="1" smtClean="0">
                            <a:latin typeface="Cambria Math" panose="02040503050406030204" pitchFamily="18" charset="0"/>
                          </a:rPr>
                          <m:t>𝒌</m:t>
                        </m:r>
                      </m:sub>
                    </m:sSub>
                  </m:oMath>
                </a14:m>
                <a:r>
                  <a:rPr lang="zh-CN" altLang="en-US" sz="1800" dirty="0"/>
                  <a:t>的秩很低，一般为</a:t>
                </a:r>
                <a:r>
                  <a:rPr lang="en-US" altLang="zh-CN" sz="1800" dirty="0"/>
                  <a:t>1</a:t>
                </a:r>
                <a:r>
                  <a:rPr lang="zh-CN" altLang="en-US" sz="1800" dirty="0"/>
                  <a:t>或</a:t>
                </a:r>
                <a:r>
                  <a:rPr lang="en-US" altLang="zh-CN" sz="1800" dirty="0"/>
                  <a:t>2</a:t>
                </a:r>
                <a:r>
                  <a:rPr lang="zh-CN" altLang="en-US" sz="1800" dirty="0"/>
                  <a:t>（</a:t>
                </a:r>
                <a:r>
                  <a:rPr lang="en-US" altLang="zh-CN" sz="1800" dirty="0"/>
                  <a:t>BFGS</a:t>
                </a:r>
                <a:r>
                  <a:rPr lang="zh-CN" altLang="en-US" sz="1800" dirty="0"/>
                  <a:t>）</a:t>
                </a:r>
                <a:endParaRPr lang="en-US" altLang="zh-CN" sz="1800" dirty="0"/>
              </a:p>
              <a:p>
                <a:r>
                  <a:rPr lang="en-US" altLang="zh-CN" sz="2200" dirty="0"/>
                  <a:t>DFP</a:t>
                </a:r>
                <a:r>
                  <a:rPr lang="zh-CN" altLang="en-US" sz="2200" dirty="0"/>
                  <a:t>：</a:t>
                </a:r>
                <a14:m>
                  <m:oMath xmlns:m="http://schemas.openxmlformats.org/officeDocument/2006/math">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𝑩</m:t>
                        </m:r>
                      </m:e>
                      <m:sub>
                        <m:r>
                          <a:rPr lang="en-US" altLang="zh-CN" sz="2200" b="1" i="1" smtClean="0">
                            <a:latin typeface="Cambria Math" panose="02040503050406030204" pitchFamily="18" charset="0"/>
                          </a:rPr>
                          <m:t>𝒌</m:t>
                        </m:r>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𝟏</m:t>
                        </m:r>
                      </m:sub>
                    </m:sSub>
                    <m:r>
                      <a:rPr lang="en-US" altLang="zh-CN" sz="2200" b="1" i="1" smtClean="0">
                        <a:latin typeface="Cambria Math" panose="02040503050406030204" pitchFamily="18" charset="0"/>
                      </a:rPr>
                      <m:t>=</m:t>
                    </m:r>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𝑩</m:t>
                        </m:r>
                      </m:e>
                      <m:sub>
                        <m:r>
                          <a:rPr lang="en-US" altLang="zh-CN" sz="2200" b="1" i="1" smtClean="0">
                            <a:latin typeface="Cambria Math" panose="02040503050406030204" pitchFamily="18" charset="0"/>
                          </a:rPr>
                          <m:t>𝒌</m:t>
                        </m:r>
                      </m:sub>
                    </m:sSub>
                    <m:r>
                      <a:rPr lang="en-US" altLang="zh-CN" sz="2200" b="1" i="1" smtClean="0">
                        <a:latin typeface="Cambria Math" panose="02040503050406030204" pitchFamily="18" charset="0"/>
                      </a:rPr>
                      <m:t>+</m:t>
                    </m:r>
                    <m:f>
                      <m:fPr>
                        <m:ctrlPr>
                          <a:rPr lang="en-US" altLang="zh-CN" sz="2200" b="1" i="1" smtClean="0">
                            <a:latin typeface="Cambria Math" panose="02040503050406030204" pitchFamily="18" charset="0"/>
                          </a:rPr>
                        </m:ctrlPr>
                      </m:fPr>
                      <m:num>
                        <m:d>
                          <m:dPr>
                            <m:ctrlPr>
                              <a:rPr lang="en-US" altLang="zh-CN" sz="2200" b="1" i="1" smtClean="0">
                                <a:latin typeface="Cambria Math" panose="02040503050406030204" pitchFamily="18" charset="0"/>
                              </a:rPr>
                            </m:ctrlPr>
                          </m:dPr>
                          <m:e>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𝒚</m:t>
                                </m:r>
                              </m:e>
                              <m:sub>
                                <m:r>
                                  <a:rPr lang="en-US" altLang="zh-CN" sz="2200" b="1" i="1" smtClean="0">
                                    <a:latin typeface="Cambria Math" panose="02040503050406030204" pitchFamily="18" charset="0"/>
                                  </a:rPr>
                                  <m:t>𝒌</m:t>
                                </m:r>
                              </m:sub>
                            </m:sSub>
                            <m:r>
                              <a:rPr lang="en-US" altLang="zh-CN" sz="2200" b="1" i="1" smtClean="0">
                                <a:latin typeface="Cambria Math" panose="02040503050406030204" pitchFamily="18" charset="0"/>
                              </a:rPr>
                              <m:t>−</m:t>
                            </m:r>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𝑩</m:t>
                                </m:r>
                              </m:e>
                              <m:sub>
                                <m:r>
                                  <a:rPr lang="en-US" altLang="zh-CN" sz="2200" b="1" i="1" smtClean="0">
                                    <a:latin typeface="Cambria Math" panose="02040503050406030204" pitchFamily="18" charset="0"/>
                                  </a:rPr>
                                  <m:t>𝒌</m:t>
                                </m:r>
                              </m:sub>
                            </m:sSub>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𝒔</m:t>
                                </m:r>
                              </m:e>
                              <m:sub>
                                <m:r>
                                  <a:rPr lang="en-US" altLang="zh-CN" sz="2200" b="1" i="1" smtClean="0">
                                    <a:latin typeface="Cambria Math" panose="02040503050406030204" pitchFamily="18" charset="0"/>
                                  </a:rPr>
                                  <m:t>𝒌</m:t>
                                </m:r>
                              </m:sub>
                            </m:sSub>
                          </m:e>
                        </m:d>
                        <m:sSup>
                          <m:sSupPr>
                            <m:ctrlPr>
                              <a:rPr lang="en-US" altLang="zh-CN" sz="2200" b="1" i="1" smtClean="0">
                                <a:latin typeface="Cambria Math" panose="02040503050406030204" pitchFamily="18" charset="0"/>
                              </a:rPr>
                            </m:ctrlPr>
                          </m:sSupPr>
                          <m:e>
                            <m:d>
                              <m:dPr>
                                <m:ctrlPr>
                                  <a:rPr lang="en-US" altLang="zh-CN" sz="2200" b="1" i="1" smtClean="0">
                                    <a:latin typeface="Cambria Math" panose="02040503050406030204" pitchFamily="18" charset="0"/>
                                  </a:rPr>
                                </m:ctrlPr>
                              </m:dPr>
                              <m:e>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𝒚</m:t>
                                    </m:r>
                                  </m:e>
                                  <m:sub>
                                    <m:r>
                                      <a:rPr lang="en-US" altLang="zh-CN" sz="2200" b="1" i="1" smtClean="0">
                                        <a:latin typeface="Cambria Math" panose="02040503050406030204" pitchFamily="18" charset="0"/>
                                      </a:rPr>
                                      <m:t>𝒌</m:t>
                                    </m:r>
                                  </m:sub>
                                </m:sSub>
                                <m:r>
                                  <a:rPr lang="en-US" altLang="zh-CN" sz="2200" b="1" i="1" smtClean="0">
                                    <a:latin typeface="Cambria Math" panose="02040503050406030204" pitchFamily="18" charset="0"/>
                                  </a:rPr>
                                  <m:t>−</m:t>
                                </m:r>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𝑩</m:t>
                                    </m:r>
                                  </m:e>
                                  <m:sub>
                                    <m:r>
                                      <a:rPr lang="en-US" altLang="zh-CN" sz="2200" b="1" i="1" smtClean="0">
                                        <a:latin typeface="Cambria Math" panose="02040503050406030204" pitchFamily="18" charset="0"/>
                                      </a:rPr>
                                      <m:t>𝒌</m:t>
                                    </m:r>
                                  </m:sub>
                                </m:sSub>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𝒔</m:t>
                                    </m:r>
                                  </m:e>
                                  <m:sub>
                                    <m:r>
                                      <a:rPr lang="en-US" altLang="zh-CN" sz="2200" b="1" i="1" smtClean="0">
                                        <a:latin typeface="Cambria Math" panose="02040503050406030204" pitchFamily="18" charset="0"/>
                                      </a:rPr>
                                      <m:t>𝒌</m:t>
                                    </m:r>
                                  </m:sub>
                                </m:sSub>
                              </m:e>
                            </m:d>
                          </m:e>
                          <m:sup>
                            <m:r>
                              <a:rPr lang="en-US" altLang="zh-CN" sz="2200" b="1" i="1" smtClean="0">
                                <a:latin typeface="Cambria Math" panose="02040503050406030204" pitchFamily="18" charset="0"/>
                              </a:rPr>
                              <m:t>𝑻</m:t>
                            </m:r>
                          </m:sup>
                        </m:sSup>
                      </m:num>
                      <m:den>
                        <m:sSup>
                          <m:sSupPr>
                            <m:ctrlPr>
                              <a:rPr lang="en-US" altLang="zh-CN" sz="2200" b="1" i="1" smtClean="0">
                                <a:latin typeface="Cambria Math" panose="02040503050406030204" pitchFamily="18" charset="0"/>
                              </a:rPr>
                            </m:ctrlPr>
                          </m:sSupPr>
                          <m:e>
                            <m:d>
                              <m:dPr>
                                <m:ctrlPr>
                                  <a:rPr lang="en-US" altLang="zh-CN" sz="2200" b="1" i="1" smtClean="0">
                                    <a:latin typeface="Cambria Math" panose="02040503050406030204" pitchFamily="18" charset="0"/>
                                  </a:rPr>
                                </m:ctrlPr>
                              </m:dPr>
                              <m:e>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𝒚</m:t>
                                    </m:r>
                                  </m:e>
                                  <m:sub>
                                    <m:r>
                                      <a:rPr lang="en-US" altLang="zh-CN" sz="2200" b="1" i="1" smtClean="0">
                                        <a:latin typeface="Cambria Math" panose="02040503050406030204" pitchFamily="18" charset="0"/>
                                      </a:rPr>
                                      <m:t>𝒌</m:t>
                                    </m:r>
                                  </m:sub>
                                </m:sSub>
                                <m:r>
                                  <a:rPr lang="en-US" altLang="zh-CN" sz="2200" b="1" i="1" smtClean="0">
                                    <a:latin typeface="Cambria Math" panose="02040503050406030204" pitchFamily="18" charset="0"/>
                                  </a:rPr>
                                  <m:t>−</m:t>
                                </m:r>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𝑩</m:t>
                                    </m:r>
                                  </m:e>
                                  <m:sub>
                                    <m:r>
                                      <a:rPr lang="en-US" altLang="zh-CN" sz="2200" b="1" i="1" smtClean="0">
                                        <a:latin typeface="Cambria Math" panose="02040503050406030204" pitchFamily="18" charset="0"/>
                                      </a:rPr>
                                      <m:t>𝒌</m:t>
                                    </m:r>
                                  </m:sub>
                                </m:sSub>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𝒔</m:t>
                                    </m:r>
                                  </m:e>
                                  <m:sub>
                                    <m:r>
                                      <a:rPr lang="en-US" altLang="zh-CN" sz="2200" b="1" i="1" smtClean="0">
                                        <a:latin typeface="Cambria Math" panose="02040503050406030204" pitchFamily="18" charset="0"/>
                                      </a:rPr>
                                      <m:t>𝒌</m:t>
                                    </m:r>
                                  </m:sub>
                                </m:sSub>
                              </m:e>
                            </m:d>
                          </m:e>
                          <m:sup>
                            <m:r>
                              <a:rPr lang="en-US" altLang="zh-CN" sz="2200" b="1" i="1" smtClean="0">
                                <a:latin typeface="Cambria Math" panose="02040503050406030204" pitchFamily="18" charset="0"/>
                              </a:rPr>
                              <m:t>𝑻</m:t>
                            </m:r>
                          </m:sup>
                        </m:sSup>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𝒔</m:t>
                            </m:r>
                          </m:e>
                          <m:sub>
                            <m:r>
                              <a:rPr lang="en-US" altLang="zh-CN" sz="2200" b="1" i="1" smtClean="0">
                                <a:latin typeface="Cambria Math" panose="02040503050406030204" pitchFamily="18" charset="0"/>
                              </a:rPr>
                              <m:t>𝒌</m:t>
                            </m:r>
                          </m:sub>
                        </m:sSub>
                      </m:den>
                    </m:f>
                  </m:oMath>
                </a14:m>
                <a:endParaRPr lang="en-US" altLang="zh-CN" sz="2200" b="1" dirty="0"/>
              </a:p>
              <a:p>
                <a:r>
                  <a:rPr lang="en-US" altLang="zh-CN" sz="2200" b="1" dirty="0"/>
                  <a:t>BFGS</a:t>
                </a:r>
                <a:r>
                  <a:rPr lang="zh-CN" altLang="en-US" sz="2200" b="1" dirty="0"/>
                  <a:t>：</a:t>
                </a:r>
                <a14:m>
                  <m:oMath xmlns:m="http://schemas.openxmlformats.org/officeDocument/2006/math">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𝑩</m:t>
                        </m:r>
                      </m:e>
                      <m:sub>
                        <m:r>
                          <a:rPr lang="en-US" altLang="zh-CN" sz="2200" b="1" i="1" smtClean="0">
                            <a:latin typeface="Cambria Math" panose="02040503050406030204" pitchFamily="18" charset="0"/>
                          </a:rPr>
                          <m:t>𝒌</m:t>
                        </m:r>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𝟏</m:t>
                        </m:r>
                      </m:sub>
                    </m:sSub>
                    <m:r>
                      <a:rPr lang="en-US" altLang="zh-CN" sz="2200" b="1" i="1" smtClean="0">
                        <a:latin typeface="Cambria Math" panose="02040503050406030204" pitchFamily="18" charset="0"/>
                      </a:rPr>
                      <m:t>=</m:t>
                    </m:r>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𝑩</m:t>
                        </m:r>
                      </m:e>
                      <m:sub>
                        <m:r>
                          <a:rPr lang="en-US" altLang="zh-CN" sz="2200" b="1" i="1" smtClean="0">
                            <a:latin typeface="Cambria Math" panose="02040503050406030204" pitchFamily="18" charset="0"/>
                          </a:rPr>
                          <m:t>𝒌</m:t>
                        </m:r>
                      </m:sub>
                    </m:sSub>
                    <m:r>
                      <a:rPr lang="en-US" altLang="zh-CN" sz="2200" b="1" i="1" smtClean="0">
                        <a:latin typeface="Cambria Math" panose="02040503050406030204" pitchFamily="18" charset="0"/>
                      </a:rPr>
                      <m:t>−</m:t>
                    </m:r>
                    <m:f>
                      <m:fPr>
                        <m:ctrlPr>
                          <a:rPr lang="en-US" altLang="zh-CN" sz="2200" b="1" i="1" smtClean="0">
                            <a:latin typeface="Cambria Math" panose="02040503050406030204" pitchFamily="18" charset="0"/>
                          </a:rPr>
                        </m:ctrlPr>
                      </m:fPr>
                      <m:num>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𝑩</m:t>
                            </m:r>
                          </m:e>
                          <m:sub>
                            <m:r>
                              <a:rPr lang="en-US" altLang="zh-CN" sz="2200" b="1" i="1" smtClean="0">
                                <a:latin typeface="Cambria Math" panose="02040503050406030204" pitchFamily="18" charset="0"/>
                              </a:rPr>
                              <m:t>𝒌</m:t>
                            </m:r>
                          </m:sub>
                        </m:sSub>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𝒔</m:t>
                            </m:r>
                          </m:e>
                          <m:sub>
                            <m:r>
                              <a:rPr lang="en-US" altLang="zh-CN" sz="2200" b="1" i="1" smtClean="0">
                                <a:latin typeface="Cambria Math" panose="02040503050406030204" pitchFamily="18" charset="0"/>
                              </a:rPr>
                              <m:t>𝒌</m:t>
                            </m:r>
                          </m:sub>
                        </m:sSub>
                        <m:sSubSup>
                          <m:sSubSupPr>
                            <m:ctrlPr>
                              <a:rPr lang="en-US" altLang="zh-CN" sz="2200" b="1" i="1" smtClean="0">
                                <a:latin typeface="Cambria Math" panose="02040503050406030204" pitchFamily="18" charset="0"/>
                              </a:rPr>
                            </m:ctrlPr>
                          </m:sSubSupPr>
                          <m:e>
                            <m:r>
                              <a:rPr lang="en-US" altLang="zh-CN" sz="2200" b="1" i="1" smtClean="0">
                                <a:latin typeface="Cambria Math" panose="02040503050406030204" pitchFamily="18" charset="0"/>
                              </a:rPr>
                              <m:t>𝒔</m:t>
                            </m:r>
                          </m:e>
                          <m:sub>
                            <m:r>
                              <a:rPr lang="en-US" altLang="zh-CN" sz="2200" b="1" i="1" smtClean="0">
                                <a:latin typeface="Cambria Math" panose="02040503050406030204" pitchFamily="18" charset="0"/>
                              </a:rPr>
                              <m:t>𝒌</m:t>
                            </m:r>
                          </m:sub>
                          <m:sup>
                            <m:r>
                              <a:rPr lang="en-US" altLang="zh-CN" sz="2200" b="1" i="1" smtClean="0">
                                <a:latin typeface="Cambria Math" panose="02040503050406030204" pitchFamily="18" charset="0"/>
                              </a:rPr>
                              <m:t>𝑻</m:t>
                            </m:r>
                          </m:sup>
                        </m:sSubSup>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𝑩</m:t>
                            </m:r>
                          </m:e>
                          <m:sub>
                            <m:r>
                              <a:rPr lang="en-US" altLang="zh-CN" sz="2200" b="1" i="1" smtClean="0">
                                <a:latin typeface="Cambria Math" panose="02040503050406030204" pitchFamily="18" charset="0"/>
                              </a:rPr>
                              <m:t>𝒌</m:t>
                            </m:r>
                          </m:sub>
                        </m:sSub>
                      </m:num>
                      <m:den>
                        <m:sSubSup>
                          <m:sSubSupPr>
                            <m:ctrlPr>
                              <a:rPr lang="en-US" altLang="zh-CN" sz="2200" b="1" i="1" smtClean="0">
                                <a:latin typeface="Cambria Math" panose="02040503050406030204" pitchFamily="18" charset="0"/>
                              </a:rPr>
                            </m:ctrlPr>
                          </m:sSubSupPr>
                          <m:e>
                            <m:r>
                              <a:rPr lang="en-US" altLang="zh-CN" sz="2200" b="1" i="1" smtClean="0">
                                <a:latin typeface="Cambria Math" panose="02040503050406030204" pitchFamily="18" charset="0"/>
                              </a:rPr>
                              <m:t>𝒔</m:t>
                            </m:r>
                          </m:e>
                          <m:sub>
                            <m:r>
                              <a:rPr lang="en-US" altLang="zh-CN" sz="2200" b="1" i="1" smtClean="0">
                                <a:latin typeface="Cambria Math" panose="02040503050406030204" pitchFamily="18" charset="0"/>
                              </a:rPr>
                              <m:t>𝒌</m:t>
                            </m:r>
                          </m:sub>
                          <m:sup>
                            <m:r>
                              <a:rPr lang="en-US" altLang="zh-CN" sz="2200" b="1" i="1" smtClean="0">
                                <a:latin typeface="Cambria Math" panose="02040503050406030204" pitchFamily="18" charset="0"/>
                              </a:rPr>
                              <m:t>𝑻</m:t>
                            </m:r>
                          </m:sup>
                        </m:sSubSup>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𝑩</m:t>
                            </m:r>
                          </m:e>
                          <m:sub>
                            <m:r>
                              <a:rPr lang="en-US" altLang="zh-CN" sz="2200" b="1" i="1" smtClean="0">
                                <a:latin typeface="Cambria Math" panose="02040503050406030204" pitchFamily="18" charset="0"/>
                              </a:rPr>
                              <m:t>𝒌</m:t>
                            </m:r>
                          </m:sub>
                        </m:sSub>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𝒔</m:t>
                            </m:r>
                          </m:e>
                          <m:sub>
                            <m:r>
                              <a:rPr lang="en-US" altLang="zh-CN" sz="2200" b="1" i="1" smtClean="0">
                                <a:latin typeface="Cambria Math" panose="02040503050406030204" pitchFamily="18" charset="0"/>
                              </a:rPr>
                              <m:t>𝒌</m:t>
                            </m:r>
                          </m:sub>
                        </m:sSub>
                      </m:den>
                    </m:f>
                    <m:r>
                      <a:rPr lang="en-US" altLang="zh-CN" sz="2200" b="1" i="1" smtClean="0">
                        <a:latin typeface="Cambria Math" panose="02040503050406030204" pitchFamily="18" charset="0"/>
                      </a:rPr>
                      <m:t>+</m:t>
                    </m:r>
                    <m:f>
                      <m:fPr>
                        <m:ctrlPr>
                          <a:rPr lang="en-US" altLang="zh-CN" sz="2200" b="1" i="1" smtClean="0">
                            <a:latin typeface="Cambria Math" panose="02040503050406030204" pitchFamily="18" charset="0"/>
                          </a:rPr>
                        </m:ctrlPr>
                      </m:fPr>
                      <m:num>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𝒚</m:t>
                            </m:r>
                          </m:e>
                          <m:sub>
                            <m:r>
                              <a:rPr lang="en-US" altLang="zh-CN" sz="2200" b="1" i="1" smtClean="0">
                                <a:latin typeface="Cambria Math" panose="02040503050406030204" pitchFamily="18" charset="0"/>
                              </a:rPr>
                              <m:t>𝒌</m:t>
                            </m:r>
                          </m:sub>
                        </m:sSub>
                        <m:sSubSup>
                          <m:sSubSupPr>
                            <m:ctrlPr>
                              <a:rPr lang="en-US" altLang="zh-CN" sz="2200" b="1" i="1" smtClean="0">
                                <a:latin typeface="Cambria Math" panose="02040503050406030204" pitchFamily="18" charset="0"/>
                              </a:rPr>
                            </m:ctrlPr>
                          </m:sSubSupPr>
                          <m:e>
                            <m:r>
                              <a:rPr lang="en-US" altLang="zh-CN" sz="2200" b="1" i="1" smtClean="0">
                                <a:latin typeface="Cambria Math" panose="02040503050406030204" pitchFamily="18" charset="0"/>
                              </a:rPr>
                              <m:t>𝒚</m:t>
                            </m:r>
                          </m:e>
                          <m:sub>
                            <m:r>
                              <a:rPr lang="en-US" altLang="zh-CN" sz="2200" b="1" i="1" smtClean="0">
                                <a:latin typeface="Cambria Math" panose="02040503050406030204" pitchFamily="18" charset="0"/>
                              </a:rPr>
                              <m:t>𝒌</m:t>
                            </m:r>
                          </m:sub>
                          <m:sup>
                            <m:r>
                              <a:rPr lang="en-US" altLang="zh-CN" sz="2200" b="1" i="1" smtClean="0">
                                <a:latin typeface="Cambria Math" panose="02040503050406030204" pitchFamily="18" charset="0"/>
                              </a:rPr>
                              <m:t>𝑻</m:t>
                            </m:r>
                          </m:sup>
                        </m:sSubSup>
                      </m:num>
                      <m:den>
                        <m:sSubSup>
                          <m:sSubSupPr>
                            <m:ctrlPr>
                              <a:rPr lang="en-US" altLang="zh-CN" sz="2200" b="1" i="1" smtClean="0">
                                <a:latin typeface="Cambria Math" panose="02040503050406030204" pitchFamily="18" charset="0"/>
                              </a:rPr>
                            </m:ctrlPr>
                          </m:sSubSupPr>
                          <m:e>
                            <m:r>
                              <a:rPr lang="en-US" altLang="zh-CN" sz="2200" b="1" i="1" smtClean="0">
                                <a:latin typeface="Cambria Math" panose="02040503050406030204" pitchFamily="18" charset="0"/>
                              </a:rPr>
                              <m:t>𝒚</m:t>
                            </m:r>
                          </m:e>
                          <m:sub>
                            <m:r>
                              <a:rPr lang="en-US" altLang="zh-CN" sz="2200" b="1" i="1" smtClean="0">
                                <a:latin typeface="Cambria Math" panose="02040503050406030204" pitchFamily="18" charset="0"/>
                              </a:rPr>
                              <m:t>𝒌</m:t>
                            </m:r>
                          </m:sub>
                          <m:sup>
                            <m:r>
                              <a:rPr lang="en-US" altLang="zh-CN" sz="2200" b="1" i="1" smtClean="0">
                                <a:latin typeface="Cambria Math" panose="02040503050406030204" pitchFamily="18" charset="0"/>
                              </a:rPr>
                              <m:t>𝑻</m:t>
                            </m:r>
                          </m:sup>
                        </m:sSubSup>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𝒔</m:t>
                            </m:r>
                          </m:e>
                          <m:sub>
                            <m:r>
                              <a:rPr lang="en-US" altLang="zh-CN" sz="2200" b="1" i="1" smtClean="0">
                                <a:latin typeface="Cambria Math" panose="02040503050406030204" pitchFamily="18" charset="0"/>
                              </a:rPr>
                              <m:t>𝒌</m:t>
                            </m:r>
                          </m:sub>
                        </m:sSub>
                      </m:den>
                    </m:f>
                  </m:oMath>
                </a14:m>
                <a:r>
                  <a:rPr lang="en-US" altLang="zh-CN" sz="2200" i="1" dirty="0"/>
                  <a:t>, </a:t>
                </a:r>
                <a:r>
                  <a:rPr lang="zh-CN" altLang="en-US" sz="2200" dirty="0"/>
                  <a:t>只要初始</a:t>
                </a:r>
                <a14:m>
                  <m:oMath xmlns:m="http://schemas.openxmlformats.org/officeDocument/2006/math">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𝑩</m:t>
                        </m:r>
                      </m:e>
                      <m:sub>
                        <m:r>
                          <a:rPr lang="en-US" altLang="zh-CN" sz="2200" b="1" i="1" smtClean="0">
                            <a:latin typeface="Cambria Math" panose="02040503050406030204" pitchFamily="18" charset="0"/>
                          </a:rPr>
                          <m:t>𝟎</m:t>
                        </m:r>
                      </m:sub>
                    </m:sSub>
                  </m:oMath>
                </a14:m>
                <a:r>
                  <a:rPr lang="zh-CN" altLang="en-US" sz="2200" dirty="0"/>
                  <a:t>正定，且</a:t>
                </a:r>
                <a14:m>
                  <m:oMath xmlns:m="http://schemas.openxmlformats.org/officeDocument/2006/math">
                    <m:sSubSup>
                      <m:sSubSupPr>
                        <m:ctrlPr>
                          <a:rPr lang="en-US" altLang="zh-CN" sz="2200" b="1" i="1" smtClean="0">
                            <a:solidFill>
                              <a:srgbClr val="CC00CC"/>
                            </a:solidFill>
                            <a:latin typeface="Cambria Math" panose="02040503050406030204" pitchFamily="18" charset="0"/>
                          </a:rPr>
                        </m:ctrlPr>
                      </m:sSubSupPr>
                      <m:e>
                        <m:r>
                          <a:rPr lang="en-US" altLang="zh-CN" sz="2200" b="1" i="1" smtClean="0">
                            <a:solidFill>
                              <a:srgbClr val="CC00CC"/>
                            </a:solidFill>
                            <a:latin typeface="Cambria Math" panose="02040503050406030204" pitchFamily="18" charset="0"/>
                          </a:rPr>
                          <m:t>𝒔</m:t>
                        </m:r>
                      </m:e>
                      <m:sub>
                        <m:r>
                          <a:rPr lang="en-US" altLang="zh-CN" sz="2200" b="1" i="1" smtClean="0">
                            <a:solidFill>
                              <a:srgbClr val="CC00CC"/>
                            </a:solidFill>
                            <a:latin typeface="Cambria Math" panose="02040503050406030204" pitchFamily="18" charset="0"/>
                          </a:rPr>
                          <m:t>𝒌</m:t>
                        </m:r>
                      </m:sub>
                      <m:sup>
                        <m:r>
                          <a:rPr lang="en-US" altLang="zh-CN" sz="2200" b="1" i="1" smtClean="0">
                            <a:solidFill>
                              <a:srgbClr val="CC00CC"/>
                            </a:solidFill>
                            <a:latin typeface="Cambria Math" panose="02040503050406030204" pitchFamily="18" charset="0"/>
                          </a:rPr>
                          <m:t>𝑻</m:t>
                        </m:r>
                      </m:sup>
                    </m:sSubSup>
                    <m:sSub>
                      <m:sSubPr>
                        <m:ctrlPr>
                          <a:rPr lang="en-US" altLang="zh-CN" sz="2200" b="1" i="1" smtClean="0">
                            <a:solidFill>
                              <a:srgbClr val="CC00CC"/>
                            </a:solidFill>
                            <a:latin typeface="Cambria Math" panose="02040503050406030204" pitchFamily="18" charset="0"/>
                          </a:rPr>
                        </m:ctrlPr>
                      </m:sSubPr>
                      <m:e>
                        <m:r>
                          <a:rPr lang="en-US" altLang="zh-CN" sz="2200" b="1" i="1" smtClean="0">
                            <a:solidFill>
                              <a:srgbClr val="CC00CC"/>
                            </a:solidFill>
                            <a:latin typeface="Cambria Math" panose="02040503050406030204" pitchFamily="18" charset="0"/>
                          </a:rPr>
                          <m:t>𝒚</m:t>
                        </m:r>
                      </m:e>
                      <m:sub>
                        <m:r>
                          <a:rPr lang="en-US" altLang="zh-CN" sz="2200" b="1" i="1" smtClean="0">
                            <a:solidFill>
                              <a:srgbClr val="CC00CC"/>
                            </a:solidFill>
                            <a:latin typeface="Cambria Math" panose="02040503050406030204" pitchFamily="18" charset="0"/>
                          </a:rPr>
                          <m:t>𝒌</m:t>
                        </m:r>
                      </m:sub>
                    </m:sSub>
                    <m:r>
                      <a:rPr lang="en-US" altLang="zh-CN" sz="2200" b="1" i="1" smtClean="0">
                        <a:solidFill>
                          <a:srgbClr val="CC00CC"/>
                        </a:solidFill>
                        <a:latin typeface="Cambria Math" panose="02040503050406030204" pitchFamily="18" charset="0"/>
                      </a:rPr>
                      <m:t>&gt;</m:t>
                    </m:r>
                    <m:r>
                      <a:rPr lang="en-US" altLang="zh-CN" sz="2200" b="1" i="1" smtClean="0">
                        <a:solidFill>
                          <a:srgbClr val="CC00CC"/>
                        </a:solidFill>
                        <a:latin typeface="Cambria Math" panose="02040503050406030204" pitchFamily="18" charset="0"/>
                      </a:rPr>
                      <m:t>𝟎</m:t>
                    </m:r>
                  </m:oMath>
                </a14:m>
                <a:r>
                  <a:rPr lang="en-US" altLang="zh-CN" sz="2200" i="1" dirty="0"/>
                  <a:t>,</a:t>
                </a:r>
                <a:r>
                  <a:rPr lang="en-US" altLang="zh-CN" sz="2200" dirty="0"/>
                  <a:t>BFGS</a:t>
                </a:r>
                <a:r>
                  <a:rPr lang="zh-CN" altLang="en-US" sz="2200" dirty="0"/>
                  <a:t>产生正定近似</a:t>
                </a:r>
                <a:endParaRPr lang="en-US" altLang="zh-CN"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085" r="-265"/>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703F7D8C-73BA-49CD-B23F-D6D1C7BD8F98}"/>
              </a:ext>
            </a:extLst>
          </p:cNvPr>
          <p:cNvSpPr txBox="1"/>
          <p:nvPr/>
        </p:nvSpPr>
        <p:spPr>
          <a:xfrm>
            <a:off x="7716813" y="6185438"/>
            <a:ext cx="1800200" cy="461665"/>
          </a:xfrm>
          <a:prstGeom prst="rect">
            <a:avLst/>
          </a:prstGeom>
          <a:noFill/>
        </p:spPr>
        <p:txBody>
          <a:bodyPr wrap="square" rtlCol="0">
            <a:spAutoFit/>
          </a:bodyPr>
          <a:lstStyle/>
          <a:p>
            <a:r>
              <a:rPr lang="zh-CN" altLang="en-US" dirty="0">
                <a:solidFill>
                  <a:srgbClr val="CC00CC"/>
                </a:solidFill>
              </a:rPr>
              <a:t>曲率条件</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Newton</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例：</a:t>
                </a:r>
                <a14:m>
                  <m:oMath xmlns:m="http://schemas.openxmlformats.org/officeDocument/2006/math">
                    <m:r>
                      <a:rPr lang="en-US" altLang="zh-CN" sz="2800" i="1">
                        <a:latin typeface="Cambria Math"/>
                      </a:rPr>
                      <m:t>𝑴𝒊𝒏</m:t>
                    </m:r>
                    <m:r>
                      <a:rPr lang="en-US" altLang="zh-CN" sz="2800" i="1">
                        <a:latin typeface="Cambria Math"/>
                      </a:rPr>
                      <m:t> </m:t>
                    </m:r>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a:rPr>
                                  <m:t>𝒙</m:t>
                                </m:r>
                              </m:e>
                              <m:sub>
                                <m:r>
                                  <a:rPr lang="en-US" altLang="zh-CN" sz="2800" i="1">
                                    <a:latin typeface="Cambria Math"/>
                                  </a:rPr>
                                  <m:t>𝟏</m:t>
                                </m:r>
                              </m:sub>
                            </m:sSub>
                            <m:r>
                              <a:rPr lang="en-US" altLang="zh-CN" sz="2800" i="1">
                                <a:latin typeface="Cambria Math"/>
                              </a:rPr>
                              <m:t>−</m:t>
                            </m:r>
                            <m:r>
                              <a:rPr lang="en-US" altLang="zh-CN" sz="2800" i="1">
                                <a:latin typeface="Cambria Math"/>
                              </a:rPr>
                              <m:t>𝟐</m:t>
                            </m:r>
                          </m:e>
                        </m:d>
                      </m:e>
                      <m:sup>
                        <m:r>
                          <a:rPr lang="en-US" altLang="zh-CN" sz="2800" i="1">
                            <a:latin typeface="Cambria Math"/>
                          </a:rPr>
                          <m:t>𝟒</m:t>
                        </m:r>
                      </m:sup>
                    </m:sSup>
                    <m:r>
                      <a:rPr lang="en-US" altLang="zh-CN" sz="2800" i="1">
                        <a:latin typeface="Cambria Math"/>
                      </a:rPr>
                      <m:t>+</m:t>
                    </m:r>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a:rPr>
                                  <m:t>𝒙</m:t>
                                </m:r>
                              </m:e>
                              <m:sub>
                                <m:r>
                                  <a:rPr lang="en-US" altLang="zh-CN" sz="2800" i="1">
                                    <a:latin typeface="Cambria Math"/>
                                  </a:rPr>
                                  <m:t>𝟏</m:t>
                                </m:r>
                              </m:sub>
                            </m:sSub>
                            <m:r>
                              <a:rPr lang="en-US" altLang="zh-CN" sz="2800" i="1">
                                <a:latin typeface="Cambria Math"/>
                              </a:rPr>
                              <m:t>−</m:t>
                            </m:r>
                            <m:r>
                              <a:rPr lang="en-US" altLang="zh-CN" sz="2800" i="1">
                                <a:latin typeface="Cambria Math"/>
                              </a:rPr>
                              <m:t>𝟐</m:t>
                            </m:r>
                            <m:sSub>
                              <m:sSubPr>
                                <m:ctrlPr>
                                  <a:rPr lang="en-US" altLang="zh-CN" sz="2800" i="1">
                                    <a:latin typeface="Cambria Math" panose="02040503050406030204" pitchFamily="18" charset="0"/>
                                  </a:rPr>
                                </m:ctrlPr>
                              </m:sSubPr>
                              <m:e>
                                <m:r>
                                  <a:rPr lang="en-US" altLang="zh-CN" sz="2800" i="1">
                                    <a:latin typeface="Cambria Math"/>
                                  </a:rPr>
                                  <m:t>𝒙</m:t>
                                </m:r>
                              </m:e>
                              <m:sub>
                                <m:r>
                                  <a:rPr lang="en-US" altLang="zh-CN" sz="2800" i="1">
                                    <a:latin typeface="Cambria Math"/>
                                  </a:rPr>
                                  <m:t>𝟐</m:t>
                                </m:r>
                              </m:sub>
                            </m:sSub>
                          </m:e>
                        </m:d>
                      </m:e>
                      <m:sup>
                        <m:r>
                          <a:rPr lang="en-US" altLang="zh-CN" sz="2800" i="1">
                            <a:latin typeface="Cambria Math"/>
                          </a:rPr>
                          <m:t>𝟐</m:t>
                        </m:r>
                      </m:sup>
                    </m:sSup>
                  </m:oMath>
                </a14:m>
                <a:r>
                  <a:rPr lang="en-US" altLang="zh-CN" sz="2800" dirty="0"/>
                  <a:t>,</a:t>
                </a:r>
                <a:r>
                  <a:rPr lang="zh-CN" altLang="en-US" sz="2800" dirty="0"/>
                  <a:t>初始点</a:t>
                </a:r>
                <a14:m>
                  <m:oMath xmlns:m="http://schemas.openxmlformats.org/officeDocument/2006/math">
                    <m:d>
                      <m:dPr>
                        <m:ctrlPr>
                          <a:rPr lang="en-US" altLang="zh-CN" sz="2800" i="1">
                            <a:latin typeface="Cambria Math" panose="02040503050406030204" pitchFamily="18" charset="0"/>
                          </a:rPr>
                        </m:ctrlPr>
                      </m:dPr>
                      <m:e>
                        <m:r>
                          <a:rPr lang="en-US" altLang="zh-CN" sz="2800" i="1">
                            <a:latin typeface="Cambria Math"/>
                          </a:rPr>
                          <m:t>𝟎</m:t>
                        </m:r>
                        <m:r>
                          <a:rPr lang="en-US" altLang="zh-CN" sz="2800" i="1">
                            <a:latin typeface="Cambria Math"/>
                          </a:rPr>
                          <m:t>,</m:t>
                        </m:r>
                        <m:r>
                          <a:rPr lang="en-US" altLang="zh-CN" sz="2800" i="1">
                            <a:latin typeface="Cambria Math"/>
                          </a:rPr>
                          <m:t>𝟑</m:t>
                        </m:r>
                      </m:e>
                    </m:d>
                  </m:oMath>
                </a14:m>
                <a:endParaRPr lang="en-US" altLang="zh-CN" sz="2800" dirty="0"/>
              </a:p>
              <a:p>
                <a:r>
                  <a:rPr lang="zh-CN" altLang="en-US" sz="2800" dirty="0"/>
                  <a:t>七次迭代后终止</a:t>
                </a:r>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r>
                  <a:rPr lang="zh-CN" altLang="en-US" sz="2800" dirty="0"/>
                  <a:t>从中看到目标函数值每次都下降，但实际上并不一定，函数</a:t>
                </a:r>
                <a14:m>
                  <m:oMath xmlns:m="http://schemas.openxmlformats.org/officeDocument/2006/math">
                    <m:r>
                      <a:rPr lang="en-US" altLang="zh-CN" sz="2800" b="1" i="1" smtClean="0">
                        <a:latin typeface="Cambria Math"/>
                      </a:rPr>
                      <m:t>𝒇</m:t>
                    </m:r>
                  </m:oMath>
                </a14:m>
                <a:r>
                  <a:rPr lang="zh-CN" altLang="en-US" sz="2800" dirty="0"/>
                  <a:t>并不能用为下降函数，但如果初始点足够靠近最优点，则</a:t>
                </a:r>
                <a:r>
                  <a:rPr lang="en-US" altLang="zh-CN" sz="2800" dirty="0"/>
                  <a:t>Newton</a:t>
                </a:r>
                <a:r>
                  <a:rPr lang="zh-CN" altLang="en-US" sz="2800" dirty="0"/>
                  <a:t>法可达二次收敛</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302" r="-331" b="-9761"/>
                </a:stretch>
              </a:blipFill>
            </p:spPr>
            <p:txBody>
              <a:bodyPr/>
              <a:lstStyle/>
              <a:p>
                <a:r>
                  <a:rPr lang="zh-CN" altLang="en-US">
                    <a:noFill/>
                  </a:rPr>
                  <a:t> </a:t>
                </a:r>
                <a:endParaRPr lang="zh-CN" altLang="en-US">
                  <a:noFill/>
                </a:endParaRPr>
              </a:p>
            </p:txBody>
          </p:sp>
        </mc:Fallback>
      </mc:AlternateContent>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2513" y="2168525"/>
            <a:ext cx="678180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613" y="2889250"/>
            <a:ext cx="3154363" cy="261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Newton</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不收敛的原因是</a:t>
                </a:r>
                <a14:m>
                  <m:oMath xmlns:m="http://schemas.openxmlformats.org/officeDocument/2006/math">
                    <m:r>
                      <a:rPr lang="en-US" altLang="zh-CN" sz="2800" b="1" i="1" smtClean="0">
                        <a:latin typeface="Cambria Math"/>
                      </a:rPr>
                      <m:t>𝑯</m:t>
                    </m:r>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sub>
                    </m:sSub>
                    <m:r>
                      <a:rPr lang="en-US" altLang="zh-CN" sz="2800" b="1" i="1" smtClean="0">
                        <a:latin typeface="Cambria Math"/>
                      </a:rPr>
                      <m:t>)</m:t>
                    </m:r>
                  </m:oMath>
                </a14:m>
                <a:r>
                  <a:rPr lang="zh-CN" altLang="en-US" sz="2800" dirty="0"/>
                  <a:t>可能是奇异的，这时</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r>
                          <a:rPr lang="en-US" altLang="zh-CN" sz="2800" b="1" i="1" smtClean="0">
                            <a:latin typeface="Cambria Math"/>
                          </a:rPr>
                          <m:t>+</m:t>
                        </m:r>
                        <m:r>
                          <a:rPr lang="en-US" altLang="zh-CN" sz="2800" b="1" i="1" smtClean="0">
                            <a:latin typeface="Cambria Math"/>
                          </a:rPr>
                          <m:t>𝟏</m:t>
                        </m:r>
                      </m:sub>
                    </m:sSub>
                  </m:oMath>
                </a14:m>
                <a:r>
                  <a:rPr lang="zh-CN" altLang="en-US" sz="2800" dirty="0"/>
                  <a:t>并未很好的定义。甚至即使</a:t>
                </a:r>
                <a14:m>
                  <m:oMath xmlns:m="http://schemas.openxmlformats.org/officeDocument/2006/math">
                    <m:r>
                      <a:rPr lang="en-US" altLang="zh-CN" sz="2800" b="1" i="1" smtClean="0">
                        <a:latin typeface="Cambria Math"/>
                      </a:rPr>
                      <m:t>𝑯</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sub>
                            </m:sSub>
                          </m:e>
                        </m:d>
                      </m:e>
                      <m:sup>
                        <m:r>
                          <a:rPr lang="en-US" altLang="zh-CN" sz="2800" b="1" i="1" smtClean="0">
                            <a:latin typeface="Cambria Math"/>
                          </a:rPr>
                          <m:t>−</m:t>
                        </m:r>
                        <m:r>
                          <a:rPr lang="en-US" altLang="zh-CN" sz="2800" b="1" i="1" smtClean="0">
                            <a:latin typeface="Cambria Math"/>
                          </a:rPr>
                          <m:t>𝟏</m:t>
                        </m:r>
                      </m:sup>
                    </m:sSup>
                  </m:oMath>
                </a14:m>
                <a:r>
                  <a:rPr lang="zh-CN" altLang="en-US" sz="2800" dirty="0"/>
                  <a:t>存在，</a:t>
                </a:r>
                <a14:m>
                  <m:oMath xmlns:m="http://schemas.openxmlformats.org/officeDocument/2006/math">
                    <m:r>
                      <a:rPr lang="en-US" altLang="zh-CN" sz="2800" b="1" i="1" smtClean="0">
                        <a:latin typeface="Cambria Math"/>
                      </a:rPr>
                      <m:t>𝒇</m:t>
                    </m:r>
                    <m:d>
                      <m:dPr>
                        <m:ctrlPr>
                          <a:rPr lang="en-US" altLang="zh-CN" sz="2800" b="1" i="1" smtClean="0">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r>
                              <a:rPr lang="en-US" altLang="zh-CN" sz="2800" b="1" i="1" smtClean="0">
                                <a:latin typeface="Cambria Math"/>
                              </a:rPr>
                              <m:t>+</m:t>
                            </m:r>
                            <m:r>
                              <a:rPr lang="en-US" altLang="zh-CN" sz="2800" b="1" i="1" smtClean="0">
                                <a:latin typeface="Cambria Math"/>
                              </a:rPr>
                              <m:t>𝟏</m:t>
                            </m:r>
                          </m:sub>
                        </m:sSub>
                      </m:e>
                    </m:d>
                  </m:oMath>
                </a14:m>
                <a:r>
                  <a:rPr lang="zh-CN" altLang="en-US" sz="2800" dirty="0"/>
                  <a:t>也不必定小于</a:t>
                </a:r>
                <a14:m>
                  <m:oMath xmlns:m="http://schemas.openxmlformats.org/officeDocument/2006/math">
                    <m:r>
                      <a:rPr lang="en-US" altLang="zh-CN" sz="2800" b="1" i="1" smtClean="0">
                        <a:latin typeface="Cambria Math"/>
                      </a:rPr>
                      <m:t>𝒇</m:t>
                    </m:r>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sub>
                    </m:sSub>
                    <m:r>
                      <a:rPr lang="en-US" altLang="zh-CN" sz="2800" b="1" i="1" smtClean="0">
                        <a:latin typeface="Cambria Math"/>
                      </a:rPr>
                      <m:t>)</m:t>
                    </m:r>
                  </m:oMath>
                </a14:m>
                <a:endParaRPr lang="en-US" altLang="zh-CN" sz="2800" dirty="0"/>
              </a:p>
              <a:p>
                <a:r>
                  <a:rPr lang="zh-CN" altLang="en-US" sz="2800" dirty="0"/>
                  <a:t>但如果初始点足够接近最优解，则</a:t>
                </a:r>
                <a14:m>
                  <m:oMath xmlns:m="http://schemas.openxmlformats.org/officeDocument/2006/math">
                    <m:r>
                      <a:rPr lang="en-US" altLang="zh-CN" sz="2800" b="1" i="1" smtClean="0">
                        <a:latin typeface="Cambria Math"/>
                      </a:rPr>
                      <m:t>𝑯</m:t>
                    </m:r>
                    <m:r>
                      <a:rPr lang="en-US" altLang="zh-CN" sz="2800" b="1" i="1" smtClean="0">
                        <a:latin typeface="Cambria Math"/>
                      </a:rPr>
                      <m:t>(</m:t>
                    </m:r>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r>
                      <a:rPr lang="en-US" altLang="zh-CN" sz="2800" b="1" i="1" smtClean="0">
                        <a:latin typeface="Cambria Math"/>
                      </a:rPr>
                      <m:t>)</m:t>
                    </m:r>
                  </m:oMath>
                </a14:m>
                <a:r>
                  <a:rPr lang="zh-CN" altLang="en-US" sz="2800" dirty="0"/>
                  <a:t>满秩，此时牛顿法符合定义并收敛到最优点</a:t>
                </a:r>
                <a:endParaRPr lang="en-US" altLang="zh-CN" sz="2800" dirty="0"/>
              </a:p>
              <a:p>
                <a:r>
                  <a:rPr lang="zh-CN" altLang="en-US" sz="2800" dirty="0">
                    <a:solidFill>
                      <a:srgbClr val="FF0000"/>
                    </a:solidFill>
                  </a:rPr>
                  <a:t>定理</a:t>
                </a:r>
                <a:r>
                  <a:rPr lang="zh-CN" altLang="en-US" sz="2800" dirty="0"/>
                  <a:t>：令函数</a:t>
                </a:r>
                <a14:m>
                  <m:oMath xmlns:m="http://schemas.openxmlformats.org/officeDocument/2006/math">
                    <m:r>
                      <a:rPr lang="en-US" altLang="zh-CN" sz="2800" b="1" i="1" smtClean="0">
                        <a:latin typeface="Cambria Math"/>
                      </a:rPr>
                      <m:t>𝒇</m:t>
                    </m:r>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𝑹</m:t>
                        </m:r>
                      </m:e>
                      <m:sup>
                        <m:r>
                          <a:rPr lang="en-US" altLang="zh-CN" sz="2800" b="1" i="1" smtClean="0">
                            <a:latin typeface="Cambria Math"/>
                          </a:rPr>
                          <m:t>𝒏</m:t>
                        </m:r>
                      </m:sup>
                    </m:sSup>
                    <m:r>
                      <a:rPr lang="en-US" altLang="zh-CN" sz="2800" b="1" i="1" smtClean="0">
                        <a:latin typeface="Cambria Math"/>
                      </a:rPr>
                      <m:t>→</m:t>
                    </m:r>
                    <m:r>
                      <a:rPr lang="en-US" altLang="zh-CN" sz="2800" b="1" i="1" smtClean="0">
                        <a:latin typeface="Cambria Math"/>
                      </a:rPr>
                      <m:t>𝑹</m:t>
                    </m:r>
                  </m:oMath>
                </a14:m>
                <a:r>
                  <a:rPr lang="zh-CN" altLang="en-US" sz="2800" dirty="0"/>
                  <a:t>连续二次可微</a:t>
                </a:r>
                <a:r>
                  <a:rPr lang="en-US" altLang="zh-CN" sz="2800" dirty="0"/>
                  <a:t>.</a:t>
                </a:r>
                <a:r>
                  <a:rPr lang="zh-CN" altLang="en-US" sz="2800" dirty="0"/>
                  <a:t>牛顿法中令</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oMath>
                </a14:m>
                <a:r>
                  <a:rPr lang="zh-CN" altLang="en-US" sz="2800" dirty="0"/>
                  <a:t>是梯度为</a:t>
                </a:r>
                <a:r>
                  <a:rPr lang="en-US" altLang="zh-CN" sz="2800" dirty="0"/>
                  <a:t>0</a:t>
                </a:r>
                <a:r>
                  <a:rPr lang="zh-CN" altLang="en-US" sz="2800" dirty="0"/>
                  <a:t>的点，且</a:t>
                </a:r>
                <a14:m>
                  <m:oMath xmlns:m="http://schemas.openxmlformats.org/officeDocument/2006/math">
                    <m:r>
                      <a:rPr lang="en-US" altLang="zh-CN" sz="2800" b="1" i="1" smtClean="0">
                        <a:latin typeface="Cambria Math"/>
                      </a:rPr>
                      <m:t>𝑯</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r>
                              <a:rPr lang="en-US" altLang="zh-CN" sz="2800" b="1" i="1" smtClean="0">
                                <a:latin typeface="Cambria Math"/>
                              </a:rPr>
                              <m:t> </m:t>
                            </m:r>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e>
                        </m:d>
                      </m:e>
                      <m:sup>
                        <m:r>
                          <a:rPr lang="en-US" altLang="zh-CN" sz="2800" b="1" i="1" smtClean="0">
                            <a:latin typeface="Cambria Math"/>
                          </a:rPr>
                          <m:t>−</m:t>
                        </m:r>
                        <m:r>
                          <a:rPr lang="en-US" altLang="zh-CN" sz="2800" b="1" i="1" smtClean="0">
                            <a:latin typeface="Cambria Math"/>
                          </a:rPr>
                          <m:t>𝟏</m:t>
                        </m:r>
                      </m:sup>
                    </m:sSup>
                  </m:oMath>
                </a14:m>
                <a:r>
                  <a:rPr lang="zh-CN" altLang="en-US" sz="2800" dirty="0"/>
                  <a:t>存在。令初始点</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oMath>
                </a14:m>
                <a:r>
                  <a:rPr lang="zh-CN" altLang="en-US" sz="2800" dirty="0"/>
                  <a:t>足够接近</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r>
                      <a:rPr lang="en-US" altLang="zh-CN" sz="2800" b="1" i="1" dirty="0" smtClean="0">
                        <a:latin typeface="Cambria Math"/>
                      </a:rPr>
                      <m:t>:</m:t>
                    </m:r>
                  </m:oMath>
                </a14:m>
                <a:r>
                  <a:rPr lang="zh-CN" altLang="en-US" sz="2800" dirty="0"/>
                  <a:t>存在</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𝒌</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𝒌</m:t>
                        </m:r>
                      </m:e>
                      <m:sub>
                        <m:r>
                          <a:rPr lang="en-US" altLang="zh-CN" sz="2800" b="1" i="1" smtClean="0">
                            <a:latin typeface="Cambria Math"/>
                          </a:rPr>
                          <m:t>𝟐</m:t>
                        </m:r>
                      </m:sub>
                    </m:sSub>
                    <m:r>
                      <a:rPr lang="en-US" altLang="zh-CN" sz="2800" b="1" i="1" smtClean="0">
                        <a:latin typeface="Cambria Math"/>
                      </a:rPr>
                      <m:t>&gt;</m:t>
                    </m:r>
                    <m:r>
                      <a:rPr lang="en-US" altLang="zh-CN" sz="2800" b="1" i="1" smtClean="0">
                        <a:latin typeface="Cambria Math"/>
                      </a:rPr>
                      <m:t>𝟎</m:t>
                    </m:r>
                    <m:r>
                      <a:rPr lang="en-US" altLang="zh-CN" sz="2800" b="1" i="1" smtClean="0">
                        <a:latin typeface="Cambria Math"/>
                      </a:rPr>
                      <m:t>,</m:t>
                    </m:r>
                    <m:r>
                      <a:rPr lang="zh-CN" altLang="en-US" sz="2800" b="1" i="1" smtClean="0">
                        <a:latin typeface="Cambria Math"/>
                      </a:rPr>
                      <m:t>且</m:t>
                    </m:r>
                    <m:sSub>
                      <m:sSubPr>
                        <m:ctrlPr>
                          <a:rPr lang="en-US" altLang="zh-CN" sz="2800" b="1" i="1" smtClean="0">
                            <a:latin typeface="Cambria Math" panose="02040503050406030204" pitchFamily="18" charset="0"/>
                          </a:rPr>
                        </m:ctrlPr>
                      </m:sSubPr>
                      <m:e>
                        <m:r>
                          <a:rPr lang="en-US" altLang="zh-CN" sz="2800" b="1" i="1" smtClean="0">
                            <a:latin typeface="Cambria Math"/>
                          </a:rPr>
                          <m:t>𝒌</m:t>
                        </m:r>
                      </m:e>
                      <m:sub>
                        <m:r>
                          <a:rPr lang="en-US" altLang="zh-CN" sz="2800" b="1" i="1" smtClean="0">
                            <a:latin typeface="Cambria Math"/>
                          </a:rPr>
                          <m:t>𝟏</m:t>
                        </m:r>
                      </m:sub>
                    </m:sSub>
                    <m:sSub>
                      <m:sSubPr>
                        <m:ctrlPr>
                          <a:rPr lang="en-US" altLang="zh-CN" sz="2800" b="1" i="1" smtClean="0">
                            <a:latin typeface="Cambria Math" panose="02040503050406030204" pitchFamily="18" charset="0"/>
                          </a:rPr>
                        </m:ctrlPr>
                      </m:sSubPr>
                      <m:e>
                        <m:r>
                          <a:rPr lang="en-US" altLang="zh-CN" sz="2800" b="1" i="1" smtClean="0">
                            <a:latin typeface="Cambria Math"/>
                          </a:rPr>
                          <m:t>𝒌</m:t>
                        </m:r>
                      </m:e>
                      <m:sub>
                        <m:r>
                          <a:rPr lang="en-US" altLang="zh-CN" sz="2800" b="1" i="1" smtClean="0">
                            <a:latin typeface="Cambria Math"/>
                          </a:rPr>
                          <m:t>𝟐</m:t>
                        </m:r>
                      </m:sub>
                    </m:sSub>
                    <m:d>
                      <m:dPr>
                        <m:begChr m:val="‖"/>
                        <m:endChr m:val="‖"/>
                        <m:ctrlPr>
                          <a:rPr lang="en-US" altLang="zh-CN" sz="2800" b="1" i="1" smtClean="0">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e>
                    </m:d>
                    <m:r>
                      <a:rPr lang="en-US" altLang="zh-CN" sz="2800" b="1" i="1" smtClean="0">
                        <a:latin typeface="Cambria Math"/>
                      </a:rPr>
                      <m:t>&lt;</m:t>
                    </m:r>
                    <m:r>
                      <a:rPr lang="en-US" altLang="zh-CN" sz="2800" b="1" i="1" smtClean="0">
                        <a:latin typeface="Cambria Math"/>
                      </a:rPr>
                      <m:t>𝟏</m:t>
                    </m:r>
                  </m:oMath>
                </a14:m>
                <a:r>
                  <a:rPr lang="en-US" altLang="zh-CN" sz="2800" dirty="0"/>
                  <a:t>,</a:t>
                </a:r>
                <a:r>
                  <a:rPr lang="zh-CN" altLang="en-US" sz="2800" dirty="0"/>
                  <a:t>使得</a:t>
                </a:r>
                <a:endParaRPr lang="en-US" altLang="zh-CN" sz="2800" dirty="0"/>
              </a:p>
              <a:p>
                <a:pPr lvl="1"/>
                <a14:m>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1" i="1" smtClean="0">
                            <a:latin typeface="Cambria Math"/>
                          </a:rPr>
                          <m:t>𝑯</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a:rPr>
                                  <m:t> </m:t>
                                </m:r>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e>
                          <m:sup>
                            <m:r>
                              <a:rPr lang="en-US" altLang="zh-CN" sz="2400" b="1" i="1" smtClean="0">
                                <a:latin typeface="Cambria Math"/>
                              </a:rPr>
                              <m:t>−</m:t>
                            </m:r>
                            <m:r>
                              <a:rPr lang="en-US" altLang="zh-CN" sz="2400" b="1" i="1" smtClean="0">
                                <a:latin typeface="Cambria Math"/>
                              </a:rPr>
                              <m:t>𝟏</m:t>
                            </m:r>
                          </m:sup>
                        </m:sSup>
                      </m:e>
                    </m:d>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𝒌</m:t>
                        </m:r>
                      </m:e>
                      <m:sub>
                        <m:r>
                          <a:rPr lang="en-US" altLang="zh-CN" sz="2400" b="1" i="1" smtClean="0">
                            <a:latin typeface="Cambria Math"/>
                          </a:rPr>
                          <m:t>𝟏</m:t>
                        </m:r>
                      </m:sub>
                    </m:sSub>
                  </m:oMath>
                </a14:m>
                <a:endParaRPr lang="en-US" altLang="zh-CN" sz="2400" b="1" dirty="0"/>
              </a:p>
              <a:p>
                <a:pPr lvl="1"/>
                <a14:m>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1" i="0" smtClean="0">
                            <a:latin typeface="Cambria Math"/>
                          </a:rPr>
                          <m:t>𝛁</m:t>
                        </m:r>
                        <m:r>
                          <a:rPr lang="en-US" altLang="zh-CN" sz="2400" b="1" i="1" smtClean="0">
                            <a:latin typeface="Cambria Math"/>
                          </a:rPr>
                          <m:t>𝒇</m:t>
                        </m:r>
                        <m:r>
                          <a:rPr lang="en-US" altLang="zh-CN" sz="2400" b="1" i="1" smtClean="0">
                            <a:latin typeface="Cambria Math"/>
                          </a:rPr>
                          <m:t>(</m:t>
                        </m:r>
                        <m:acc>
                          <m:accPr>
                            <m:chr m:val="̅"/>
                            <m:ctrlPr>
                              <a:rPr lang="en-US" altLang="zh-CN" sz="2400" b="1" i="1" smtClean="0">
                                <a:latin typeface="Cambria Math" panose="02040503050406030204" pitchFamily="18" charset="0"/>
                              </a:rPr>
                            </m:ctrlPr>
                          </m:accPr>
                          <m:e>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r>
                              <a:rPr lang="en-US" altLang="zh-CN" sz="2400" b="1" i="1" smtClean="0">
                                <a:latin typeface="Cambria Math"/>
                              </a:rPr>
                              <m:t>)−</m:t>
                            </m:r>
                            <m:r>
                              <a:rPr lang="en-US" altLang="zh-CN" sz="2400" b="1" i="0"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𝑯</m:t>
                            </m:r>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e>
                        </m:acc>
                      </m:e>
                    </m:d>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𝒌</m:t>
                        </m:r>
                      </m:e>
                      <m:sub>
                        <m:r>
                          <a:rPr lang="en-US" altLang="zh-CN" sz="2400" b="1" i="1" smtClean="0">
                            <a:latin typeface="Cambria Math"/>
                          </a:rPr>
                          <m:t>𝟐</m:t>
                        </m:r>
                      </m:sub>
                    </m:sSub>
                    <m:sSup>
                      <m:sSupPr>
                        <m:ctrlPr>
                          <a:rPr lang="en-US" altLang="zh-CN" sz="2400" b="1" i="1" smtClean="0">
                            <a:latin typeface="Cambria Math" panose="02040503050406030204" pitchFamily="18" charset="0"/>
                          </a:rPr>
                        </m:ctrlPr>
                      </m:sSupPr>
                      <m:e>
                        <m:d>
                          <m:dPr>
                            <m:begChr m:val="‖"/>
                            <m:endChr m:val="‖"/>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r>
                              <a:rPr lang="en-US" altLang="zh-CN" sz="2400" b="1" i="1" dirty="0" smtClean="0">
                                <a:latin typeface="Cambria Math"/>
                              </a:rPr>
                              <m:t>−</m:t>
                            </m:r>
                            <m:r>
                              <a:rPr lang="en-US" altLang="zh-CN" sz="2400" b="1" i="1" dirty="0" smtClean="0">
                                <a:latin typeface="Cambria Math"/>
                              </a:rPr>
                              <m:t>𝒙</m:t>
                            </m:r>
                          </m:e>
                        </m:d>
                      </m:e>
                      <m:sup>
                        <m:r>
                          <a:rPr lang="en-US" altLang="zh-CN" sz="2400" b="1" i="1" smtClean="0">
                            <a:latin typeface="Cambria Math"/>
                          </a:rPr>
                          <m:t>𝟐</m:t>
                        </m:r>
                      </m:sup>
                    </m:sSup>
                  </m:oMath>
                </a14:m>
                <a:endParaRPr lang="en-US" altLang="zh-CN" sz="2400" b="1" dirty="0"/>
              </a:p>
              <a:p>
                <a:pPr marL="441325" lvl="1" indent="0">
                  <a:buNone/>
                </a:pPr>
                <a:r>
                  <a:rPr lang="zh-CN" altLang="en-US" sz="2400" dirty="0"/>
                  <a:t>对任意满足</a:t>
                </a:r>
                <a14:m>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1" i="1" smtClean="0">
                            <a:latin typeface="Cambria Math"/>
                          </a:rPr>
                          <m:t>𝒙</m:t>
                        </m:r>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r>
                      <a:rPr lang="en-US" altLang="zh-CN" sz="2400" b="1" i="1" smtClean="0">
                        <a:latin typeface="Cambria Math"/>
                      </a:rPr>
                      <m:t>≤</m:t>
                    </m:r>
                    <m:d>
                      <m:dPr>
                        <m:begChr m:val="‖"/>
                        <m:endChr m:val="‖"/>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oMath>
                </a14:m>
                <a:r>
                  <a:rPr lang="zh-CN" altLang="en-US" sz="2400" dirty="0"/>
                  <a:t>的</a:t>
                </a:r>
                <a14:m>
                  <m:oMath xmlns:m="http://schemas.openxmlformats.org/officeDocument/2006/math">
                    <m:r>
                      <a:rPr lang="en-US" altLang="zh-CN" sz="2400" b="1" i="1" dirty="0" smtClean="0">
                        <a:latin typeface="Cambria Math"/>
                      </a:rPr>
                      <m:t>𝒙</m:t>
                    </m:r>
                  </m:oMath>
                </a14:m>
                <a:r>
                  <a:rPr lang="zh-CN" altLang="en-US" sz="2400" dirty="0"/>
                  <a:t>都成立。则</a:t>
                </a:r>
                <a:r>
                  <a:rPr lang="en-US" altLang="zh-CN" sz="2400" dirty="0"/>
                  <a:t>Newton</a:t>
                </a:r>
                <a:r>
                  <a:rPr lang="zh-CN" altLang="en-US" sz="2400" dirty="0"/>
                  <a:t>算法至少以二次速率超线性收敛到</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oMath>
                </a14:m>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302" r="-105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Methods)-LM</a:t>
            </a:r>
            <a:r>
              <a:rPr lang="zh-CN" altLang="en-US" sz="2800" dirty="0">
                <a:latin typeface="隶书" panose="02010509060101010101" pitchFamily="1" charset="-122"/>
              </a:rPr>
              <a:t>和</a:t>
            </a:r>
            <a:r>
              <a:rPr lang="en-US" altLang="zh-CN" sz="2800" dirty="0">
                <a:latin typeface="隶书" panose="02010509060101010101" pitchFamily="1" charset="-122"/>
              </a:rPr>
              <a:t>Trust Region</a:t>
            </a:r>
            <a:r>
              <a:rPr lang="zh-CN" altLang="en-US" sz="2800" dirty="0">
                <a:latin typeface="隶书" panose="02010509060101010101" pitchFamily="1" charset="-122"/>
              </a:rPr>
              <a:t>方法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Levenberg-Marquardt </a:t>
                </a:r>
                <a:r>
                  <a:rPr lang="zh-CN" altLang="en-US" dirty="0"/>
                  <a:t>法</a:t>
                </a:r>
                <a:endParaRPr lang="en-US" altLang="zh-CN" dirty="0"/>
              </a:p>
              <a:p>
                <a:r>
                  <a:rPr lang="zh-CN" altLang="en-US" dirty="0"/>
                  <a:t>前面提到</a:t>
                </a:r>
                <a:r>
                  <a:rPr lang="en-US" altLang="zh-CN" dirty="0"/>
                  <a:t>Newton</a:t>
                </a:r>
                <a:r>
                  <a:rPr lang="zh-CN" altLang="en-US" dirty="0"/>
                  <a:t>由于初始点造成</a:t>
                </a:r>
                <a:r>
                  <a:rPr lang="en-US" altLang="zh-CN" dirty="0"/>
                  <a:t>Hessian</a:t>
                </a:r>
                <a:r>
                  <a:rPr lang="zh-CN" altLang="en-US" dirty="0"/>
                  <a:t>矩阵奇异，或者方向不是下降方向，或者是下降方向但单位步长不保证下降，对于最后的情况，可以通过线搜索达到下降。但更关键的问题是是否有定义好的算法不考虑初始点的情况，可以收敛到</a:t>
                </a:r>
                <a:r>
                  <a:rPr lang="en-US" altLang="zh-CN" dirty="0"/>
                  <a:t>0</a:t>
                </a:r>
                <a:r>
                  <a:rPr lang="zh-CN" altLang="en-US" dirty="0"/>
                  <a:t>梯度点呢，也就是全局收敛性，看下面的变化！</a:t>
                </a:r>
                <a:endParaRPr lang="en-US" altLang="zh-CN" dirty="0"/>
              </a:p>
              <a:p>
                <a:r>
                  <a:rPr lang="zh-CN" altLang="en-US" dirty="0"/>
                  <a:t>考虑</a:t>
                </a:r>
                <a14:m>
                  <m:oMath xmlns:m="http://schemas.openxmlformats.org/officeDocument/2006/math">
                    <m:r>
                      <a:rPr lang="en-US" altLang="zh-CN" b="1" i="1" smtClean="0">
                        <a:latin typeface="Cambria Math"/>
                      </a:rPr>
                      <m:t>𝒙</m:t>
                    </m:r>
                    <m:r>
                      <a:rPr lang="en-US" altLang="zh-CN" b="1" i="1" smtClean="0">
                        <a:latin typeface="Cambria Math"/>
                      </a:rPr>
                      <m:t>,</m:t>
                    </m:r>
                    <m:r>
                      <a:rPr lang="en-US" altLang="zh-CN" b="1" i="1" smtClean="0">
                        <a:latin typeface="Cambria Math"/>
                      </a:rPr>
                      <m:t>𝒅</m:t>
                    </m:r>
                    <m:r>
                      <a:rPr lang="en-US" altLang="zh-CN" b="1" i="1" smtClean="0">
                        <a:latin typeface="Cambria Math"/>
                      </a:rPr>
                      <m:t>=−</m:t>
                    </m:r>
                    <m:r>
                      <a:rPr lang="en-US" altLang="zh-CN" b="1" i="1" smtClean="0">
                        <a:latin typeface="Cambria Math"/>
                      </a:rPr>
                      <m:t>𝑩</m:t>
                    </m:r>
                    <m:r>
                      <a:rPr lang="en-US" altLang="zh-CN" b="1" i="0"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oMath>
                </a14:m>
                <a:r>
                  <a:rPr lang="zh-CN" altLang="en-US" dirty="0"/>
                  <a:t> </a:t>
                </a:r>
                <a14:m>
                  <m:oMath xmlns:m="http://schemas.openxmlformats.org/officeDocument/2006/math">
                    <m:r>
                      <a:rPr lang="en-US" altLang="zh-CN" b="1" i="1" dirty="0" smtClean="0">
                        <a:latin typeface="Cambria Math"/>
                      </a:rPr>
                      <m:t>𝑩</m:t>
                    </m:r>
                  </m:oMath>
                </a14:m>
                <a:r>
                  <a:rPr lang="zh-CN" altLang="en-US" dirty="0"/>
                  <a:t>是后面要确定的对称正定矩阵，</a:t>
                </a:r>
                <a14:m>
                  <m:oMath xmlns:m="http://schemas.openxmlformats.org/officeDocument/2006/math">
                    <m:r>
                      <a:rPr lang="en-US" altLang="zh-CN" b="1" i="1" smtClean="0">
                        <a:latin typeface="Cambria Math"/>
                      </a:rPr>
                      <m:t>𝒚</m:t>
                    </m:r>
                    <m:r>
                      <a:rPr lang="en-US" altLang="zh-CN" b="1" i="1" smtClean="0">
                        <a:latin typeface="Cambria Math"/>
                      </a:rPr>
                      <m:t>=</m:t>
                    </m:r>
                    <m:r>
                      <a:rPr lang="en-US" altLang="zh-CN" b="1" i="1" smtClean="0">
                        <a:latin typeface="Cambria Math"/>
                      </a:rPr>
                      <m:t>𝒙</m:t>
                    </m:r>
                    <m:r>
                      <a:rPr lang="en-US" altLang="zh-CN" b="1" i="1" smtClean="0">
                        <a:latin typeface="Cambria Math"/>
                      </a:rPr>
                      <m:t>+</m:t>
                    </m:r>
                    <m:acc>
                      <m:accPr>
                        <m:chr m:val="̂"/>
                        <m:ctrlPr>
                          <a:rPr lang="en-US" altLang="zh-CN" b="1" i="1" smtClean="0">
                            <a:latin typeface="Cambria Math" panose="02040503050406030204" pitchFamily="18" charset="0"/>
                          </a:rPr>
                        </m:ctrlPr>
                      </m:accPr>
                      <m:e>
                        <m:r>
                          <a:rPr lang="en-US" altLang="zh-CN" b="1" i="1" smtClean="0">
                            <a:latin typeface="Cambria Math"/>
                          </a:rPr>
                          <m:t>𝝀</m:t>
                        </m:r>
                      </m:e>
                    </m:acc>
                    <m:r>
                      <a:rPr lang="en-US" altLang="zh-CN" b="1" i="1" smtClean="0">
                        <a:latin typeface="Cambria Math"/>
                      </a:rPr>
                      <m:t>𝒅</m:t>
                    </m:r>
                  </m:oMath>
                </a14:m>
                <a:r>
                  <a:rPr lang="zh-CN" altLang="en-US" dirty="0"/>
                  <a:t>为线搜索最优解对应的迭代点</a:t>
                </a:r>
                <a:endParaRPr lang="en-US" altLang="zh-CN" dirty="0"/>
              </a:p>
              <a:p>
                <a14:m>
                  <m:oMath xmlns:m="http://schemas.openxmlformats.org/officeDocument/2006/math">
                    <m:r>
                      <a:rPr lang="en-US" altLang="zh-CN" b="1" i="1" smtClean="0">
                        <a:latin typeface="Cambria Math"/>
                      </a:rPr>
                      <m:t>𝑩</m:t>
                    </m:r>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𝝐</m:t>
                            </m:r>
                            <m:r>
                              <a:rPr lang="en-US" altLang="zh-CN" b="1" i="1" smtClean="0">
                                <a:latin typeface="Cambria Math"/>
                              </a:rPr>
                              <m:t>𝑰</m:t>
                            </m:r>
                            <m:r>
                              <a:rPr lang="en-US" altLang="zh-CN" b="1" i="1" smtClean="0">
                                <a:latin typeface="Cambria Math"/>
                              </a:rPr>
                              <m:t>+</m:t>
                            </m:r>
                            <m:r>
                              <a:rPr lang="en-US" altLang="zh-CN" b="1" i="1" smtClean="0">
                                <a:latin typeface="Cambria Math"/>
                              </a:rPr>
                              <m:t>𝑯</m:t>
                            </m:r>
                          </m:e>
                        </m:d>
                      </m:e>
                      <m:sup>
                        <m:r>
                          <a:rPr lang="en-US" altLang="zh-CN" b="1" i="1" smtClean="0">
                            <a:latin typeface="Cambria Math"/>
                          </a:rPr>
                          <m:t>−</m:t>
                        </m:r>
                        <m:r>
                          <a:rPr lang="en-US" altLang="zh-CN" b="1" i="1" smtClean="0">
                            <a:latin typeface="Cambria Math"/>
                          </a:rPr>
                          <m:t>𝟏</m:t>
                        </m:r>
                      </m:sup>
                    </m:sSup>
                    <m:r>
                      <a:rPr lang="en-US" altLang="zh-CN" b="1" i="1" smtClean="0">
                        <a:latin typeface="Cambria Math"/>
                      </a:rPr>
                      <m:t>,</m:t>
                    </m:r>
                    <m:r>
                      <a:rPr lang="en-US" altLang="zh-CN" b="1" i="1" smtClean="0">
                        <a:latin typeface="Cambria Math"/>
                      </a:rPr>
                      <m:t>𝑯</m:t>
                    </m:r>
                    <m:r>
                      <a:rPr lang="en-US" altLang="zh-CN" b="1" i="1" smtClean="0">
                        <a:latin typeface="Cambria Math"/>
                      </a:rPr>
                      <m:t>=</m:t>
                    </m:r>
                    <m:r>
                      <a:rPr lang="en-US" altLang="zh-CN" b="1" i="1" smtClean="0">
                        <a:latin typeface="Cambria Math"/>
                      </a:rPr>
                      <m:t>𝑯</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r>
                  <a:rPr lang="en-US" altLang="zh-CN" dirty="0"/>
                  <a:t>, </a:t>
                </a:r>
                <a14:m>
                  <m:oMath xmlns:m="http://schemas.openxmlformats.org/officeDocument/2006/math">
                    <m:r>
                      <a:rPr lang="en-US" altLang="zh-CN" b="1" i="1" dirty="0" smtClean="0">
                        <a:latin typeface="Cambria Math"/>
                      </a:rPr>
                      <m:t>𝝐</m:t>
                    </m:r>
                    <m:r>
                      <a:rPr lang="en-US" altLang="zh-CN" b="1" i="1" dirty="0" smtClean="0">
                        <a:latin typeface="Cambria Math"/>
                      </a:rPr>
                      <m:t>&gt;</m:t>
                    </m:r>
                    <m:r>
                      <a:rPr lang="en-US" altLang="zh-CN" b="1" i="1" dirty="0" smtClean="0">
                        <a:latin typeface="Cambria Math"/>
                      </a:rPr>
                      <m:t>𝟎</m:t>
                    </m:r>
                  </m:oMath>
                </a14:m>
                <a:r>
                  <a:rPr lang="zh-CN" altLang="en-US" dirty="0"/>
                  <a:t>要求满足：</a:t>
                </a:r>
                <a:endParaRPr lang="en-US" altLang="zh-CN" dirty="0"/>
              </a:p>
              <a:p>
                <a:r>
                  <a:rPr lang="zh-CN" altLang="en-US" dirty="0"/>
                  <a:t>给定</a:t>
                </a:r>
                <a14:m>
                  <m:oMath xmlns:m="http://schemas.openxmlformats.org/officeDocument/2006/math">
                    <m:r>
                      <a:rPr lang="en-US" altLang="zh-CN" b="1" i="1" smtClean="0">
                        <a:latin typeface="Cambria Math"/>
                      </a:rPr>
                      <m:t>𝜹</m:t>
                    </m:r>
                    <m:r>
                      <a:rPr lang="en-US" altLang="zh-CN" b="1" i="1" smtClean="0">
                        <a:latin typeface="Cambria Math"/>
                      </a:rPr>
                      <m:t>&gt;</m:t>
                    </m:r>
                    <m:r>
                      <a:rPr lang="en-US" altLang="zh-CN" b="1" i="1" smtClean="0">
                        <a:latin typeface="Cambria Math"/>
                      </a:rPr>
                      <m:t>𝟎</m:t>
                    </m:r>
                  </m:oMath>
                </a14:m>
                <a:r>
                  <a:rPr lang="zh-CN" altLang="en-US" dirty="0"/>
                  <a:t>，</a:t>
                </a:r>
                <a14:m>
                  <m:oMath xmlns:m="http://schemas.openxmlformats.org/officeDocument/2006/math">
                    <m:r>
                      <a:rPr lang="en-US" altLang="zh-CN" b="1" i="1" dirty="0" smtClean="0">
                        <a:latin typeface="Cambria Math"/>
                      </a:rPr>
                      <m:t>𝝐</m:t>
                    </m:r>
                  </m:oMath>
                </a14:m>
                <a:r>
                  <a:rPr lang="zh-CN" altLang="en-US" dirty="0"/>
                  <a:t>是满足</a:t>
                </a:r>
                <a14:m>
                  <m:oMath xmlns:m="http://schemas.openxmlformats.org/officeDocument/2006/math">
                    <m:r>
                      <a:rPr lang="en-US" altLang="zh-CN" b="1" i="1" smtClean="0">
                        <a:latin typeface="Cambria Math"/>
                      </a:rPr>
                      <m:t>(</m:t>
                    </m:r>
                    <m:r>
                      <a:rPr lang="en-US" altLang="zh-CN" b="1" i="1" smtClean="0">
                        <a:latin typeface="Cambria Math"/>
                      </a:rPr>
                      <m:t>𝝐</m:t>
                    </m:r>
                    <m:r>
                      <a:rPr lang="en-US" altLang="zh-CN" b="1" i="1" smtClean="0">
                        <a:latin typeface="Cambria Math"/>
                      </a:rPr>
                      <m:t>𝑰</m:t>
                    </m:r>
                    <m:r>
                      <a:rPr lang="en-US" altLang="zh-CN" b="1" i="1" smtClean="0">
                        <a:latin typeface="Cambria Math"/>
                      </a:rPr>
                      <m:t>+</m:t>
                    </m:r>
                    <m:r>
                      <a:rPr lang="en-US" altLang="zh-CN" b="1" i="1" smtClean="0">
                        <a:latin typeface="Cambria Math"/>
                      </a:rPr>
                      <m:t>𝑯</m:t>
                    </m:r>
                    <m:r>
                      <a:rPr lang="en-US" altLang="zh-CN" b="1" i="1" smtClean="0">
                        <a:latin typeface="Cambria Math"/>
                      </a:rPr>
                      <m:t>)</m:t>
                    </m:r>
                  </m:oMath>
                </a14:m>
                <a:r>
                  <a:rPr lang="zh-CN" altLang="en-US" dirty="0"/>
                  <a:t>的特征值都大于等于</a:t>
                </a:r>
                <a14:m>
                  <m:oMath xmlns:m="http://schemas.openxmlformats.org/officeDocument/2006/math">
                    <m:r>
                      <a:rPr lang="en-US" altLang="zh-CN" b="1" i="1" smtClean="0">
                        <a:latin typeface="Cambria Math"/>
                      </a:rPr>
                      <m:t>𝜹</m:t>
                    </m:r>
                  </m:oMath>
                </a14:m>
                <a:r>
                  <a:rPr lang="zh-CN" altLang="en-US" dirty="0"/>
                  <a:t>的最小的标量</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521" b="-9436"/>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Methods)-LM</a:t>
            </a:r>
            <a:r>
              <a:rPr lang="zh-CN" altLang="en-US" sz="2800" dirty="0">
                <a:latin typeface="隶书" panose="02010509060101010101" pitchFamily="1" charset="-122"/>
              </a:rPr>
              <a:t>和</a:t>
            </a:r>
            <a:r>
              <a:rPr lang="en-US" altLang="zh-CN" sz="2800" dirty="0">
                <a:latin typeface="隶书" panose="02010509060101010101" pitchFamily="1" charset="-122"/>
              </a:rPr>
              <a:t>Trust Region</a:t>
            </a:r>
            <a:r>
              <a:rPr lang="zh-CN" altLang="en-US" sz="2800" dirty="0">
                <a:latin typeface="隶书" panose="02010509060101010101" pitchFamily="1" charset="-122"/>
              </a:rPr>
              <a:t>方法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首先验证是否是下降方向</a:t>
                </a:r>
                <a:r>
                  <a:rPr lang="en-US" altLang="zh-CN" sz="2400" dirty="0"/>
                  <a:t>:</a:t>
                </a:r>
                <a14:m>
                  <m:oMath xmlns:m="http://schemas.openxmlformats.org/officeDocument/2006/math">
                    <m:r>
                      <a:rPr lang="en-US" altLang="zh-CN" sz="2400" b="1" i="0" smtClean="0">
                        <a:latin typeface="Cambria Math"/>
                      </a:rPr>
                      <m:t>𝛁</m:t>
                    </m:r>
                    <m:r>
                      <a:rPr lang="en-US" altLang="zh-CN" sz="2400" b="1" i="1" smtClean="0">
                        <a:latin typeface="Cambria Math"/>
                      </a:rPr>
                      <m:t>𝒇</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a:rPr>
                              <m:t>𝒙</m:t>
                            </m:r>
                          </m:e>
                        </m:d>
                      </m:e>
                      <m:sup>
                        <m:r>
                          <a:rPr lang="en-US" altLang="zh-CN" sz="2400" b="1" i="1" smtClean="0">
                            <a:latin typeface="Cambria Math"/>
                          </a:rPr>
                          <m:t>𝑻</m:t>
                        </m:r>
                      </m:sup>
                    </m:sSup>
                    <m:r>
                      <a:rPr lang="en-US" altLang="zh-CN" sz="2400" b="1" i="1" smtClean="0">
                        <a:latin typeface="Cambria Math"/>
                      </a:rPr>
                      <m:t>𝒅</m:t>
                    </m:r>
                    <m:r>
                      <a:rPr lang="en-US" altLang="zh-CN" sz="2400" b="1" i="1" smtClean="0">
                        <a:latin typeface="Cambria Math"/>
                      </a:rPr>
                      <m:t>=−</m:t>
                    </m:r>
                    <m:r>
                      <a:rPr lang="en-US" altLang="zh-CN" sz="2400" b="1" i="0" smtClean="0">
                        <a:latin typeface="Cambria Math"/>
                      </a:rPr>
                      <m:t>𝛁</m:t>
                    </m:r>
                    <m:r>
                      <a:rPr lang="en-US" altLang="zh-CN" sz="2400" b="1" i="1" smtClean="0">
                        <a:latin typeface="Cambria Math"/>
                      </a:rPr>
                      <m:t>𝒇</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a:rPr>
                              <m:t>𝒙</m:t>
                            </m:r>
                          </m:e>
                        </m:d>
                      </m:e>
                      <m:sup>
                        <m:r>
                          <a:rPr lang="en-US" altLang="zh-CN" sz="2400" b="1" i="1" smtClean="0">
                            <a:latin typeface="Cambria Math"/>
                          </a:rPr>
                          <m:t>𝑻</m:t>
                        </m:r>
                      </m:sup>
                    </m:sSup>
                    <m:r>
                      <a:rPr lang="en-US" altLang="zh-CN" sz="2400" b="1" i="1" smtClean="0">
                        <a:latin typeface="Cambria Math"/>
                      </a:rPr>
                      <m:t>𝑩</m:t>
                    </m:r>
                    <m:r>
                      <a:rPr lang="en-US" altLang="zh-CN" sz="2400" b="1" i="0"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&lt;</m:t>
                    </m:r>
                    <m:r>
                      <a:rPr lang="en-US" altLang="zh-CN" sz="2400" b="1" i="1" smtClean="0">
                        <a:latin typeface="Cambria Math"/>
                      </a:rPr>
                      <m:t>𝟎</m:t>
                    </m:r>
                    <m:r>
                      <a:rPr lang="zh-CN" altLang="en-US" sz="2400" b="1" i="1" smtClean="0">
                        <a:latin typeface="Cambria Math"/>
                      </a:rPr>
                      <m:t>，</m:t>
                    </m:r>
                    <m:r>
                      <a:rPr lang="en-US" altLang="zh-CN" sz="2400" b="1" i="1" smtClean="0">
                        <a:latin typeface="Cambria Math"/>
                      </a:rPr>
                      <m:t> </m:t>
                    </m:r>
                    <m:r>
                      <a:rPr lang="zh-CN" altLang="en-US" sz="2400" i="1">
                        <a:latin typeface="Cambria Math"/>
                      </a:rPr>
                      <m:t>因此</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𝒚</m:t>
                        </m:r>
                      </m:e>
                    </m:d>
                    <m:r>
                      <a:rPr lang="en-US" altLang="zh-CN" sz="2400" b="1" i="1" smtClean="0">
                        <a:latin typeface="Cambria Math"/>
                      </a:rPr>
                      <m:t>&lt;</m:t>
                    </m:r>
                    <m:r>
                      <a:rPr lang="en-US" altLang="zh-CN" sz="2400" b="1" i="1" smtClean="0">
                        <a:latin typeface="Cambria Math"/>
                      </a:rPr>
                      <m:t>𝒇</m:t>
                    </m:r>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oMath>
                </a14:m>
                <a:endParaRPr lang="en-US" altLang="zh-CN" sz="2400" b="1" dirty="0"/>
              </a:p>
              <a:p>
                <a:r>
                  <a:rPr lang="zh-CN" altLang="en-US" sz="2400" dirty="0"/>
                  <a:t>因此</a:t>
                </a:r>
                <a14:m>
                  <m:oMath xmlns:m="http://schemas.openxmlformats.org/officeDocument/2006/math">
                    <m:r>
                      <a:rPr lang="en-US" altLang="zh-CN" sz="2400" b="1" i="1" smtClean="0">
                        <a:latin typeface="Cambria Math"/>
                      </a:rPr>
                      <m:t>𝒇</m:t>
                    </m:r>
                  </m:oMath>
                </a14:m>
                <a:r>
                  <a:rPr lang="zh-CN" altLang="en-US" sz="2400" dirty="0"/>
                  <a:t>确实是下降函数</a:t>
                </a:r>
                <a:endParaRPr lang="en-US" altLang="zh-CN" sz="2400" dirty="0"/>
              </a:p>
              <a:p>
                <a:r>
                  <a:rPr lang="zh-CN" altLang="en-US" sz="2400" dirty="0"/>
                  <a:t>注意如果</a:t>
                </a:r>
                <a14:m>
                  <m:oMath xmlns:m="http://schemas.openxmlformats.org/officeDocument/2006/math">
                    <m:r>
                      <a:rPr lang="en-US" altLang="zh-CN" sz="2400" b="1" i="1" smtClean="0">
                        <a:latin typeface="Cambria Math"/>
                      </a:rPr>
                      <m:t>𝑯</m:t>
                    </m:r>
                    <m:r>
                      <a:rPr lang="en-US" altLang="zh-CN" sz="2400" b="1" i="1" smtClean="0">
                        <a:latin typeface="Cambria Math"/>
                      </a:rPr>
                      <m:t>(</m:t>
                    </m:r>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r>
                      <a:rPr lang="en-US" altLang="zh-CN" sz="2400" b="1" i="1" smtClean="0">
                        <a:latin typeface="Cambria Math"/>
                      </a:rPr>
                      <m:t>)</m:t>
                    </m:r>
                  </m:oMath>
                </a14:m>
                <a:r>
                  <a:rPr lang="zh-CN" altLang="en-US" sz="2400" dirty="0"/>
                  <a:t>的最小特征值大于等于</a:t>
                </a:r>
                <a14:m>
                  <m:oMath xmlns:m="http://schemas.openxmlformats.org/officeDocument/2006/math">
                    <m:r>
                      <a:rPr lang="en-US" altLang="zh-CN" sz="2400" b="1" i="1" smtClean="0">
                        <a:latin typeface="Cambria Math"/>
                      </a:rPr>
                      <m:t>𝜹</m:t>
                    </m:r>
                  </m:oMath>
                </a14:m>
                <a:r>
                  <a:rPr lang="zh-CN" altLang="en-US" sz="2400" dirty="0"/>
                  <a:t>，则算法生成收敛到</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r>
                      <a:rPr lang="zh-CN" altLang="en-US" sz="2400" b="1" i="1" dirty="0" smtClean="0">
                        <a:latin typeface="Cambria Math"/>
                      </a:rPr>
                      <m:t>的</m:t>
                    </m:r>
                  </m:oMath>
                </a14:m>
                <a:r>
                  <a:rPr lang="zh-CN" altLang="en-US" sz="2400" dirty="0"/>
                  <a:t>点列，且</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𝝐</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𝟎</m:t>
                    </m:r>
                  </m:oMath>
                </a14:m>
                <a:r>
                  <a:rPr lang="en-US" altLang="zh-CN" sz="2400" dirty="0"/>
                  <a:t>,</a:t>
                </a:r>
                <a:r>
                  <a:rPr lang="zh-CN" altLang="en-US" sz="2400" dirty="0"/>
                  <a:t>因此</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𝑯</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e>
                        </m:d>
                      </m:e>
                      <m:sup>
                        <m:r>
                          <a:rPr lang="en-US" altLang="zh-CN" sz="2400" b="1" i="1" smtClean="0">
                            <a:latin typeface="Cambria Math"/>
                          </a:rPr>
                          <m:t>−</m:t>
                        </m:r>
                        <m:r>
                          <a:rPr lang="en-US" altLang="zh-CN" sz="2400" b="1" i="1" smtClean="0">
                            <a:latin typeface="Cambria Math"/>
                          </a:rPr>
                          <m:t>𝟏</m:t>
                        </m:r>
                      </m:sup>
                    </m:sSup>
                    <m:r>
                      <a:rPr lang="en-US" altLang="zh-CN" sz="2400" b="1" i="0"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e>
                    </m:d>
                    <m:r>
                      <a:rPr lang="en-US" altLang="zh-CN" sz="2400" b="1" i="1" smtClean="0">
                        <a:latin typeface="Cambria Math"/>
                      </a:rPr>
                      <m:t>, </m:t>
                    </m:r>
                  </m:oMath>
                </a14:m>
                <a:endParaRPr lang="en-US" altLang="zh-CN" sz="2400" dirty="0"/>
              </a:p>
              <a:p>
                <a:r>
                  <a:rPr lang="zh-CN" altLang="en-US" sz="2400" dirty="0"/>
                  <a:t>算法化为</a:t>
                </a:r>
                <a:r>
                  <a:rPr lang="en-US" altLang="zh-CN" sz="2400" dirty="0"/>
                  <a:t>Newton</a:t>
                </a:r>
                <a:r>
                  <a:rPr lang="zh-CN" altLang="en-US" sz="2400" dirty="0"/>
                  <a:t>法，因此方法具有二阶收敛速率</a:t>
                </a:r>
                <a:endParaRPr lang="en-US" altLang="zh-CN" sz="2400" dirty="0"/>
              </a:p>
              <a:p>
                <a:r>
                  <a:rPr lang="zh-CN" altLang="en-US" sz="2400" dirty="0"/>
                  <a:t>注意</a:t>
                </a:r>
                <a14:m>
                  <m:oMath xmlns:m="http://schemas.openxmlformats.org/officeDocument/2006/math">
                    <m:r>
                      <a:rPr lang="en-US" altLang="zh-CN" sz="2400" b="1" i="1" smtClean="0">
                        <a:latin typeface="Cambria Math"/>
                      </a:rPr>
                      <m:t>𝜹</m:t>
                    </m:r>
                  </m:oMath>
                </a14:m>
                <a:r>
                  <a:rPr lang="zh-CN" altLang="en-US" sz="2400" dirty="0"/>
                  <a:t>性质的影响</a:t>
                </a:r>
                <a:endParaRPr lang="en-US" altLang="zh-CN" sz="2400" dirty="0"/>
              </a:p>
              <a:p>
                <a:pPr lvl="1"/>
                <a:r>
                  <a:rPr lang="zh-CN" altLang="en-US" sz="2000" dirty="0"/>
                  <a:t>太小，可确保算法渐进二次收敛速率，但在接近</a:t>
                </a:r>
                <a:r>
                  <a:rPr lang="en-US" altLang="zh-CN" sz="2000" dirty="0"/>
                  <a:t>Hessian</a:t>
                </a:r>
                <a:r>
                  <a:rPr lang="zh-CN" altLang="en-US" sz="2000" dirty="0"/>
                  <a:t>奇异处的点可能发生病态性</a:t>
                </a:r>
                <a:endParaRPr lang="en-US" altLang="zh-CN" sz="2000" dirty="0"/>
              </a:p>
              <a:p>
                <a:pPr lvl="1"/>
                <a:r>
                  <a:rPr lang="zh-CN" altLang="en-US" sz="2000" dirty="0"/>
                  <a:t>太大，</a:t>
                </a:r>
                <a14:m>
                  <m:oMath xmlns:m="http://schemas.openxmlformats.org/officeDocument/2006/math">
                    <m:r>
                      <a:rPr lang="en-US" altLang="zh-CN" sz="2000" b="1" i="1" smtClean="0">
                        <a:latin typeface="Cambria Math"/>
                      </a:rPr>
                      <m:t>𝑩</m:t>
                    </m:r>
                  </m:oMath>
                </a14:m>
                <a:r>
                  <a:rPr lang="zh-CN" altLang="en-US" sz="2000" dirty="0"/>
                  <a:t>对角占优，算法行为与最速下降法类似，仅具有线性收敛速率</a:t>
                </a:r>
                <a:endParaRPr lang="en-US" altLang="zh-CN" sz="2000" dirty="0"/>
              </a:p>
              <a:p>
                <a:r>
                  <a:rPr lang="zh-CN" altLang="en-US" sz="2400" dirty="0">
                    <a:solidFill>
                      <a:srgbClr val="FF0000"/>
                    </a:solidFill>
                  </a:rPr>
                  <a:t>用如下迭代：</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m:t>
                        </m:r>
                        <m:r>
                          <a:rPr lang="en-US" altLang="zh-CN" sz="2400" b="1" i="1" smtClean="0">
                            <a:solidFill>
                              <a:srgbClr val="FF0000"/>
                            </a:solidFill>
                            <a:latin typeface="Cambria Math"/>
                          </a:rPr>
                          <m:t>𝝐</m:t>
                        </m:r>
                      </m:e>
                      <m:sub>
                        <m:r>
                          <a:rPr lang="en-US" altLang="zh-CN" sz="2400" b="1" i="1" smtClean="0">
                            <a:solidFill>
                              <a:srgbClr val="FF0000"/>
                            </a:solidFill>
                            <a:latin typeface="Cambria Math"/>
                          </a:rPr>
                          <m:t>𝒌</m:t>
                        </m:r>
                      </m:sub>
                    </m:sSub>
                    <m:r>
                      <a:rPr lang="en-US" altLang="zh-CN" sz="2400" b="1" i="1" smtClean="0">
                        <a:solidFill>
                          <a:srgbClr val="FF0000"/>
                        </a:solidFill>
                        <a:latin typeface="Cambria Math"/>
                      </a:rPr>
                      <m:t>𝑰</m:t>
                    </m:r>
                    <m:r>
                      <a:rPr lang="en-US" altLang="zh-CN" sz="2400" b="1" i="1" smtClean="0">
                        <a:solidFill>
                          <a:srgbClr val="FF0000"/>
                        </a:solidFill>
                        <a:latin typeface="Cambria Math"/>
                      </a:rPr>
                      <m:t>+</m:t>
                    </m:r>
                    <m:r>
                      <a:rPr lang="en-US" altLang="zh-CN" sz="2400" b="1" i="1" smtClean="0">
                        <a:solidFill>
                          <a:srgbClr val="FF0000"/>
                        </a:solidFill>
                        <a:latin typeface="Cambria Math"/>
                      </a:rPr>
                      <m:t>𝑯</m:t>
                    </m:r>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𝒌</m:t>
                        </m:r>
                      </m:sub>
                    </m:sSub>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𝒌</m:t>
                        </m:r>
                        <m:r>
                          <a:rPr lang="en-US" altLang="zh-CN" sz="2400" b="1" i="1" smtClean="0">
                            <a:solidFill>
                              <a:srgbClr val="FF0000"/>
                            </a:solidFill>
                            <a:latin typeface="Cambria Math"/>
                          </a:rPr>
                          <m:t>+</m:t>
                        </m:r>
                        <m:r>
                          <a:rPr lang="en-US" altLang="zh-CN" sz="2400" b="1" i="1" smtClean="0">
                            <a:solidFill>
                              <a:srgbClr val="FF0000"/>
                            </a:solidFill>
                            <a:latin typeface="Cambria Math"/>
                          </a:rPr>
                          <m:t>𝟏</m:t>
                        </m:r>
                      </m:sub>
                    </m:sSub>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𝒌</m:t>
                        </m:r>
                      </m:sub>
                    </m:sSub>
                    <m:r>
                      <a:rPr lang="en-US" altLang="zh-CN" sz="2400" b="1" i="1" smtClean="0">
                        <a:solidFill>
                          <a:srgbClr val="FF0000"/>
                        </a:solidFill>
                        <a:latin typeface="Cambria Math"/>
                      </a:rPr>
                      <m:t>)=−</m:t>
                    </m:r>
                    <m:r>
                      <a:rPr lang="en-US" altLang="zh-CN" sz="2400" b="1" i="0" smtClean="0">
                        <a:solidFill>
                          <a:srgbClr val="FF0000"/>
                        </a:solidFill>
                        <a:latin typeface="Cambria Math"/>
                      </a:rPr>
                      <m:t>𝛁</m:t>
                    </m:r>
                    <m:r>
                      <a:rPr lang="en-US" altLang="zh-CN" sz="2400" b="1" i="1" smtClean="0">
                        <a:solidFill>
                          <a:srgbClr val="FF0000"/>
                        </a:solidFill>
                        <a:latin typeface="Cambria Math"/>
                      </a:rPr>
                      <m:t>𝒇</m:t>
                    </m:r>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𝒌</m:t>
                        </m:r>
                      </m:sub>
                    </m:sSub>
                    <m:r>
                      <a:rPr lang="en-US" altLang="zh-CN" sz="2400" b="1" i="1" smtClean="0">
                        <a:solidFill>
                          <a:srgbClr val="FF0000"/>
                        </a:solidFill>
                        <a:latin typeface="Cambria Math"/>
                      </a:rPr>
                      <m:t>)</m:t>
                    </m:r>
                    <m:r>
                      <a:rPr lang="zh-CN" altLang="en-US" sz="2400" i="1">
                        <a:solidFill>
                          <a:srgbClr val="FF0000"/>
                        </a:solidFill>
                        <a:latin typeface="Cambria Math"/>
                      </a:rPr>
                      <m:t>替代</m:t>
                    </m:r>
                  </m:oMath>
                </a14:m>
                <a:r>
                  <a:rPr lang="en-US" altLang="zh-CN" sz="2400" dirty="0">
                    <a:solidFill>
                      <a:srgbClr val="FF0000"/>
                    </a:solidFill>
                  </a:rPr>
                  <a:t>Newton</a:t>
                </a:r>
                <a:r>
                  <a:rPr lang="zh-CN" altLang="en-US" sz="2400" dirty="0">
                    <a:solidFill>
                      <a:srgbClr val="FF0000"/>
                    </a:solidFill>
                  </a:rPr>
                  <a:t>法，称为</a:t>
                </a:r>
                <a:r>
                  <a:rPr lang="en-US" altLang="zh-CN" sz="2400" dirty="0">
                    <a:solidFill>
                      <a:srgbClr val="FF0000"/>
                    </a:solidFill>
                  </a:rPr>
                  <a:t>LM</a:t>
                </a:r>
                <a:r>
                  <a:rPr lang="zh-CN" altLang="en-US" sz="2400" dirty="0">
                    <a:solidFill>
                      <a:srgbClr val="FF0000"/>
                    </a:solidFill>
                  </a:rPr>
                  <a:t>方法，参数</a:t>
                </a:r>
                <a:r>
                  <a:rPr lang="en-US" altLang="zh-CN" sz="2400" dirty="0">
                    <a:solidFill>
                      <a:srgbClr val="FF0000"/>
                    </a:solidFill>
                  </a:rPr>
                  <a:t>0.25</a:t>
                </a:r>
                <a:r>
                  <a:rPr lang="zh-CN" altLang="en-US" sz="2400" dirty="0">
                    <a:solidFill>
                      <a:srgbClr val="FF0000"/>
                    </a:solidFill>
                  </a:rPr>
                  <a:t>，</a:t>
                </a:r>
                <a:r>
                  <a:rPr lang="en-US" altLang="zh-CN" sz="2400" dirty="0">
                    <a:solidFill>
                      <a:srgbClr val="FF0000"/>
                    </a:solidFill>
                  </a:rPr>
                  <a:t>0.75,2,4</a:t>
                </a:r>
                <a:r>
                  <a:rPr lang="zh-CN" altLang="en-US" sz="2400" dirty="0">
                    <a:solidFill>
                      <a:srgbClr val="FF0000"/>
                    </a:solidFill>
                  </a:rPr>
                  <a:t>运行较好</a:t>
                </a:r>
                <a:endParaRPr lang="en-US" altLang="zh-CN" sz="2400" dirty="0">
                  <a:solidFill>
                    <a:srgbClr val="FF0000"/>
                  </a:solidFill>
                </a:endParaRPr>
              </a:p>
              <a:p>
                <a:endParaRPr lang="zh-CN" altLang="en-US" sz="24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085" r="-926"/>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5</a:t>
            </a:r>
            <a:r>
              <a:rPr lang="zh-CN" altLang="en-US" dirty="0"/>
              <a:t>章 </a:t>
            </a:r>
            <a:r>
              <a:rPr lang="zh-CN" altLang="en-US" dirty="0">
                <a:latin typeface="隶书" panose="02010509060101010101" pitchFamily="1" charset="-122"/>
              </a:rPr>
              <a:t>无约束最优化方法</a:t>
            </a:r>
            <a:r>
              <a:rPr lang="en-US" altLang="zh-CN" dirty="0">
                <a:latin typeface="隶书" panose="02010509060101010101" pitchFamily="1" charset="-122"/>
              </a:rPr>
              <a:t>-</a:t>
            </a:r>
            <a:r>
              <a:rPr lang="zh-CN" altLang="en-US" dirty="0">
                <a:latin typeface="隶书" panose="02010509060101010101" pitchFamily="1" charset="-122"/>
              </a:rPr>
              <a:t>线搜索回顾</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例如，</a:t>
                </a:r>
                <a14:m>
                  <m:oMath xmlns:m="http://schemas.openxmlformats.org/officeDocument/2006/math">
                    <m:r>
                      <a:rPr lang="en-US" altLang="zh-CN" b="1" i="1" smtClean="0">
                        <a:latin typeface="Cambria Math"/>
                      </a:rPr>
                      <m:t>𝑴𝒊𝒏</m:t>
                    </m:r>
                    <m:r>
                      <a:rPr lang="en-US" altLang="zh-CN" b="1" i="1" smtClean="0">
                        <a:latin typeface="Cambria Math"/>
                      </a:rPr>
                      <m:t> </m:t>
                    </m:r>
                    <m:sSup>
                      <m:sSupPr>
                        <m:ctrlPr>
                          <a:rPr lang="en-US" altLang="zh-CN" b="1" i="1" smtClean="0">
                            <a:latin typeface="Cambria Math" panose="02040503050406030204" pitchFamily="18" charset="0"/>
                          </a:rPr>
                        </m:ctrlPr>
                      </m:sSupPr>
                      <m:e>
                        <m:r>
                          <a:rPr lang="en-US" altLang="zh-CN" b="1" i="1" smtClean="0">
                            <a:latin typeface="Cambria Math"/>
                          </a:rPr>
                          <m:t>𝝀</m:t>
                        </m:r>
                      </m:e>
                      <m:sup>
                        <m:r>
                          <a:rPr lang="en-US" altLang="zh-CN" b="1" i="1" smtClean="0">
                            <a:latin typeface="Cambria Math"/>
                          </a:rPr>
                          <m:t>𝟐</m:t>
                        </m:r>
                      </m:sup>
                    </m:sSup>
                    <m:r>
                      <a:rPr lang="en-US" altLang="zh-CN" b="1" i="1" smtClean="0">
                        <a:latin typeface="Cambria Math"/>
                      </a:rPr>
                      <m:t>+</m:t>
                    </m:r>
                    <m:r>
                      <a:rPr lang="en-US" altLang="zh-CN" b="1" i="1" smtClean="0">
                        <a:latin typeface="Cambria Math"/>
                      </a:rPr>
                      <m:t>𝟐</m:t>
                    </m:r>
                    <m:r>
                      <a:rPr lang="en-US" altLang="zh-CN" b="1" i="1" smtClean="0">
                        <a:latin typeface="Cambria Math"/>
                      </a:rPr>
                      <m:t>𝝀</m:t>
                    </m:r>
                    <m:r>
                      <a:rPr lang="en-US" altLang="zh-CN" b="1" i="1" smtClean="0">
                        <a:latin typeface="Cambria Math"/>
                      </a:rPr>
                      <m:t>, </m:t>
                    </m:r>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 −</m:t>
                    </m:r>
                    <m:r>
                      <a:rPr lang="en-US" altLang="zh-CN" b="1" i="1" smtClean="0">
                        <a:latin typeface="Cambria Math"/>
                      </a:rPr>
                      <m:t>𝟑</m:t>
                    </m:r>
                    <m:r>
                      <a:rPr lang="en-US" altLang="zh-CN" b="1" i="1" smtClean="0">
                        <a:latin typeface="Cambria Math"/>
                      </a:rPr>
                      <m:t>≤</m:t>
                    </m:r>
                    <m:r>
                      <a:rPr lang="en-US" altLang="zh-CN" b="1" i="1" smtClean="0">
                        <a:latin typeface="Cambria Math"/>
                      </a:rPr>
                      <m:t>𝝀</m:t>
                    </m:r>
                    <m:r>
                      <a:rPr lang="en-US" altLang="zh-CN" b="1" i="1" smtClean="0">
                        <a:latin typeface="Cambria Math"/>
                      </a:rPr>
                      <m:t>≤</m:t>
                    </m:r>
                    <m:r>
                      <a:rPr lang="en-US" altLang="zh-CN" b="1" i="1" smtClean="0">
                        <a:latin typeface="Cambria Math"/>
                      </a:rPr>
                      <m:t>𝟔</m:t>
                    </m:r>
                  </m:oMath>
                </a14:m>
                <a:endParaRPr lang="en-US" altLang="zh-CN" dirty="0"/>
              </a:p>
              <a:p>
                <a:r>
                  <a:rPr lang="zh-CN" altLang="en-US" dirty="0"/>
                  <a:t>设定</a:t>
                </a:r>
                <a14:m>
                  <m:oMath xmlns:m="http://schemas.openxmlformats.org/officeDocument/2006/math">
                    <m:r>
                      <a:rPr lang="en-US" altLang="zh-CN" b="1" i="1" smtClean="0">
                        <a:latin typeface="Cambria Math"/>
                      </a:rPr>
                      <m:t>𝒍</m:t>
                    </m:r>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𝟐</m:t>
                    </m:r>
                    <m:r>
                      <a:rPr lang="en-US" altLang="zh-CN" b="1" i="1" smtClean="0">
                        <a:latin typeface="Cambria Math"/>
                      </a:rPr>
                      <m:t>,</m:t>
                    </m:r>
                  </m:oMath>
                </a14:m>
                <a:r>
                  <a:rPr lang="zh-CN" altLang="en-US" dirty="0"/>
                  <a:t>此时</a:t>
                </a:r>
                <a:r>
                  <a:rPr lang="en-US" altLang="zh-CN" sz="3200" dirty="0"/>
                  <a:t>:</a:t>
                </a:r>
                <a14:m>
                  <m:oMath xmlns:m="http://schemas.openxmlformats.org/officeDocument/2006/math">
                    <m:sSup>
                      <m:sSupPr>
                        <m:ctrlPr>
                          <a:rPr lang="en-US" altLang="zh-CN" sz="3200" i="1">
                            <a:latin typeface="Cambria Math" panose="02040503050406030204" pitchFamily="18" charset="0"/>
                          </a:rPr>
                        </m:ctrlPr>
                      </m:sSupPr>
                      <m:e>
                        <m:d>
                          <m:dPr>
                            <m:ctrlPr>
                              <a:rPr lang="en-US" altLang="zh-CN" sz="3200" i="1">
                                <a:latin typeface="Cambria Math" panose="02040503050406030204" pitchFamily="18" charset="0"/>
                              </a:rPr>
                            </m:ctrlPr>
                          </m:dPr>
                          <m:e>
                            <m:f>
                              <m:fPr>
                                <m:ctrlPr>
                                  <a:rPr lang="en-US" altLang="zh-CN" sz="3200" i="1">
                                    <a:latin typeface="Cambria Math" panose="02040503050406030204" pitchFamily="18" charset="0"/>
                                  </a:rPr>
                                </m:ctrlPr>
                              </m:fPr>
                              <m:num>
                                <m:r>
                                  <a:rPr lang="en-US" altLang="zh-CN" sz="3200" i="1">
                                    <a:latin typeface="Cambria Math"/>
                                  </a:rPr>
                                  <m:t>𝟏</m:t>
                                </m:r>
                              </m:num>
                              <m:den>
                                <m:r>
                                  <a:rPr lang="en-US" altLang="zh-CN" sz="3200" i="1">
                                    <a:latin typeface="Cambria Math"/>
                                  </a:rPr>
                                  <m:t>𝟐</m:t>
                                </m:r>
                              </m:den>
                            </m:f>
                          </m:e>
                        </m:d>
                      </m:e>
                      <m:sup>
                        <m:r>
                          <a:rPr lang="en-US" altLang="zh-CN" sz="3200" i="1">
                            <a:latin typeface="Cambria Math"/>
                          </a:rPr>
                          <m:t>𝒏</m:t>
                        </m:r>
                      </m:sup>
                    </m:sSup>
                    <m:r>
                      <a:rPr lang="en-US" altLang="zh-CN" sz="3200" i="1">
                        <a:latin typeface="Cambria Math"/>
                      </a:rPr>
                      <m:t>≤</m:t>
                    </m:r>
                    <m:f>
                      <m:fPr>
                        <m:ctrlPr>
                          <a:rPr lang="en-US" altLang="zh-CN" sz="3200" i="1">
                            <a:latin typeface="Cambria Math" panose="02040503050406030204" pitchFamily="18" charset="0"/>
                          </a:rPr>
                        </m:ctrlPr>
                      </m:fPr>
                      <m:num>
                        <m:r>
                          <a:rPr lang="en-US" altLang="zh-CN" sz="3200" i="1">
                            <a:latin typeface="Cambria Math"/>
                          </a:rPr>
                          <m:t>𝒍</m:t>
                        </m:r>
                      </m:num>
                      <m:den>
                        <m:sSub>
                          <m:sSubPr>
                            <m:ctrlPr>
                              <a:rPr lang="en-US" altLang="zh-CN" sz="3200" i="1">
                                <a:latin typeface="Cambria Math" panose="02040503050406030204" pitchFamily="18" charset="0"/>
                              </a:rPr>
                            </m:ctrlPr>
                          </m:sSubPr>
                          <m:e>
                            <m:r>
                              <a:rPr lang="en-US" altLang="zh-CN" sz="3200" i="1">
                                <a:latin typeface="Cambria Math"/>
                              </a:rPr>
                              <m:t>𝒃</m:t>
                            </m:r>
                          </m:e>
                          <m:sub>
                            <m:r>
                              <a:rPr lang="en-US" altLang="zh-CN" sz="3200" i="1">
                                <a:latin typeface="Cambria Math"/>
                              </a:rPr>
                              <m:t>𝟏</m:t>
                            </m:r>
                          </m:sub>
                        </m:sSub>
                        <m:r>
                          <a:rPr lang="en-US" altLang="zh-CN" sz="3200" i="1">
                            <a:latin typeface="Cambria Math"/>
                          </a:rPr>
                          <m:t>−</m:t>
                        </m:r>
                        <m:sSub>
                          <m:sSubPr>
                            <m:ctrlPr>
                              <a:rPr lang="en-US" altLang="zh-CN" sz="3200" i="1">
                                <a:latin typeface="Cambria Math" panose="02040503050406030204" pitchFamily="18" charset="0"/>
                              </a:rPr>
                            </m:ctrlPr>
                          </m:sSubPr>
                          <m:e>
                            <m:r>
                              <a:rPr lang="en-US" altLang="zh-CN" sz="3200" i="1">
                                <a:latin typeface="Cambria Math"/>
                              </a:rPr>
                              <m:t>𝒂</m:t>
                            </m:r>
                          </m:e>
                          <m:sub>
                            <m:r>
                              <a:rPr lang="en-US" altLang="zh-CN" sz="3200" i="1">
                                <a:latin typeface="Cambria Math"/>
                              </a:rPr>
                              <m:t>𝟏</m:t>
                            </m:r>
                          </m:sub>
                        </m:sSub>
                      </m:den>
                    </m:f>
                  </m:oMath>
                </a14:m>
                <a:r>
                  <a:rPr lang="en-US" altLang="zh-CN" dirty="0"/>
                  <a:t>=0.2/9=0.0222,</a:t>
                </a:r>
                <a14:m>
                  <m:oMath xmlns:m="http://schemas.openxmlformats.org/officeDocument/2006/math">
                    <m:r>
                      <a:rPr lang="en-US" altLang="zh-CN" b="1" i="1" smtClean="0">
                        <a:latin typeface="Cambria Math"/>
                      </a:rPr>
                      <m:t>𝒏</m:t>
                    </m:r>
                    <m:r>
                      <a:rPr lang="en-US" altLang="zh-CN" b="1" i="1" smtClean="0">
                        <a:latin typeface="Cambria Math"/>
                      </a:rPr>
                      <m:t>=</m:t>
                    </m:r>
                    <m:r>
                      <a:rPr lang="en-US" altLang="zh-CN" b="1" i="1" smtClean="0">
                        <a:latin typeface="Cambria Math"/>
                      </a:rPr>
                      <m:t>𝟔</m:t>
                    </m:r>
                  </m:oMath>
                </a14:m>
                <a:r>
                  <a:rPr lang="en-US" altLang="zh-CN" dirty="0"/>
                  <a:t>,</a:t>
                </a:r>
                <a:r>
                  <a:rPr lang="zh-CN" altLang="en-US" dirty="0"/>
                  <a:t>最终区间为</a:t>
                </a:r>
                <a14:m>
                  <m:oMath xmlns:m="http://schemas.openxmlformats.org/officeDocument/2006/math">
                    <m:d>
                      <m:dPr>
                        <m:begChr m:val="["/>
                        <m:endChr m:val="]"/>
                        <m:ctrlPr>
                          <a:rPr lang="en-US" altLang="zh-CN" b="1" i="1" smtClean="0">
                            <a:latin typeface="Cambria Math" panose="02040503050406030204" pitchFamily="18" charset="0"/>
                          </a:rPr>
                        </m:ctrlPr>
                      </m:dPr>
                      <m:e>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𝟎𝟑𝟏𝟑</m:t>
                        </m:r>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𝟖𝟗𝟎𝟕</m:t>
                        </m:r>
                      </m:e>
                    </m:d>
                  </m:oMath>
                </a14:m>
                <a:r>
                  <a:rPr lang="en-US" altLang="zh-CN" dirty="0"/>
                  <a:t>,</a:t>
                </a:r>
                <a:r>
                  <a:rPr lang="zh-CN" altLang="en-US" dirty="0"/>
                  <a:t>因此极小点选为中点</a:t>
                </a:r>
                <a:r>
                  <a:rPr lang="en-US" altLang="zh-CN" dirty="0"/>
                  <a:t>-0.961</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518" r="-1190"/>
                </a:stretch>
              </a:blipFill>
            </p:spPr>
            <p:txBody>
              <a:bodyPr/>
              <a:lstStyle/>
              <a:p>
                <a:r>
                  <a:rPr lang="zh-CN" altLang="en-US">
                    <a:noFill/>
                  </a:rPr>
                  <a:t> </a:t>
                </a:r>
              </a:p>
            </p:txBody>
          </p:sp>
        </mc:Fallback>
      </mc:AlternateContent>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2680" y="3609181"/>
            <a:ext cx="6334125"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Methods)-LM</a:t>
            </a:r>
            <a:r>
              <a:rPr lang="zh-CN" altLang="en-US" sz="2800" dirty="0">
                <a:latin typeface="隶书" panose="02010509060101010101" pitchFamily="1" charset="-122"/>
              </a:rPr>
              <a:t>和</a:t>
            </a:r>
            <a:r>
              <a:rPr lang="en-US" altLang="zh-CN" sz="2800" dirty="0">
                <a:latin typeface="隶书" panose="02010509060101010101" pitchFamily="1" charset="-122"/>
              </a:rPr>
              <a:t>Trust Region</a:t>
            </a:r>
            <a:r>
              <a:rPr lang="zh-CN" altLang="en-US" sz="2800" dirty="0">
                <a:latin typeface="隶书" panose="02010509060101010101" pitchFamily="1" charset="-122"/>
              </a:rPr>
              <a:t>方法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给定迭代和参数</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sub>
                    </m:sSub>
                    <m:r>
                      <a:rPr lang="en-US" altLang="zh-CN" b="1" i="1" smtClean="0">
                        <a:latin typeface="Cambria Math"/>
                      </a:rPr>
                      <m:t>&gt;</m:t>
                    </m:r>
                    <m:r>
                      <a:rPr lang="en-US" altLang="zh-CN" b="1" i="1" smtClean="0">
                        <a:latin typeface="Cambria Math"/>
                      </a:rPr>
                      <m:t>𝟎</m:t>
                    </m:r>
                  </m:oMath>
                </a14:m>
                <a:r>
                  <a:rPr lang="en-US" altLang="zh-CN" dirty="0"/>
                  <a:t>,</a:t>
                </a:r>
                <a:r>
                  <a:rPr lang="zh-CN" altLang="en-US" dirty="0"/>
                  <a:t>首先确认</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sub>
                    </m:sSub>
                    <m:r>
                      <a:rPr lang="en-US" altLang="zh-CN" b="1" i="1" smtClean="0">
                        <a:latin typeface="Cambria Math"/>
                      </a:rPr>
                      <m:t>𝑰</m:t>
                    </m:r>
                    <m:r>
                      <a:rPr lang="en-US" altLang="zh-CN" b="1" i="1" smtClean="0">
                        <a:latin typeface="Cambria Math"/>
                      </a:rPr>
                      <m:t>+</m:t>
                    </m:r>
                    <m:r>
                      <a:rPr lang="en-US" altLang="zh-CN" b="1" i="1" smtClean="0">
                        <a:latin typeface="Cambria Math"/>
                      </a:rPr>
                      <m:t>𝑯</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oMath>
                </a14:m>
                <a:r>
                  <a:rPr lang="zh-CN" altLang="en-US" dirty="0"/>
                  <a:t>的正定性</a:t>
                </a:r>
                <a:r>
                  <a:rPr lang="en-US" altLang="zh-CN" dirty="0"/>
                  <a:t>,</a:t>
                </a:r>
                <a:r>
                  <a:rPr lang="zh-CN" altLang="en-US" dirty="0"/>
                  <a:t>构造其</a:t>
                </a:r>
                <a:r>
                  <a:rPr lang="en-US" altLang="zh-CN" dirty="0" err="1"/>
                  <a:t>Cholesky</a:t>
                </a:r>
                <a:r>
                  <a:rPr lang="zh-CN" altLang="en-US" dirty="0"/>
                  <a:t>分解</a:t>
                </a:r>
                <a14:m>
                  <m:oMath xmlns:m="http://schemas.openxmlformats.org/officeDocument/2006/math">
                    <m:r>
                      <a:rPr lang="en-US" altLang="zh-CN" b="1" i="1" smtClean="0">
                        <a:latin typeface="Cambria Math"/>
                      </a:rPr>
                      <m:t>𝑳</m:t>
                    </m:r>
                    <m:sSup>
                      <m:sSupPr>
                        <m:ctrlPr>
                          <a:rPr lang="en-US" altLang="zh-CN" b="1" i="1" smtClean="0">
                            <a:latin typeface="Cambria Math" panose="02040503050406030204" pitchFamily="18" charset="0"/>
                          </a:rPr>
                        </m:ctrlPr>
                      </m:sSupPr>
                      <m:e>
                        <m:r>
                          <a:rPr lang="en-US" altLang="zh-CN" b="1" i="1" smtClean="0">
                            <a:latin typeface="Cambria Math"/>
                          </a:rPr>
                          <m:t>𝑳</m:t>
                        </m:r>
                      </m:e>
                      <m:sup>
                        <m:r>
                          <a:rPr lang="en-US" altLang="zh-CN" b="1" i="1" smtClean="0">
                            <a:latin typeface="Cambria Math"/>
                          </a:rPr>
                          <m:t>𝑻</m:t>
                        </m:r>
                      </m:sup>
                    </m:sSup>
                  </m:oMath>
                </a14:m>
                <a:r>
                  <a:rPr lang="en-US" altLang="zh-CN" dirty="0"/>
                  <a:t>.</a:t>
                </a:r>
                <a:r>
                  <a:rPr lang="zh-CN" altLang="en-US" dirty="0"/>
                  <a:t>如果不成功，则用</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sub>
                    </m:sSub>
                    <m:r>
                      <a:rPr lang="en-US" altLang="zh-CN" b="1" i="1" smtClean="0">
                        <a:latin typeface="Cambria Math"/>
                      </a:rPr>
                      <m:t>←</m:t>
                    </m:r>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sub>
                    </m:sSub>
                  </m:oMath>
                </a14:m>
                <a:r>
                  <a:rPr lang="zh-CN" altLang="en-US" dirty="0"/>
                  <a:t>重复</a:t>
                </a:r>
                <a:endParaRPr lang="en-US" altLang="zh-CN" dirty="0"/>
              </a:p>
              <a:p>
                <a:r>
                  <a:rPr lang="zh-CN" altLang="en-US" dirty="0"/>
                  <a:t>然后解</a:t>
                </a:r>
                <a14:m>
                  <m:oMath xmlns:m="http://schemas.openxmlformats.org/officeDocument/2006/math">
                    <m:r>
                      <a:rPr lang="en-US" altLang="zh-CN" b="1" i="1" smtClean="0">
                        <a:latin typeface="Cambria Math"/>
                      </a:rPr>
                      <m:t>𝑳</m:t>
                    </m:r>
                    <m:sSup>
                      <m:sSupPr>
                        <m:ctrlPr>
                          <a:rPr lang="en-US" altLang="zh-CN" b="1" i="1" smtClean="0">
                            <a:latin typeface="Cambria Math" panose="02040503050406030204" pitchFamily="18" charset="0"/>
                          </a:rPr>
                        </m:ctrlPr>
                      </m:sSupPr>
                      <m:e>
                        <m:r>
                          <a:rPr lang="en-US" altLang="zh-CN" b="1" i="1" smtClean="0">
                            <a:latin typeface="Cambria Math"/>
                          </a:rPr>
                          <m:t>𝑳</m:t>
                        </m:r>
                      </m:e>
                      <m:sup>
                        <m:r>
                          <a:rPr lang="en-US" altLang="zh-CN" b="1" i="1" smtClean="0">
                            <a:latin typeface="Cambria Math"/>
                          </a:rPr>
                          <m:t>𝑻</m:t>
                        </m:r>
                      </m:sup>
                    </m:sSup>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r>
                      <a:rPr lang="en-US" altLang="zh-CN" b="1" i="1" smtClean="0">
                        <a:latin typeface="Cambria Math"/>
                      </a:rPr>
                      <m:t>=−</m:t>
                    </m:r>
                    <m:r>
                      <a:rPr lang="en-US" altLang="zh-CN" b="1" i="0" smtClean="0">
                        <a:latin typeface="Cambria Math"/>
                      </a:rPr>
                      <m:t>𝛁</m:t>
                    </m:r>
                    <m:r>
                      <a:rPr lang="en-US" altLang="zh-CN" b="1" i="1" smtClean="0">
                        <a:latin typeface="Cambria Math"/>
                      </a:rPr>
                      <m:t>𝒇</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oMath>
                </a14:m>
                <a:r>
                  <a:rPr lang="zh-CN" altLang="en-US" dirty="0"/>
                  <a:t>得</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a:rPr>
                          <m:t>𝒙</m:t>
                        </m:r>
                      </m:e>
                      <m:sub>
                        <m:r>
                          <a:rPr lang="en-US" altLang="zh-CN" b="1" i="1" dirty="0" smtClean="0">
                            <a:latin typeface="Cambria Math"/>
                          </a:rPr>
                          <m:t>𝒌</m:t>
                        </m:r>
                        <m:r>
                          <a:rPr lang="en-US" altLang="zh-CN" b="1" i="1" dirty="0" smtClean="0">
                            <a:latin typeface="Cambria Math"/>
                          </a:rPr>
                          <m:t>+</m:t>
                        </m:r>
                        <m:r>
                          <a:rPr lang="en-US" altLang="zh-CN" b="1" i="1" dirty="0" smtClean="0">
                            <a:latin typeface="Cambria Math"/>
                          </a:rPr>
                          <m:t>𝟏</m:t>
                        </m:r>
                      </m:sub>
                    </m:sSub>
                  </m:oMath>
                </a14:m>
                <a:r>
                  <a:rPr lang="en-US" altLang="zh-CN" dirty="0"/>
                  <a:t>,</a:t>
                </a:r>
                <a:r>
                  <a:rPr lang="zh-CN" altLang="en-US" dirty="0"/>
                  <a:t>计算</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𝑹</m:t>
                        </m:r>
                      </m:e>
                      <m:sub>
                        <m:r>
                          <a:rPr lang="en-US" altLang="zh-CN" b="1" i="1" smtClean="0">
                            <a:latin typeface="Cambria Math"/>
                          </a:rPr>
                          <m:t>𝒌</m:t>
                        </m:r>
                      </m:sub>
                    </m:sSub>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e>
                        </m:d>
                      </m:num>
                      <m:den>
                        <m:r>
                          <a:rPr lang="en-US" altLang="zh-CN" b="1" i="1" smtClean="0">
                            <a:latin typeface="Cambria Math"/>
                          </a:rPr>
                          <m:t>𝒒</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r>
                          <a:rPr lang="en-US" altLang="zh-CN" b="1" i="1" smtClean="0">
                            <a:latin typeface="Cambria Math"/>
                          </a:rPr>
                          <m:t>−</m:t>
                        </m:r>
                        <m:r>
                          <a:rPr lang="en-US" altLang="zh-CN" b="1" i="1" smtClean="0">
                            <a:latin typeface="Cambria Math"/>
                          </a:rPr>
                          <m:t>𝒒</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e>
                        </m:d>
                      </m:den>
                    </m:f>
                  </m:oMath>
                </a14:m>
                <a:r>
                  <a:rPr lang="zh-CN" altLang="en-US" dirty="0"/>
                  <a:t>作为二次式</a:t>
                </a:r>
                <a14:m>
                  <m:oMath xmlns:m="http://schemas.openxmlformats.org/officeDocument/2006/math">
                    <m:r>
                      <a:rPr lang="en-US" altLang="zh-CN" b="1" i="1" smtClean="0">
                        <a:latin typeface="Cambria Math"/>
                      </a:rPr>
                      <m:t>𝒒</m:t>
                    </m:r>
                  </m:oMath>
                </a14:m>
                <a:r>
                  <a:rPr lang="zh-CN" altLang="en-US" dirty="0"/>
                  <a:t>对</a:t>
                </a:r>
                <a14:m>
                  <m:oMath xmlns:m="http://schemas.openxmlformats.org/officeDocument/2006/math">
                    <m:r>
                      <a:rPr lang="en-US" altLang="zh-CN" b="1" i="1" dirty="0" smtClean="0">
                        <a:latin typeface="Cambria Math"/>
                      </a:rPr>
                      <m:t>𝒇</m:t>
                    </m:r>
                  </m:oMath>
                </a14:m>
                <a:r>
                  <a:rPr lang="zh-CN" altLang="en-US" dirty="0"/>
                  <a:t>的近似程度的预测，</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𝑹</m:t>
                        </m:r>
                      </m:e>
                      <m:sub>
                        <m:r>
                          <a:rPr lang="en-US" altLang="zh-CN" b="1" i="1" smtClean="0">
                            <a:latin typeface="Cambria Math"/>
                          </a:rPr>
                          <m:t>𝒌</m:t>
                        </m:r>
                      </m:sub>
                    </m:sSub>
                  </m:oMath>
                </a14:m>
                <a:r>
                  <a:rPr lang="zh-CN" altLang="en-US" dirty="0"/>
                  <a:t>越接近</a:t>
                </a:r>
                <a:r>
                  <a:rPr lang="en-US" altLang="zh-CN" dirty="0"/>
                  <a:t>1</a:t>
                </a:r>
                <a:r>
                  <a:rPr lang="zh-CN" altLang="en-US" dirty="0"/>
                  <a:t>，近似越好，</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sub>
                    </m:sSub>
                  </m:oMath>
                </a14:m>
                <a:r>
                  <a:rPr lang="zh-CN" altLang="en-US" dirty="0"/>
                  <a:t>可以越小，据此</a:t>
                </a:r>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sub>
                            </m:sSub>
                            <m:r>
                              <a:rPr lang="en-US" altLang="zh-CN" b="1" i="1" smtClean="0">
                                <a:latin typeface="Cambria Math"/>
                              </a:rPr>
                              <m:t>, </m:t>
                            </m:r>
                            <m:sSub>
                              <m:sSubPr>
                                <m:ctrlPr>
                                  <a:rPr lang="en-US" altLang="zh-CN" b="1" i="1" smtClean="0">
                                    <a:latin typeface="Cambria Math" panose="02040503050406030204" pitchFamily="18" charset="0"/>
                                  </a:rPr>
                                </m:ctrlPr>
                              </m:sSubPr>
                              <m:e>
                                <m:r>
                                  <a:rPr lang="en-US" altLang="zh-CN" b="1" i="1" smtClean="0">
                                    <a:latin typeface="Cambria Math"/>
                                  </a:rPr>
                                  <m:t>𝑹</m:t>
                                </m:r>
                              </m:e>
                              <m:sub>
                                <m:r>
                                  <a:rPr lang="en-US" altLang="zh-CN" b="1" i="1" smtClean="0">
                                    <a:latin typeface="Cambria Math"/>
                                  </a:rPr>
                                  <m:t>𝒌</m:t>
                                </m:r>
                              </m:sub>
                            </m:sSub>
                            <m:r>
                              <a:rPr lang="en-US" altLang="zh-CN" b="1" i="1" smtClean="0">
                                <a:latin typeface="Cambria Math"/>
                              </a:rPr>
                              <m:t>&lt;</m:t>
                            </m:r>
                            <m:r>
                              <a:rPr lang="en-US" altLang="zh-CN" b="1" i="1" smtClean="0">
                                <a:latin typeface="Cambria Math"/>
                              </a:rPr>
                              <m:t>𝟎</m:t>
                            </m:r>
                            <m:r>
                              <a:rPr lang="en-US" altLang="zh-CN" b="1" i="1" smtClean="0">
                                <a:latin typeface="Cambria Math"/>
                              </a:rPr>
                              <m:t>.</m:t>
                            </m:r>
                            <m:r>
                              <a:rPr lang="en-US" altLang="zh-CN" b="1" i="1" smtClean="0">
                                <a:latin typeface="Cambria Math"/>
                              </a:rPr>
                              <m:t>𝟐𝟓</m:t>
                            </m:r>
                          </m:e>
                          <m:e>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sub>
                                </m:sSub>
                              </m:num>
                              <m:den>
                                <m:r>
                                  <a:rPr lang="en-US" altLang="zh-CN" b="1" i="1" smtClean="0">
                                    <a:latin typeface="Cambria Math"/>
                                  </a:rPr>
                                  <m:t>𝟐</m:t>
                                </m:r>
                              </m:den>
                            </m:f>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𝑹</m:t>
                                </m:r>
                              </m:e>
                              <m:sub>
                                <m:r>
                                  <a:rPr lang="en-US" altLang="zh-CN" b="1" i="1" smtClean="0">
                                    <a:latin typeface="Cambria Math"/>
                                  </a:rPr>
                                  <m:t>𝒌</m:t>
                                </m:r>
                              </m:sub>
                            </m:sSub>
                            <m:r>
                              <a:rPr lang="en-US" altLang="zh-CN" b="1" i="1" smtClean="0">
                                <a:latin typeface="Cambria Math"/>
                              </a:rPr>
                              <m:t>&gt;</m:t>
                            </m:r>
                            <m:r>
                              <a:rPr lang="en-US" altLang="zh-CN" b="1" i="1" smtClean="0">
                                <a:latin typeface="Cambria Math"/>
                              </a:rPr>
                              <m:t>𝟎</m:t>
                            </m:r>
                            <m:r>
                              <a:rPr lang="en-US" altLang="zh-CN" b="1" i="1" smtClean="0">
                                <a:latin typeface="Cambria Math"/>
                              </a:rPr>
                              <m:t>.</m:t>
                            </m:r>
                            <m:r>
                              <a:rPr lang="en-US" altLang="zh-CN" b="1" i="1" smtClean="0">
                                <a:latin typeface="Cambria Math"/>
                              </a:rPr>
                              <m:t>𝟕𝟓</m:t>
                            </m:r>
                          </m:e>
                          <m:e>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sub>
                            </m:sSub>
                            <m:r>
                              <a:rPr lang="en-US" altLang="zh-CN" b="1" i="1" smtClean="0">
                                <a:latin typeface="Cambria Math"/>
                              </a:rPr>
                              <m:t>, </m:t>
                            </m:r>
                            <m:r>
                              <a:rPr lang="en-US" altLang="zh-CN" b="1" i="1" smtClean="0">
                                <a:latin typeface="Cambria Math"/>
                              </a:rPr>
                              <m:t>𝒐𝒕𝒉𝒆𝒓𝒘𝒊𝒔𝒆</m:t>
                            </m:r>
                          </m:e>
                        </m:eqArr>
                      </m:e>
                    </m:d>
                  </m:oMath>
                </a14:m>
                <a:r>
                  <a:rPr lang="en-US" altLang="zh-CN" dirty="0"/>
                  <a:t>, </a:t>
                </a:r>
                <a:r>
                  <a:rPr lang="zh-CN" altLang="en-US" dirty="0"/>
                  <a:t>而且若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𝑹</m:t>
                        </m:r>
                      </m:e>
                      <m:sub>
                        <m:r>
                          <a:rPr lang="en-US" altLang="zh-CN" b="1" i="1" smtClean="0">
                            <a:latin typeface="Cambria Math"/>
                          </a:rPr>
                          <m:t>𝒌</m:t>
                        </m:r>
                      </m:sub>
                    </m:sSub>
                    <m:r>
                      <a:rPr lang="en-US" altLang="zh-CN" b="1" i="1" smtClean="0">
                        <a:latin typeface="Cambria Math"/>
                      </a:rPr>
                      <m:t>≤</m:t>
                    </m:r>
                    <m:r>
                      <a:rPr lang="en-US" altLang="zh-CN" b="1" i="1" smtClean="0">
                        <a:latin typeface="Cambria Math"/>
                      </a:rPr>
                      <m:t>𝟎</m:t>
                    </m:r>
                  </m:oMath>
                </a14:m>
                <a:r>
                  <a:rPr lang="en-US" altLang="zh-CN" dirty="0"/>
                  <a:t>,</a:t>
                </a:r>
                <a:r>
                  <a:rPr lang="zh-CN" altLang="en-US" dirty="0"/>
                  <a:t>说明没有改进，重设</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oMath>
                </a14:m>
                <a:r>
                  <a:rPr lang="zh-CN" altLang="en-US" dirty="0"/>
                  <a:t>否则保留计算的</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oMath>
                </a14:m>
                <a:endParaRPr lang="en-US" altLang="zh-CN" dirty="0"/>
              </a:p>
              <a:p>
                <a:pPr lvl="1"/>
                <a14:m>
                  <m:oMath xmlns:m="http://schemas.openxmlformats.org/officeDocument/2006/math">
                    <m:r>
                      <a:rPr lang="en-US" altLang="zh-CN" b="1" i="1" smtClean="0">
                        <a:latin typeface="Cambria Math"/>
                      </a:rPr>
                      <m:t>𝒌</m:t>
                    </m:r>
                    <m:r>
                      <a:rPr lang="en-US" altLang="zh-CN" b="1" i="1" smtClean="0">
                        <a:latin typeface="Cambria Math"/>
                      </a:rPr>
                      <m:t>←</m:t>
                    </m:r>
                    <m:r>
                      <a:rPr lang="en-US" altLang="zh-CN" b="1" i="1" smtClean="0">
                        <a:latin typeface="Cambria Math"/>
                      </a:rPr>
                      <m:t>𝒌</m:t>
                    </m:r>
                    <m:r>
                      <a:rPr lang="en-US" altLang="zh-CN" b="1" i="1" smtClean="0">
                        <a:latin typeface="Cambria Math"/>
                      </a:rPr>
                      <m:t>+</m:t>
                    </m:r>
                    <m:r>
                      <a:rPr lang="en-US" altLang="zh-CN" b="1" i="1" smtClean="0">
                        <a:latin typeface="Cambria Math"/>
                      </a:rPr>
                      <m:t>𝟏</m:t>
                    </m:r>
                    <m:r>
                      <a:rPr lang="en-US" altLang="zh-CN" b="1" i="1" smtClean="0">
                        <a:latin typeface="Cambria Math"/>
                      </a:rPr>
                      <m:t> </m:t>
                    </m:r>
                  </m:oMath>
                </a14:m>
                <a:r>
                  <a:rPr lang="zh-CN" altLang="en-US" dirty="0"/>
                  <a:t>直至结束</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257" b="-4013"/>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Methods)-LM</a:t>
            </a:r>
            <a:r>
              <a:rPr lang="zh-CN" altLang="en-US" sz="2800" dirty="0">
                <a:latin typeface="隶书" panose="02010509060101010101" pitchFamily="1" charset="-122"/>
              </a:rPr>
              <a:t>和</a:t>
            </a:r>
            <a:r>
              <a:rPr lang="en-US" altLang="zh-CN" sz="2800" dirty="0">
                <a:latin typeface="隶书" panose="02010509060101010101" pitchFamily="1" charset="-122"/>
              </a:rPr>
              <a:t>Trust Region</a:t>
            </a:r>
            <a:r>
              <a:rPr lang="zh-CN" altLang="en-US" sz="2800" dirty="0">
                <a:latin typeface="隶书" panose="02010509060101010101" pitchFamily="1" charset="-122"/>
              </a:rPr>
              <a:t>方法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上面的方法与信任域方法非常类似，信任域方法又称为受限制步长方法</a:t>
                </a:r>
                <a:endParaRPr lang="en-US" altLang="zh-CN" sz="2400" dirty="0"/>
              </a:p>
              <a:p>
                <a:pPr lvl="1"/>
                <a:r>
                  <a:rPr lang="zh-CN" altLang="en-US" sz="2000" dirty="0"/>
                  <a:t>牛顿法的主要困难就是信任域内并没有包含解，虽然该区域内的二次逼近函数在点</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m:rPr>
                        <m:nor/>
                      </m:rPr>
                      <a:rPr lang="zh-CN" altLang="en-US" sz="2000" dirty="0"/>
                      <m:t>认为</m:t>
                    </m:r>
                    <m:r>
                      <a:rPr lang="zh-CN" altLang="en-US" sz="2000" b="1" i="1" dirty="0" smtClean="0">
                        <a:latin typeface="Cambria Math"/>
                      </a:rPr>
                      <m:t>是</m:t>
                    </m:r>
                    <m:r>
                      <m:rPr>
                        <m:nor/>
                      </m:rPr>
                      <a:rPr lang="zh-CN" altLang="en-US" sz="2000" dirty="0"/>
                      <m:t>足够可靠</m:t>
                    </m:r>
                    <m:r>
                      <a:rPr lang="zh-CN" altLang="en-US" sz="2000" b="1" i="1" dirty="0" smtClean="0">
                        <a:latin typeface="Cambria Math"/>
                      </a:rPr>
                      <m:t>的</m:t>
                    </m:r>
                  </m:oMath>
                </a14:m>
                <a:endParaRPr lang="en-US" altLang="zh-CN" sz="2000" dirty="0"/>
              </a:p>
              <a:p>
                <a:pPr lvl="1"/>
                <a:r>
                  <a:rPr lang="zh-CN" altLang="en-US" sz="2000" dirty="0"/>
                  <a:t>为了克服这问题，考虑如下信任域子问题</a:t>
                </a:r>
                <a:endParaRPr lang="en-US" altLang="zh-CN" sz="2000" dirty="0"/>
              </a:p>
              <a:p>
                <a:pPr lvl="1"/>
                <a14:m>
                  <m:oMath xmlns:m="http://schemas.openxmlformats.org/officeDocument/2006/math">
                    <m:r>
                      <a:rPr lang="en-US" altLang="zh-CN" sz="2000" b="1" i="1" smtClean="0">
                        <a:latin typeface="Cambria Math"/>
                      </a:rPr>
                      <m:t>𝑴𝒊𝒏</m:t>
                    </m:r>
                    <m:r>
                      <a:rPr lang="en-US" altLang="zh-CN" sz="2000" b="1" i="1" smtClean="0">
                        <a:latin typeface="Cambria Math"/>
                      </a:rPr>
                      <m:t> {</m:t>
                    </m:r>
                    <m:r>
                      <a:rPr lang="en-US" altLang="zh-CN" sz="2000" b="1" i="1" smtClean="0">
                        <a:latin typeface="Cambria Math"/>
                      </a:rPr>
                      <m:t>𝒒</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0" smtClean="0">
                            <a:latin typeface="Cambria Math"/>
                          </a:rPr>
                          <m:t>𝛀</m:t>
                        </m:r>
                      </m:e>
                      <m:sub>
                        <m:r>
                          <a:rPr lang="en-US" altLang="zh-CN" sz="2000" b="1" i="0" smtClean="0">
                            <a:latin typeface="Cambria Math"/>
                          </a:rPr>
                          <m:t>𝐤</m:t>
                        </m:r>
                      </m:sub>
                    </m:sSub>
                    <m:r>
                      <a:rPr lang="en-US" altLang="zh-CN" sz="2000" b="1" i="0" smtClean="0">
                        <a:latin typeface="Cambria Math"/>
                      </a:rPr>
                      <m:t>}</m:t>
                    </m:r>
                  </m:oMath>
                </a14:m>
                <a:r>
                  <a:rPr lang="en-US" altLang="zh-CN" sz="2000" dirty="0"/>
                  <a:t>,</a:t>
                </a:r>
                <a14:m>
                  <m:oMath xmlns:m="http://schemas.openxmlformats.org/officeDocument/2006/math">
                    <m:r>
                      <a:rPr lang="en-US" altLang="zh-CN" sz="2000" b="1" i="1" dirty="0" smtClean="0">
                        <a:latin typeface="Cambria Math"/>
                      </a:rPr>
                      <m:t>𝒒</m:t>
                    </m:r>
                  </m:oMath>
                </a14:m>
                <a:r>
                  <a:rPr lang="zh-CN" altLang="en-US" sz="2000" dirty="0"/>
                  <a:t>为</a:t>
                </a:r>
                <a14:m>
                  <m:oMath xmlns:m="http://schemas.openxmlformats.org/officeDocument/2006/math">
                    <m:r>
                      <a:rPr lang="en-US" altLang="zh-CN" sz="2000" b="1" i="1" dirty="0" smtClean="0">
                        <a:latin typeface="Cambria Math"/>
                      </a:rPr>
                      <m:t>𝒇</m:t>
                    </m:r>
                    <m:r>
                      <a:rPr lang="zh-CN" altLang="en-US" sz="2000" b="1" i="1" dirty="0" smtClean="0">
                        <a:latin typeface="Cambria Math"/>
                      </a:rPr>
                      <m:t>在点</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sub>
                    </m:sSub>
                  </m:oMath>
                </a14:m>
                <a:r>
                  <a:rPr lang="zh-CN" altLang="en-US" sz="2000" dirty="0"/>
                  <a:t>的二次逼近，</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0" smtClean="0">
                            <a:latin typeface="Cambria Math"/>
                          </a:rPr>
                          <m:t>𝛀</m:t>
                        </m:r>
                      </m:e>
                      <m:sub>
                        <m:r>
                          <a:rPr lang="en-US" altLang="zh-CN" sz="2000" b="1" i="0" smtClean="0">
                            <a:latin typeface="Cambria Math"/>
                          </a:rPr>
                          <m:t>𝐤</m:t>
                        </m:r>
                      </m:sub>
                    </m:sSub>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𝒙</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0" smtClean="0">
                            <a:latin typeface="Cambria Math"/>
                          </a:rPr>
                          <m:t>𝚫</m:t>
                        </m:r>
                      </m:e>
                      <m:sub>
                        <m:r>
                          <a:rPr lang="en-US" altLang="zh-CN" sz="2000" b="1" i="0" smtClean="0">
                            <a:latin typeface="Cambria Math"/>
                          </a:rPr>
                          <m:t>𝐤</m:t>
                        </m:r>
                      </m:sub>
                    </m:sSub>
                    <m:r>
                      <a:rPr lang="en-US" altLang="zh-CN" sz="2000" b="1" i="0" smtClean="0">
                        <a:latin typeface="Cambria Math"/>
                      </a:rPr>
                      <m:t>}</m:t>
                    </m:r>
                  </m:oMath>
                </a14:m>
                <a:r>
                  <a:rPr lang="zh-CN" altLang="en-US" sz="2000" dirty="0"/>
                  <a:t>为带信任参数</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0" smtClean="0">
                            <a:latin typeface="Cambria Math"/>
                          </a:rPr>
                          <m:t>𝚫</m:t>
                        </m:r>
                      </m:e>
                      <m:sub>
                        <m:r>
                          <a:rPr lang="en-US" altLang="zh-CN" sz="2000" b="1" i="0" smtClean="0">
                            <a:latin typeface="Cambria Math"/>
                          </a:rPr>
                          <m:t>𝐤</m:t>
                        </m:r>
                      </m:sub>
                    </m:sSub>
                    <m:r>
                      <a:rPr lang="en-US" altLang="zh-CN" sz="2000" b="1" i="0" smtClean="0">
                        <a:latin typeface="Cambria Math"/>
                      </a:rPr>
                      <m:t>&gt;</m:t>
                    </m:r>
                    <m:r>
                      <a:rPr lang="en-US" altLang="zh-CN" sz="2000" b="1" i="0" smtClean="0">
                        <a:latin typeface="Cambria Math"/>
                      </a:rPr>
                      <m:t>𝟎</m:t>
                    </m:r>
                  </m:oMath>
                </a14:m>
                <a:r>
                  <a:rPr lang="zh-CN" altLang="en-US" sz="2000" dirty="0"/>
                  <a:t>的信任区域，注意这里的范数为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𝒍</m:t>
                        </m:r>
                      </m:e>
                      <m:sub>
                        <m:r>
                          <a:rPr lang="en-US" altLang="zh-CN" sz="2000" b="1" i="1" smtClean="0">
                            <a:latin typeface="Cambria Math"/>
                          </a:rPr>
                          <m:t>𝟐</m:t>
                        </m:r>
                      </m:sub>
                    </m:sSub>
                  </m:oMath>
                </a14:m>
                <a:r>
                  <a:rPr lang="zh-CN" altLang="en-US" sz="2000" dirty="0"/>
                  <a:t>范数，若为</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𝒍</m:t>
                        </m:r>
                      </m:e>
                      <m:sub>
                        <m:r>
                          <a:rPr lang="en-US" altLang="zh-CN" sz="2000" b="1" i="1" smtClean="0">
                            <a:latin typeface="Cambria Math"/>
                            <a:ea typeface="Cambria Math"/>
                          </a:rPr>
                          <m:t>∞</m:t>
                        </m:r>
                      </m:sub>
                    </m:sSub>
                  </m:oMath>
                </a14:m>
                <a:r>
                  <a:rPr lang="en-US" altLang="zh-CN" sz="2000" dirty="0"/>
                  <a:t>,</a:t>
                </a:r>
                <a:r>
                  <a:rPr lang="zh-CN" altLang="en-US" sz="2000" dirty="0"/>
                  <a:t>则称为</a:t>
                </a:r>
                <a:r>
                  <a:rPr lang="en-US" altLang="zh-CN" sz="2000" dirty="0"/>
                  <a:t>Box-</a:t>
                </a:r>
                <a:r>
                  <a:rPr lang="en-US" altLang="zh-CN" sz="2000" dirty="0" err="1"/>
                  <a:t>step,Hypercube</a:t>
                </a:r>
                <a:r>
                  <a:rPr lang="zh-CN" altLang="en-US" sz="2000" dirty="0"/>
                  <a:t>方法）</a:t>
                </a:r>
                <a:endParaRPr lang="en-US" altLang="zh-CN" sz="2000" dirty="0"/>
              </a:p>
              <a:p>
                <a:pPr lvl="1"/>
                <a:r>
                  <a:rPr lang="zh-CN" altLang="en-US" sz="2000" dirty="0"/>
                  <a:t>跟前述一样，定义</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𝒌</m:t>
                        </m:r>
                      </m:sub>
                    </m:sSub>
                  </m:oMath>
                </a14:m>
                <a:r>
                  <a:rPr lang="zh-CN" altLang="en-US" sz="2000" dirty="0"/>
                  <a:t>为实际与预期下降的比率。如果</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𝒌</m:t>
                        </m:r>
                      </m:sub>
                    </m:sSub>
                  </m:oMath>
                </a14:m>
                <a:r>
                  <a:rPr lang="zh-CN" altLang="en-US" sz="2000" dirty="0"/>
                  <a:t>相对于</a:t>
                </a:r>
                <a:r>
                  <a:rPr lang="en-US" altLang="zh-CN" sz="2000" dirty="0"/>
                  <a:t>1</a:t>
                </a:r>
                <a:r>
                  <a:rPr lang="zh-CN" altLang="en-US" sz="2000" dirty="0"/>
                  <a:t>太小，则需要减小信任域，否则可以扩展信任域</a:t>
                </a:r>
                <a:r>
                  <a:rPr lang="en-US" altLang="zh-CN" sz="2000" dirty="0"/>
                  <a:t>.</a:t>
                </a:r>
                <a:r>
                  <a:rPr lang="zh-CN" altLang="en-US" sz="2000" dirty="0"/>
                  <a:t>下次迭代设定</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0" smtClean="0">
                            <a:latin typeface="Cambria Math"/>
                          </a:rPr>
                          <m:t>𝚫</m:t>
                        </m:r>
                      </m:e>
                      <m:sub>
                        <m:r>
                          <a:rPr lang="en-US" altLang="zh-CN" sz="2000" b="1" i="0" smtClean="0">
                            <a:latin typeface="Cambria Math"/>
                          </a:rPr>
                          <m:t>𝐤</m:t>
                        </m:r>
                        <m:r>
                          <a:rPr lang="en-US" altLang="zh-CN" sz="2000" b="1" i="0" smtClean="0">
                            <a:latin typeface="Cambria Math"/>
                          </a:rPr>
                          <m:t>+</m:t>
                        </m:r>
                        <m:r>
                          <a:rPr lang="en-US" altLang="zh-CN" sz="2000" b="1" i="0" smtClean="0">
                            <a:latin typeface="Cambria Math"/>
                          </a:rPr>
                          <m:t>𝟏</m:t>
                        </m:r>
                      </m:sub>
                    </m:sSub>
                  </m:oMath>
                </a14:m>
                <a:endParaRPr lang="en-US" altLang="zh-CN" sz="2000" dirty="0"/>
              </a:p>
              <a:p>
                <a:pPr lvl="1"/>
                <a14:m>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latin typeface="Cambria Math" panose="02040503050406030204" pitchFamily="18" charset="0"/>
                              </a:rPr>
                            </m:ctrlPr>
                          </m:eqArrPr>
                          <m:e>
                            <m:sSub>
                              <m:sSubPr>
                                <m:ctrlPr>
                                  <a:rPr lang="en-US" altLang="zh-CN" sz="2000" b="1" i="1" smtClean="0">
                                    <a:latin typeface="Cambria Math" panose="02040503050406030204" pitchFamily="18" charset="0"/>
                                  </a:rPr>
                                </m:ctrlPr>
                              </m:sSubPr>
                              <m:e>
                                <m:r>
                                  <a:rPr lang="en-US" altLang="zh-CN" sz="2000" b="1" i="0" smtClean="0">
                                    <a:latin typeface="Cambria Math"/>
                                  </a:rPr>
                                  <m:t>𝚫</m:t>
                                </m:r>
                              </m:e>
                              <m:sub>
                                <m:r>
                                  <a:rPr lang="en-US" altLang="zh-CN" sz="2000" b="1" i="0" smtClean="0">
                                    <a:latin typeface="Cambria Math"/>
                                  </a:rPr>
                                  <m:t>𝐤</m:t>
                                </m:r>
                                <m:r>
                                  <a:rPr lang="en-US" altLang="zh-CN" sz="2000" b="1" i="0" smtClean="0">
                                    <a:latin typeface="Cambria Math"/>
                                  </a:rPr>
                                  <m:t>+</m:t>
                                </m:r>
                                <m:r>
                                  <a:rPr lang="en-US" altLang="zh-CN" sz="2000" b="1" i="0" smtClean="0">
                                    <a:latin typeface="Cambria Math"/>
                                  </a:rPr>
                                  <m:t>𝟏</m:t>
                                </m:r>
                              </m:sub>
                            </m:sSub>
                            <m:r>
                              <a:rPr lang="en-US" altLang="zh-CN" sz="2000" b="1" i="0" smtClean="0">
                                <a:latin typeface="Cambria Math"/>
                              </a:rPr>
                              <m:t>=</m:t>
                            </m:r>
                            <m:f>
                              <m:fPr>
                                <m:ctrlPr>
                                  <a:rPr lang="en-US" altLang="zh-CN" sz="2000" b="1" i="1" smtClean="0">
                                    <a:latin typeface="Cambria Math" panose="02040503050406030204" pitchFamily="18" charset="0"/>
                                  </a:rPr>
                                </m:ctrlPr>
                              </m:fPr>
                              <m:num>
                                <m:d>
                                  <m:dPr>
                                    <m:begChr m:val="‖"/>
                                    <m:endChr m:val="‖"/>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e>
                                </m:d>
                              </m:num>
                              <m:den>
                                <m:r>
                                  <a:rPr lang="en-US" altLang="zh-CN" sz="2000" b="1" i="1" smtClean="0">
                                    <a:latin typeface="Cambria Math"/>
                                  </a:rPr>
                                  <m:t>𝟒</m:t>
                                </m:r>
                              </m:den>
                            </m:f>
                            <m:r>
                              <a:rPr lang="en-US" altLang="zh-CN" sz="2000" b="1" i="1" smtClean="0">
                                <a:latin typeface="Cambria Math"/>
                              </a:rPr>
                              <m:t>, </m:t>
                            </m:r>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𝒌</m:t>
                                </m:r>
                              </m:sub>
                            </m:sSub>
                            <m:r>
                              <a:rPr lang="en-US" altLang="zh-CN" sz="2000" b="1" i="1" smtClean="0">
                                <a:latin typeface="Cambria Math"/>
                              </a:rPr>
                              <m:t>&lt;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𝟐𝟓</m:t>
                            </m:r>
                          </m:e>
                          <m:e>
                            <m:sSub>
                              <m:sSubPr>
                                <m:ctrlPr>
                                  <a:rPr lang="en-US" altLang="zh-CN" sz="2000" b="1" i="1" smtClean="0">
                                    <a:latin typeface="Cambria Math" panose="02040503050406030204" pitchFamily="18" charset="0"/>
                                  </a:rPr>
                                </m:ctrlPr>
                              </m:sSubPr>
                              <m:e>
                                <m:r>
                                  <a:rPr lang="en-US" altLang="zh-CN" sz="2000" b="1" i="0" smtClean="0">
                                    <a:latin typeface="Cambria Math"/>
                                  </a:rPr>
                                  <m:t>𝚫</m:t>
                                </m:r>
                              </m:e>
                              <m:sub>
                                <m:r>
                                  <a:rPr lang="en-US" altLang="zh-CN" sz="2000" b="1" i="0" smtClean="0">
                                    <a:latin typeface="Cambria Math"/>
                                  </a:rPr>
                                  <m:t>𝐤</m:t>
                                </m:r>
                                <m:r>
                                  <a:rPr lang="en-US" altLang="zh-CN" sz="2000" b="1" i="0" smtClean="0">
                                    <a:latin typeface="Cambria Math"/>
                                  </a:rPr>
                                  <m:t>+</m:t>
                                </m:r>
                                <m:r>
                                  <a:rPr lang="en-US" altLang="zh-CN" sz="2000" b="1" i="0" smtClean="0">
                                    <a:latin typeface="Cambria Math"/>
                                  </a:rPr>
                                  <m:t>𝟏</m:t>
                                </m:r>
                              </m:sub>
                            </m:sSub>
                            <m:r>
                              <a:rPr lang="en-US" altLang="zh-CN" sz="2000" b="1" i="0" smtClean="0">
                                <a:latin typeface="Cambria Math"/>
                              </a:rPr>
                              <m:t>=</m:t>
                            </m:r>
                            <m:r>
                              <a:rPr lang="en-US" altLang="zh-CN" sz="2000" b="1" i="0" smtClean="0">
                                <a:latin typeface="Cambria Math"/>
                              </a:rPr>
                              <m:t>𝟐</m:t>
                            </m:r>
                            <m:sSub>
                              <m:sSubPr>
                                <m:ctrlPr>
                                  <a:rPr lang="en-US" altLang="zh-CN" sz="2000" b="1" i="1" smtClean="0">
                                    <a:latin typeface="Cambria Math" panose="02040503050406030204" pitchFamily="18" charset="0"/>
                                  </a:rPr>
                                </m:ctrlPr>
                              </m:sSubPr>
                              <m:e>
                                <m:r>
                                  <a:rPr lang="en-US" altLang="zh-CN" sz="2000" b="1" i="0" smtClean="0">
                                    <a:latin typeface="Cambria Math"/>
                                  </a:rPr>
                                  <m:t>𝚫</m:t>
                                </m:r>
                              </m:e>
                              <m:sub>
                                <m:r>
                                  <a:rPr lang="en-US" altLang="zh-CN" sz="2000" b="1" i="0" smtClean="0">
                                    <a:latin typeface="Cambria Math"/>
                                  </a:rPr>
                                  <m:t>𝐤</m:t>
                                </m:r>
                              </m:sub>
                            </m:sSub>
                            <m:r>
                              <a:rPr lang="en-US" altLang="zh-CN" sz="2000" b="1" i="0" smtClean="0">
                                <a:latin typeface="Cambria Math"/>
                              </a:rPr>
                              <m:t>,            </m:t>
                            </m:r>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𝒌</m:t>
                                </m:r>
                              </m:sub>
                            </m:sSub>
                            <m:r>
                              <a:rPr lang="en-US" altLang="zh-CN" sz="2000" b="1" i="0" smtClean="0">
                                <a:latin typeface="Cambria Math"/>
                              </a:rPr>
                              <m:t>&gt;</m:t>
                            </m:r>
                            <m:r>
                              <a:rPr lang="en-US" altLang="zh-CN" sz="2000" b="1" i="0" smtClean="0">
                                <a:latin typeface="Cambria Math"/>
                              </a:rPr>
                              <m:t>𝟎</m:t>
                            </m:r>
                            <m:r>
                              <a:rPr lang="en-US" altLang="zh-CN" sz="2000" b="1" i="0" smtClean="0">
                                <a:latin typeface="Cambria Math"/>
                              </a:rPr>
                              <m:t>.</m:t>
                            </m:r>
                            <m:r>
                              <a:rPr lang="en-US" altLang="zh-CN" sz="2000" b="1" i="0" smtClean="0">
                                <a:latin typeface="Cambria Math"/>
                              </a:rPr>
                              <m:t>𝟕𝟓</m:t>
                            </m:r>
                          </m:e>
                          <m:e>
                            <m:sSub>
                              <m:sSubPr>
                                <m:ctrlPr>
                                  <a:rPr lang="en-US" altLang="zh-CN" sz="2000" b="1" i="1" smtClean="0">
                                    <a:latin typeface="Cambria Math" panose="02040503050406030204" pitchFamily="18" charset="0"/>
                                  </a:rPr>
                                </m:ctrlPr>
                              </m:sSubPr>
                              <m:e>
                                <m:r>
                                  <a:rPr lang="en-US" altLang="zh-CN" sz="2000" b="1" i="0" smtClean="0">
                                    <a:latin typeface="Cambria Math"/>
                                  </a:rPr>
                                  <m:t>𝚫</m:t>
                                </m:r>
                              </m:e>
                              <m:sub>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0" smtClean="0">
                                    <a:latin typeface="Cambria Math"/>
                                  </a:rPr>
                                  <m:t>𝚫</m:t>
                                </m:r>
                              </m:e>
                              <m:sub>
                                <m:r>
                                  <a:rPr lang="en-US" altLang="zh-CN" sz="2000" b="1" i="0" smtClean="0">
                                    <a:latin typeface="Cambria Math"/>
                                  </a:rPr>
                                  <m:t>𝐤</m:t>
                                </m:r>
                              </m:sub>
                            </m:sSub>
                            <m:r>
                              <a:rPr lang="en-US" altLang="zh-CN" sz="2000" b="1" i="0" smtClean="0">
                                <a:latin typeface="Cambria Math"/>
                              </a:rPr>
                              <m:t>,</m:t>
                            </m:r>
                            <m:r>
                              <a:rPr lang="en-US" altLang="zh-CN" sz="2000" b="1" i="0" smtClean="0">
                                <a:latin typeface="Cambria Math"/>
                              </a:rPr>
                              <m:t>𝐨𝐭𝐡𝐞𝐫𝐰𝐢𝐬𝐞</m:t>
                            </m:r>
                          </m:e>
                        </m:eqArr>
                      </m:e>
                    </m:d>
                  </m:oMath>
                </a14:m>
                <a:r>
                  <a:rPr lang="en-US" altLang="zh-CN" sz="2000" dirty="0"/>
                  <a:t>,</a:t>
                </a:r>
                <a:r>
                  <a:rPr lang="zh-CN" altLang="en-US" sz="2000" dirty="0"/>
                  <a:t>若</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𝑹</m:t>
                        </m:r>
                      </m:e>
                      <m:sub>
                        <m:r>
                          <a:rPr lang="en-US" altLang="zh-CN" sz="2000" b="1" i="1" dirty="0" smtClean="0">
                            <a:latin typeface="Cambria Math"/>
                          </a:rPr>
                          <m:t>𝒌</m:t>
                        </m:r>
                      </m:sub>
                    </m:sSub>
                    <m:r>
                      <a:rPr lang="en-US" altLang="zh-CN" sz="2000" b="1" i="1" dirty="0" smtClean="0">
                        <a:latin typeface="Cambria Math"/>
                      </a:rPr>
                      <m:t>≤</m:t>
                    </m:r>
                    <m:r>
                      <a:rPr lang="en-US" altLang="zh-CN" sz="2000" b="1" i="1" dirty="0" smtClean="0">
                        <a:latin typeface="Cambria Math"/>
                      </a:rPr>
                      <m:t>𝟎</m:t>
                    </m:r>
                  </m:oMath>
                </a14:m>
                <a:r>
                  <a:rPr lang="en-US" altLang="zh-CN" sz="2000" dirty="0"/>
                  <a:t>,</a:t>
                </a:r>
                <a14:m>
                  <m:oMath xmlns:m="http://schemas.openxmlformats.org/officeDocument/2006/math">
                    <m:r>
                      <a:rPr lang="en-US" altLang="zh-CN" sz="2000" b="1" i="1" dirty="0" smtClean="0">
                        <a:latin typeface="Cambria Math"/>
                      </a:rPr>
                      <m:t>𝒇</m:t>
                    </m:r>
                  </m:oMath>
                </a14:m>
                <a:r>
                  <a:rPr lang="zh-CN" altLang="en-US" sz="2000" dirty="0"/>
                  <a:t>在本次迭代中并没有改进，重设</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oMath>
                </a14:m>
                <a:r>
                  <a:rPr lang="en-US" altLang="zh-CN" sz="2000" dirty="0"/>
                  <a:t>,</a:t>
                </a:r>
                <a:r>
                  <a:rPr lang="zh-CN" altLang="en-US" sz="2000" dirty="0"/>
                  <a:t>然后</a:t>
                </a:r>
                <a14:m>
                  <m:oMath xmlns:m="http://schemas.openxmlformats.org/officeDocument/2006/math">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oMath>
                </a14:m>
                <a:r>
                  <a:rPr lang="en-US" altLang="zh-CN" sz="2000" dirty="0"/>
                  <a:t>,</a:t>
                </a:r>
                <a:r>
                  <a:rPr lang="zh-CN" altLang="en-US" sz="2000" dirty="0"/>
                  <a:t>直至达到</a:t>
                </a:r>
                <a:r>
                  <a:rPr lang="en-US" altLang="zh-CN" sz="2000" dirty="0"/>
                  <a:t>0</a:t>
                </a:r>
                <a:r>
                  <a:rPr lang="zh-CN" altLang="en-US" sz="2000" dirty="0"/>
                  <a:t>梯度点。如果</a:t>
                </a:r>
                <a14:m>
                  <m:oMath xmlns:m="http://schemas.openxmlformats.org/officeDocument/2006/math">
                    <m:r>
                      <a:rPr lang="en-US" altLang="zh-CN" sz="2000" b="1" i="1" smtClean="0">
                        <a:latin typeface="Cambria Math"/>
                      </a:rPr>
                      <m:t>𝑯</m:t>
                    </m:r>
                    <m:r>
                      <a:rPr lang="en-US" altLang="zh-CN" sz="2000" b="1" i="1" smtClean="0">
                        <a:latin typeface="Cambria Math"/>
                      </a:rPr>
                      <m:t>(</m:t>
                    </m:r>
                    <m:acc>
                      <m:accPr>
                        <m:chr m:val="̅"/>
                        <m:ctrlPr>
                          <a:rPr lang="en-US" altLang="zh-CN" sz="2000" b="1" i="1" smtClean="0">
                            <a:latin typeface="Cambria Math" panose="02040503050406030204" pitchFamily="18" charset="0"/>
                          </a:rPr>
                        </m:ctrlPr>
                      </m:accPr>
                      <m:e>
                        <m:r>
                          <a:rPr lang="en-US" altLang="zh-CN" sz="2000" b="1" i="1" smtClean="0">
                            <a:latin typeface="Cambria Math"/>
                          </a:rPr>
                          <m:t>𝒙</m:t>
                        </m:r>
                      </m:e>
                    </m:acc>
                    <m:r>
                      <a:rPr lang="en-US" altLang="zh-CN" sz="2000" b="1" i="1" smtClean="0">
                        <a:latin typeface="Cambria Math"/>
                      </a:rPr>
                      <m:t>)</m:t>
                    </m:r>
                  </m:oMath>
                </a14:m>
                <a:r>
                  <a:rPr lang="zh-CN" altLang="en-US" sz="2000" dirty="0"/>
                  <a:t>正定，则对足够大的</a:t>
                </a:r>
                <a14:m>
                  <m:oMath xmlns:m="http://schemas.openxmlformats.org/officeDocument/2006/math">
                    <m:r>
                      <a:rPr lang="en-US" altLang="zh-CN" sz="2000" b="1" i="1" smtClean="0">
                        <a:latin typeface="Cambria Math"/>
                      </a:rPr>
                      <m:t>𝒌</m:t>
                    </m:r>
                  </m:oMath>
                </a14:m>
                <a:r>
                  <a:rPr lang="en-US" altLang="zh-CN" sz="2000" dirty="0"/>
                  <a:t>,</a:t>
                </a:r>
                <a:r>
                  <a:rPr lang="zh-CN" altLang="en-US" sz="2000" dirty="0"/>
                  <a:t>信任域界无效，方法退化为</a:t>
                </a:r>
                <a:r>
                  <a:rPr lang="en-US" altLang="zh-CN" sz="2000" dirty="0"/>
                  <a:t>Newton</a:t>
                </a:r>
                <a:r>
                  <a:rPr lang="zh-CN" altLang="en-US" sz="2000" dirty="0"/>
                  <a:t>方法，具有二阶收敛速率</a:t>
                </a:r>
                <a:endParaRPr lang="en-US" altLang="zh-C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868" r="-59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Methods)-LM</a:t>
            </a:r>
            <a:r>
              <a:rPr lang="zh-CN" altLang="en-US" sz="2800" dirty="0">
                <a:latin typeface="隶书" panose="02010509060101010101" pitchFamily="1" charset="-122"/>
              </a:rPr>
              <a:t>和</a:t>
            </a:r>
            <a:r>
              <a:rPr lang="en-US" altLang="zh-CN" sz="2800" dirty="0">
                <a:latin typeface="隶书" panose="02010509060101010101" pitchFamily="1" charset="-122"/>
              </a:rPr>
              <a:t>Trust Region</a:t>
            </a:r>
            <a:r>
              <a:rPr lang="zh-CN" altLang="en-US" sz="2800" dirty="0">
                <a:latin typeface="隶书" panose="02010509060101010101" pitchFamily="1" charset="-122"/>
              </a:rPr>
              <a:t>方法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上述讨论提及两点</a:t>
                </a:r>
                <a:endParaRPr lang="en-US" altLang="zh-CN" dirty="0"/>
              </a:p>
              <a:p>
                <a:pPr lvl="1"/>
                <a:r>
                  <a:rPr lang="zh-CN" altLang="en-US" dirty="0"/>
                  <a:t>无论上述</a:t>
                </a:r>
                <a14:m>
                  <m:oMath xmlns:m="http://schemas.openxmlformats.org/officeDocument/2006/math">
                    <m:r>
                      <a:rPr lang="en-US" altLang="zh-CN" b="1" i="1" smtClean="0">
                        <a:latin typeface="Cambria Math"/>
                      </a:rPr>
                      <m:t>𝒇</m:t>
                    </m:r>
                  </m:oMath>
                </a14:m>
                <a:r>
                  <a:rPr lang="zh-CN" altLang="en-US" dirty="0"/>
                  <a:t>的二次表示中什么地方使用</a:t>
                </a:r>
                <a:r>
                  <a:rPr lang="en-US" altLang="zh-CN" dirty="0"/>
                  <a:t>Hessian</a:t>
                </a:r>
                <a:r>
                  <a:rPr lang="zh-CN" altLang="en-US" dirty="0"/>
                  <a:t>矩阵，实际操作中都可以使用</a:t>
                </a:r>
                <a:r>
                  <a:rPr lang="en-US" altLang="zh-CN" dirty="0"/>
                  <a:t>Hessian</a:t>
                </a:r>
                <a:r>
                  <a:rPr lang="zh-CN" altLang="en-US" dirty="0"/>
                  <a:t>的近似矩阵来替换，如后面的拟牛顿法</a:t>
                </a:r>
                <a:endParaRPr lang="en-US" altLang="zh-CN" dirty="0"/>
              </a:p>
              <a:p>
                <a:pPr lvl="1"/>
                <a:r>
                  <a:rPr lang="zh-CN" altLang="en-US" dirty="0"/>
                  <a:t>将</a:t>
                </a:r>
                <a14:m>
                  <m:oMath xmlns:m="http://schemas.openxmlformats.org/officeDocument/2006/math">
                    <m:r>
                      <a:rPr lang="en-US" altLang="zh-CN" b="1" i="1" smtClean="0">
                        <a:latin typeface="Cambria Math"/>
                      </a:rPr>
                      <m:t>𝜹</m:t>
                    </m:r>
                    <m:r>
                      <a:rPr lang="en-US" altLang="zh-CN" b="1" i="1" smtClean="0">
                        <a:latin typeface="Cambria Math"/>
                      </a:rPr>
                      <m:t>=</m:t>
                    </m:r>
                    <m:r>
                      <a:rPr lang="en-US" altLang="zh-CN" b="1" i="1" smtClean="0">
                        <a:latin typeface="Cambria Math"/>
                      </a:rPr>
                      <m:t>𝒙</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oMath>
                </a14:m>
                <a:r>
                  <a:rPr lang="en-US" altLang="zh-CN" dirty="0"/>
                  <a:t>,</a:t>
                </a:r>
                <a:r>
                  <a:rPr lang="zh-CN" altLang="en-US" dirty="0"/>
                  <a:t>信任域子问题可写为</a:t>
                </a:r>
                <a:endParaRPr lang="en-US" altLang="zh-CN" b="1" i="1" dirty="0">
                  <a:latin typeface="Cambria Math"/>
                </a:endParaRPr>
              </a:p>
              <a:p>
                <a:pPr lvl="1"/>
                <a14:m>
                  <m:oMath xmlns:m="http://schemas.openxmlformats.org/officeDocument/2006/math">
                    <m:r>
                      <a:rPr lang="zh-CN" altLang="en-US" b="1" i="1" smtClean="0">
                        <a:solidFill>
                          <a:srgbClr val="CC00CC"/>
                        </a:solidFill>
                        <a:latin typeface="Cambria Math"/>
                      </a:rPr>
                      <m:t>（</m:t>
                    </m:r>
                    <m:r>
                      <a:rPr lang="en-US" altLang="zh-CN" b="1" i="1" smtClean="0">
                        <a:solidFill>
                          <a:srgbClr val="CC00CC"/>
                        </a:solidFill>
                        <a:latin typeface="Cambria Math"/>
                      </a:rPr>
                      <m:t>𝟓</m:t>
                    </m:r>
                    <m:r>
                      <a:rPr lang="en-US" altLang="zh-CN" b="1" i="1" smtClean="0">
                        <a:solidFill>
                          <a:srgbClr val="CC00CC"/>
                        </a:solidFill>
                        <a:latin typeface="Cambria Math"/>
                      </a:rPr>
                      <m:t>−</m:t>
                    </m:r>
                    <m:r>
                      <a:rPr lang="en-US" altLang="zh-CN" b="1" i="1" smtClean="0">
                        <a:solidFill>
                          <a:srgbClr val="CC00CC"/>
                        </a:solidFill>
                        <a:latin typeface="Cambria Math"/>
                      </a:rPr>
                      <m:t>𝟒</m:t>
                    </m:r>
                    <m:r>
                      <a:rPr lang="zh-CN" altLang="en-US" b="1" i="1" smtClean="0">
                        <a:solidFill>
                          <a:srgbClr val="CC00CC"/>
                        </a:solidFill>
                        <a:latin typeface="Cambria Math"/>
                      </a:rPr>
                      <m:t>）</m:t>
                    </m:r>
                    <m:r>
                      <a:rPr lang="en-US" altLang="zh-CN" b="1" i="1" smtClean="0">
                        <a:latin typeface="Cambria Math"/>
                      </a:rPr>
                      <m:t>𝑴𝒊𝒏</m:t>
                    </m:r>
                    <m:r>
                      <a:rPr lang="en-US" altLang="zh-CN" b="1" i="1" smtClean="0">
                        <a:latin typeface="Cambria Math"/>
                      </a:rPr>
                      <m:t> {</m:t>
                    </m:r>
                    <m:r>
                      <a:rPr lang="en-US" altLang="zh-CN" b="1" i="0" smtClean="0">
                        <a:latin typeface="Cambria Math"/>
                      </a:rPr>
                      <m:t>𝛁</m:t>
                    </m:r>
                    <m:r>
                      <a:rPr lang="en-US" altLang="zh-CN" b="1" i="1" smtClean="0">
                        <a:latin typeface="Cambria Math"/>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e>
                      <m:sup>
                        <m:r>
                          <a:rPr lang="en-US" altLang="zh-CN" b="1" i="1" smtClean="0">
                            <a:latin typeface="Cambria Math"/>
                          </a:rPr>
                          <m:t>𝑻</m:t>
                        </m:r>
                      </m:sup>
                    </m:sSup>
                    <m:r>
                      <a:rPr lang="en-US" altLang="zh-CN" b="1" i="1" smtClean="0">
                        <a:latin typeface="Cambria Math"/>
                      </a:rPr>
                      <m:t>𝜹</m:t>
                    </m:r>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𝟐</m:t>
                        </m:r>
                      </m:den>
                    </m:f>
                    <m:sSup>
                      <m:sSupPr>
                        <m:ctrlPr>
                          <a:rPr lang="en-US" altLang="zh-CN" b="1" i="1" smtClean="0">
                            <a:latin typeface="Cambria Math" panose="02040503050406030204" pitchFamily="18" charset="0"/>
                          </a:rPr>
                        </m:ctrlPr>
                      </m:sSupPr>
                      <m:e>
                        <m:r>
                          <a:rPr lang="en-US" altLang="zh-CN" b="1" i="1" smtClean="0">
                            <a:latin typeface="Cambria Math"/>
                          </a:rPr>
                          <m:t>𝜹</m:t>
                        </m:r>
                      </m:e>
                      <m:sup>
                        <m:r>
                          <a:rPr lang="en-US" altLang="zh-CN" b="1" i="1" smtClean="0">
                            <a:latin typeface="Cambria Math"/>
                          </a:rPr>
                          <m:t>𝑻</m:t>
                        </m:r>
                      </m:sup>
                    </m:sSup>
                    <m:r>
                      <a:rPr lang="en-US" altLang="zh-CN" b="1" i="1" smtClean="0">
                        <a:latin typeface="Cambria Math"/>
                      </a:rPr>
                      <m:t>𝑯</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r>
                      <a:rPr lang="en-US" altLang="zh-CN" b="1" i="1" smtClean="0">
                        <a:latin typeface="Cambria Math"/>
                      </a:rPr>
                      <m:t>𝜹</m:t>
                    </m:r>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𝟐</m:t>
                        </m:r>
                      </m:den>
                    </m:f>
                    <m:sSup>
                      <m:sSupPr>
                        <m:ctrlPr>
                          <a:rPr lang="en-US" altLang="zh-CN" b="1" i="1" smtClean="0">
                            <a:latin typeface="Cambria Math" panose="02040503050406030204" pitchFamily="18" charset="0"/>
                          </a:rPr>
                        </m:ctrlPr>
                      </m:sSupPr>
                      <m:e>
                        <m:d>
                          <m:dPr>
                            <m:begChr m:val="|"/>
                            <m:endChr m:val="|"/>
                            <m:ctrlPr>
                              <a:rPr lang="en-US" altLang="zh-CN" b="1" i="1" smtClean="0">
                                <a:latin typeface="Cambria Math" panose="02040503050406030204" pitchFamily="18" charset="0"/>
                              </a:rPr>
                            </m:ctrlPr>
                          </m:dPr>
                          <m:e>
                            <m:d>
                              <m:dPr>
                                <m:begChr m:val="|"/>
                                <m:endChr m:val="|"/>
                                <m:ctrlPr>
                                  <a:rPr lang="en-US" altLang="zh-CN" b="1" i="1" smtClean="0">
                                    <a:latin typeface="Cambria Math" panose="02040503050406030204" pitchFamily="18" charset="0"/>
                                  </a:rPr>
                                </m:ctrlPr>
                              </m:dPr>
                              <m:e>
                                <m:r>
                                  <a:rPr lang="en-US" altLang="zh-CN" b="1" i="1" smtClean="0">
                                    <a:latin typeface="Cambria Math"/>
                                  </a:rPr>
                                  <m:t>𝜹</m:t>
                                </m:r>
                              </m:e>
                            </m:d>
                          </m:e>
                        </m:d>
                      </m:e>
                      <m:sup>
                        <m:r>
                          <a:rPr lang="en-US" altLang="zh-CN" b="1" i="1" smtClean="0">
                            <a:latin typeface="Cambria Math"/>
                          </a:rPr>
                          <m:t>𝟐</m:t>
                        </m:r>
                      </m:sup>
                    </m:sSup>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𝟐</m:t>
                        </m:r>
                      </m:den>
                    </m:f>
                    <m:sSubSup>
                      <m:sSubSupPr>
                        <m:ctrlPr>
                          <a:rPr lang="en-US" altLang="zh-CN" b="1" i="1" smtClean="0">
                            <a:latin typeface="Cambria Math" panose="02040503050406030204" pitchFamily="18" charset="0"/>
                          </a:rPr>
                        </m:ctrlPr>
                      </m:sSubSupPr>
                      <m:e>
                        <m:r>
                          <a:rPr lang="en-US" altLang="zh-CN" b="1" i="0" smtClean="0">
                            <a:latin typeface="Cambria Math"/>
                          </a:rPr>
                          <m:t>𝚫</m:t>
                        </m:r>
                      </m:e>
                      <m:sub>
                        <m:r>
                          <a:rPr lang="en-US" altLang="zh-CN" b="1" i="0" smtClean="0">
                            <a:latin typeface="Cambria Math"/>
                          </a:rPr>
                          <m:t>𝐤</m:t>
                        </m:r>
                      </m:sub>
                      <m:sup>
                        <m:r>
                          <a:rPr lang="en-US" altLang="zh-CN" b="1" i="0" smtClean="0">
                            <a:latin typeface="Cambria Math"/>
                          </a:rPr>
                          <m:t>𝟐</m:t>
                        </m:r>
                      </m:sup>
                    </m:sSubSup>
                    <m:r>
                      <a:rPr lang="en-US" altLang="zh-CN" b="1" i="0" smtClean="0">
                        <a:latin typeface="Cambria Math"/>
                      </a:rPr>
                      <m:t>}</m:t>
                    </m:r>
                  </m:oMath>
                </a14:m>
                <a:endParaRPr lang="en-US" altLang="zh-CN" dirty="0"/>
              </a:p>
              <a:p>
                <a:pPr lvl="1"/>
                <a:r>
                  <a:rPr lang="zh-CN" altLang="en-US" dirty="0"/>
                  <a:t>上述问题的</a:t>
                </a:r>
                <a:r>
                  <a:rPr lang="en-US" altLang="zh-CN" dirty="0"/>
                  <a:t>KKT</a:t>
                </a:r>
                <a:r>
                  <a:rPr lang="zh-CN" altLang="en-US" dirty="0"/>
                  <a:t>条件要求非负</a:t>
                </a:r>
                <a:r>
                  <a:rPr lang="en-US" altLang="zh-CN" dirty="0"/>
                  <a:t>Lagrange</a:t>
                </a:r>
                <a:r>
                  <a:rPr lang="zh-CN" altLang="en-US" dirty="0"/>
                  <a:t>乘子，以及主可行解</a:t>
                </a:r>
                <a14:m>
                  <m:oMath xmlns:m="http://schemas.openxmlformats.org/officeDocument/2006/math">
                    <m:r>
                      <a:rPr lang="en-US" altLang="zh-CN" b="1" i="1" smtClean="0">
                        <a:latin typeface="Cambria Math"/>
                      </a:rPr>
                      <m:t>𝜹</m:t>
                    </m:r>
                  </m:oMath>
                </a14:m>
                <a:r>
                  <a:rPr lang="zh-CN" altLang="en-US" dirty="0"/>
                  <a:t>满足除互补松弛性条件外的下列条件</a:t>
                </a:r>
                <a:endParaRPr lang="en-US" altLang="zh-CN" dirty="0"/>
              </a:p>
              <a:p>
                <a:pPr marL="441325" lvl="1" indent="0">
                  <a:buNone/>
                </a:pPr>
                <a14:m>
                  <m:oMathPara xmlns:m="http://schemas.openxmlformats.org/officeDocument/2006/math">
                    <m:oMathParaPr>
                      <m:jc m:val="centerGroup"/>
                    </m:oMathParaPr>
                    <m:oMath xmlns:m="http://schemas.openxmlformats.org/officeDocument/2006/math">
                      <m:d>
                        <m:dPr>
                          <m:begChr m:val="["/>
                          <m:endChr m:val="]"/>
                          <m:ctrlPr>
                            <a:rPr lang="en-US" altLang="zh-CN" b="1" i="1" smtClean="0">
                              <a:latin typeface="Cambria Math" panose="02040503050406030204" pitchFamily="18" charset="0"/>
                            </a:rPr>
                          </m:ctrlPr>
                        </m:dPr>
                        <m:e>
                          <m:r>
                            <a:rPr lang="en-US" altLang="zh-CN" b="1" i="1" smtClean="0">
                              <a:latin typeface="Cambria Math"/>
                            </a:rPr>
                            <m:t>𝑯</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r>
                            <a:rPr lang="en-US" altLang="zh-CN" b="1" i="1" smtClean="0">
                              <a:latin typeface="Cambria Math"/>
                            </a:rPr>
                            <m:t>+</m:t>
                          </m:r>
                          <m:r>
                            <a:rPr lang="en-US" altLang="zh-CN" b="1" i="1" smtClean="0">
                              <a:latin typeface="Cambria Math"/>
                            </a:rPr>
                            <m:t>𝝀</m:t>
                          </m:r>
                          <m:r>
                            <a:rPr lang="en-US" altLang="zh-CN" b="1" i="1" smtClean="0">
                              <a:latin typeface="Cambria Math"/>
                            </a:rPr>
                            <m:t>𝑰</m:t>
                          </m:r>
                        </m:e>
                      </m:d>
                      <m:r>
                        <a:rPr lang="en-US" altLang="zh-CN" b="1" i="1" smtClean="0">
                          <a:latin typeface="Cambria Math"/>
                        </a:rPr>
                        <m:t>𝜹</m:t>
                      </m:r>
                      <m:r>
                        <a:rPr lang="en-US" altLang="zh-CN" b="1" i="1" smtClean="0">
                          <a:latin typeface="Cambria Math"/>
                        </a:rPr>
                        <m:t>=−</m:t>
                      </m:r>
                      <m:r>
                        <a:rPr lang="en-US" altLang="zh-CN" b="1" i="0" smtClean="0">
                          <a:latin typeface="Cambria Math"/>
                        </a:rPr>
                        <m:t>𝛁</m:t>
                      </m:r>
                      <m:r>
                        <a:rPr lang="en-US" altLang="zh-CN" b="1" i="1" smtClean="0">
                          <a:latin typeface="Cambria Math"/>
                        </a:rPr>
                        <m:t>𝒇</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oMath>
                  </m:oMathPara>
                </a14:m>
                <a:endParaRPr lang="en-US" altLang="zh-CN" dirty="0"/>
              </a:p>
              <a:p>
                <a:pPr lvl="1"/>
                <a:r>
                  <a:rPr lang="zh-CN" altLang="en-US" dirty="0"/>
                  <a:t>这与</a:t>
                </a:r>
                <a:r>
                  <a:rPr lang="en-US" altLang="zh-CN" dirty="0"/>
                  <a:t>LM</a:t>
                </a:r>
                <a:r>
                  <a:rPr lang="zh-CN" altLang="en-US" dirty="0"/>
                  <a:t>方法类似。尤其如果</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a:rPr>
                          <m:t>𝚫</m:t>
                        </m:r>
                      </m:e>
                      <m:sub>
                        <m:r>
                          <a:rPr lang="en-US" altLang="zh-CN" b="1" i="0" smtClean="0">
                            <a:latin typeface="Cambria Math"/>
                          </a:rPr>
                          <m:t>𝐤</m:t>
                        </m:r>
                      </m:sub>
                    </m:sSub>
                    <m:r>
                      <a:rPr lang="en-US" altLang="zh-CN" b="1" i="0" smtClean="0">
                        <a:latin typeface="Cambria Math"/>
                      </a:rPr>
                      <m:t>=−</m:t>
                    </m:r>
                    <m:sSup>
                      <m:sSupPr>
                        <m:ctrlPr>
                          <a:rPr lang="en-US" altLang="zh-CN" b="1" i="1" smtClean="0">
                            <a:latin typeface="Cambria Math" panose="02040503050406030204" pitchFamily="18" charset="0"/>
                          </a:rPr>
                        </m:ctrlPr>
                      </m:sSupPr>
                      <m:e>
                        <m:d>
                          <m:dPr>
                            <m:begChr m:val="["/>
                            <m:endChr m:val="]"/>
                            <m:ctrlPr>
                              <a:rPr lang="en-US" altLang="zh-CN" b="1" i="1" smtClean="0">
                                <a:latin typeface="Cambria Math" panose="02040503050406030204" pitchFamily="18" charset="0"/>
                              </a:rPr>
                            </m:ctrlPr>
                          </m:dPr>
                          <m:e>
                            <m:r>
                              <a:rPr lang="en-US" altLang="zh-CN" b="1" i="0" smtClean="0">
                                <a:latin typeface="Cambria Math"/>
                              </a:rPr>
                              <m:t>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0" smtClean="0">
                                        <a:latin typeface="Cambria Math"/>
                                      </a:rPr>
                                      <m:t>𝐱</m:t>
                                    </m:r>
                                  </m:e>
                                  <m:sub>
                                    <m:r>
                                      <a:rPr lang="en-US" altLang="zh-CN" b="1" i="0" smtClean="0">
                                        <a:latin typeface="Cambria Math"/>
                                      </a:rPr>
                                      <m:t>𝐤</m:t>
                                    </m:r>
                                  </m:sub>
                                </m:sSub>
                              </m:e>
                            </m:d>
                            <m:r>
                              <a:rPr lang="en-US" altLang="zh-CN" b="1" i="0"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sub>
                            </m:sSub>
                            <m:r>
                              <a:rPr lang="en-US" altLang="zh-CN" b="1" i="1" smtClean="0">
                                <a:latin typeface="Cambria Math"/>
                              </a:rPr>
                              <m:t>𝑰</m:t>
                            </m:r>
                          </m:e>
                        </m:d>
                      </m:e>
                      <m:sup>
                        <m:r>
                          <a:rPr lang="en-US" altLang="zh-CN" b="1" i="1" smtClean="0">
                            <a:latin typeface="Cambria Math"/>
                          </a:rPr>
                          <m:t>−</m:t>
                        </m:r>
                        <m:r>
                          <a:rPr lang="en-US" altLang="zh-CN" b="1" i="1" smtClean="0">
                            <a:latin typeface="Cambria Math"/>
                          </a:rPr>
                          <m:t>𝟏</m:t>
                        </m:r>
                      </m:sup>
                    </m:sSup>
                    <m:r>
                      <a:rPr lang="en-US" altLang="zh-CN" b="1" i="0" smtClean="0">
                        <a:latin typeface="Cambria Math"/>
                      </a:rPr>
                      <m:t>𝛁</m:t>
                    </m:r>
                    <m:r>
                      <a:rPr lang="en-US" altLang="zh-CN" b="1" i="1" smtClean="0">
                        <a:latin typeface="Cambria Math"/>
                      </a:rPr>
                      <m:t>𝒇</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oMath>
                </a14:m>
                <a:r>
                  <a:rPr lang="en-US" altLang="zh-CN" dirty="0"/>
                  <a:t>, </a:t>
                </a:r>
                <a:r>
                  <a:rPr lang="zh-CN" altLang="en-US" dirty="0"/>
                  <a:t>这里</a:t>
                </a:r>
                <a14:m>
                  <m:oMath xmlns:m="http://schemas.openxmlformats.org/officeDocument/2006/math">
                    <m:r>
                      <a:rPr lang="en-US" altLang="zh-CN" b="1" i="1" smtClean="0">
                        <a:latin typeface="Cambria Math"/>
                      </a:rPr>
                      <m:t>𝑯</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sub>
                    </m:sSub>
                    <m:r>
                      <a:rPr lang="en-US" altLang="zh-CN" b="1" i="1" smtClean="0">
                        <a:latin typeface="Cambria Math"/>
                      </a:rPr>
                      <m:t>𝑰</m:t>
                    </m:r>
                  </m:oMath>
                </a14:m>
                <a:r>
                  <a:rPr lang="zh-CN" altLang="en-US" dirty="0"/>
                  <a:t>正定</a:t>
                </a:r>
                <a:r>
                  <a:rPr lang="en-US" altLang="zh-CN" dirty="0"/>
                  <a:t>,</a:t>
                </a:r>
                <a:r>
                  <a:rPr lang="zh-CN" altLang="en-US" dirty="0"/>
                  <a:t>容易验证</a:t>
                </a:r>
                <a14:m>
                  <m:oMath xmlns:m="http://schemas.openxmlformats.org/officeDocument/2006/math">
                    <m:r>
                      <a:rPr lang="en-US" altLang="zh-CN" b="1" i="1" smtClean="0">
                        <a:latin typeface="Cambria Math"/>
                      </a:rPr>
                      <m:t>𝜹</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r>
                      <a:rPr lang="en-US" altLang="zh-CN" b="1" i="1" smtClean="0">
                        <a:latin typeface="Cambria Math"/>
                      </a:rPr>
                      <m:t>𝝀</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𝒌</m:t>
                        </m:r>
                      </m:sub>
                    </m:sSub>
                  </m:oMath>
                </a14:m>
                <a:r>
                  <a:rPr lang="zh-CN" altLang="en-US" dirty="0"/>
                  <a:t>满足</a:t>
                </a:r>
                <a:r>
                  <a:rPr lang="zh-CN" altLang="en-US" dirty="0">
                    <a:solidFill>
                      <a:srgbClr val="CC00CC"/>
                    </a:solidFill>
                  </a:rPr>
                  <a:t>（</a:t>
                </a:r>
                <a:r>
                  <a:rPr lang="en-US" altLang="zh-CN" dirty="0">
                    <a:solidFill>
                      <a:srgbClr val="CC00CC"/>
                    </a:solidFill>
                  </a:rPr>
                  <a:t>5-4</a:t>
                </a:r>
                <a:r>
                  <a:rPr lang="zh-CN" altLang="en-US" dirty="0">
                    <a:solidFill>
                      <a:srgbClr val="CC00CC"/>
                    </a:solidFill>
                  </a:rPr>
                  <a:t>）</a:t>
                </a:r>
                <a:r>
                  <a:rPr lang="zh-CN" altLang="en-US" dirty="0"/>
                  <a:t>的最优性条件</a:t>
                </a:r>
                <a:endParaRPr lang="en-US" altLang="zh-CN" dirty="0"/>
              </a:p>
              <a:p>
                <a:r>
                  <a:rPr lang="zh-CN" altLang="en-US" dirty="0"/>
                  <a:t>因此，</a:t>
                </a:r>
                <a:r>
                  <a:rPr lang="en-US" altLang="zh-CN" dirty="0"/>
                  <a:t>LM</a:t>
                </a:r>
                <a:r>
                  <a:rPr lang="zh-CN" altLang="en-US" dirty="0"/>
                  <a:t>方法可以看做是一种信任域方法</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728" b="-12039"/>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5" y="180975"/>
            <a:ext cx="8650288" cy="763910"/>
          </a:xfrm>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2800" dirty="0">
                <a:latin typeface="隶书" panose="02010509060101010101" pitchFamily="1" charset="-122"/>
              </a:rPr>
              <a:t>拟牛顿和共轭方向法</a:t>
            </a:r>
            <a:endParaRPr lang="zh-CN" altLang="en-US" sz="28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zh-CN" altLang="en-US" sz="2400" dirty="0">
                    <a:solidFill>
                      <a:srgbClr val="FF0000"/>
                    </a:solidFill>
                  </a:rPr>
                  <a:t>如果目标函数是二次的，则从任何共轭方向搜索，可在</a:t>
                </a:r>
                <a14:m>
                  <m:oMath xmlns:m="http://schemas.openxmlformats.org/officeDocument/2006/math">
                    <m:r>
                      <a:rPr lang="en-US" altLang="zh-CN" sz="2400" b="1" i="1" smtClean="0">
                        <a:solidFill>
                          <a:srgbClr val="FF0000"/>
                        </a:solidFill>
                        <a:latin typeface="Cambria Math"/>
                      </a:rPr>
                      <m:t>𝒏</m:t>
                    </m:r>
                  </m:oMath>
                </a14:m>
                <a:r>
                  <a:rPr lang="zh-CN" altLang="en-US" sz="2400" dirty="0">
                    <a:solidFill>
                      <a:srgbClr val="FF0000"/>
                    </a:solidFill>
                  </a:rPr>
                  <a:t>步之内达到极小点</a:t>
                </a:r>
                <a:endParaRPr lang="en-US" altLang="zh-CN" sz="2400" dirty="0">
                  <a:solidFill>
                    <a:srgbClr val="FF0000"/>
                  </a:solidFill>
                </a:endParaRPr>
              </a:p>
              <a:p>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𝒄</m:t>
                        </m:r>
                      </m:e>
                      <m:sup>
                        <m:r>
                          <a:rPr lang="en-US" altLang="zh-CN" sz="2400" b="1" i="1" smtClean="0">
                            <a:latin typeface="Cambria Math"/>
                          </a:rPr>
                          <m:t>𝑻</m:t>
                        </m:r>
                      </m:sup>
                    </m:sSup>
                    <m:r>
                      <a:rPr lang="en-US" altLang="zh-CN" sz="2400" b="1" i="1" smtClean="0">
                        <a:latin typeface="Cambria Math"/>
                      </a:rPr>
                      <m:t>𝒙</m:t>
                    </m:r>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1" smtClean="0">
                            <a:latin typeface="Cambria Math"/>
                          </a:rPr>
                          <m:t>𝟏</m:t>
                        </m:r>
                      </m:num>
                      <m:den>
                        <m:r>
                          <a:rPr lang="en-US" altLang="zh-CN" sz="2400" b="1" i="1" smtClean="0">
                            <a:latin typeface="Cambria Math"/>
                          </a:rPr>
                          <m:t>𝟐</m:t>
                        </m:r>
                      </m:den>
                    </m:f>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𝑻</m:t>
                        </m:r>
                      </m:sup>
                    </m:sSup>
                    <m:r>
                      <a:rPr lang="en-US" altLang="zh-CN" sz="2400" b="1" i="1" smtClean="0">
                        <a:latin typeface="Cambria Math"/>
                      </a:rPr>
                      <m:t>𝑯𝒙</m:t>
                    </m:r>
                    <m:r>
                      <a:rPr lang="en-US" altLang="zh-CN" sz="2400" b="1" i="1" smtClean="0">
                        <a:latin typeface="Cambria Math"/>
                      </a:rPr>
                      <m:t>,</m:t>
                    </m:r>
                    <m:r>
                      <a:rPr lang="en-US" altLang="zh-CN" sz="2400" b="1" i="1" smtClean="0">
                        <a:latin typeface="Cambria Math"/>
                      </a:rPr>
                      <m:t>𝑯</m:t>
                    </m:r>
                    <m:r>
                      <a:rPr lang="zh-CN" altLang="en-US" sz="2400" i="1">
                        <a:latin typeface="Cambria Math"/>
                      </a:rPr>
                      <m:t>对称</m:t>
                    </m:r>
                    <m:r>
                      <a:rPr lang="zh-CN" altLang="en-US" sz="2400" i="1" smtClean="0">
                        <a:latin typeface="Cambria Math"/>
                      </a:rPr>
                      <m:t>正定</m:t>
                    </m:r>
                    <m:r>
                      <a:rPr lang="en-US" altLang="zh-CN" sz="2400" b="1" i="1" smtClean="0">
                        <a:latin typeface="Cambria Math"/>
                      </a:rPr>
                      <m:t>,</m:t>
                    </m:r>
                  </m:oMath>
                </a14:m>
                <a:r>
                  <a:rPr lang="zh-CN" altLang="en-US" sz="2400" dirty="0"/>
                  <a:t>假设</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𝟐</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𝒏</m:t>
                        </m:r>
                      </m:sub>
                    </m:sSub>
                  </m:oMath>
                </a14:m>
                <a:r>
                  <a:rPr lang="zh-CN" altLang="en-US" sz="2400" dirty="0"/>
                  <a:t>关于</a:t>
                </a:r>
                <a14:m>
                  <m:oMath xmlns:m="http://schemas.openxmlformats.org/officeDocument/2006/math">
                    <m:r>
                      <a:rPr lang="en-US" altLang="zh-CN" sz="2400" b="1" i="1" smtClean="0">
                        <a:latin typeface="Cambria Math"/>
                      </a:rPr>
                      <m:t>𝑯</m:t>
                    </m:r>
                  </m:oMath>
                </a14:m>
                <a:r>
                  <a:rPr lang="zh-CN" altLang="en-US" sz="2400" dirty="0"/>
                  <a:t>共轭，则给定初始点</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oMath>
                </a14:m>
                <a:r>
                  <a:rPr lang="zh-CN" altLang="en-US" sz="2400" dirty="0"/>
                  <a:t>，任意点</a:t>
                </a:r>
                <a14:m>
                  <m:oMath xmlns:m="http://schemas.openxmlformats.org/officeDocument/2006/math">
                    <m:r>
                      <a:rPr lang="en-US" altLang="zh-CN" sz="2400" b="1" i="1" smtClean="0">
                        <a:latin typeface="Cambria Math"/>
                      </a:rPr>
                      <m:t>𝒙</m:t>
                    </m:r>
                  </m:oMath>
                </a14:m>
                <a:r>
                  <a:rPr lang="zh-CN" altLang="en-US" sz="2400" dirty="0"/>
                  <a:t>可唯一表示为</a:t>
                </a:r>
                <a14:m>
                  <m:oMath xmlns:m="http://schemas.openxmlformats.org/officeDocument/2006/math">
                    <m:r>
                      <a:rPr lang="en-US" altLang="zh-CN" sz="2400" b="1" i="1" smtClean="0">
                        <a:latin typeface="Cambria Math"/>
                      </a:rPr>
                      <m:t>𝒙</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r>
                      <a:rPr lang="en-US" altLang="zh-CN" sz="2400" b="1" i="1" smtClean="0">
                        <a:latin typeface="Cambria Math"/>
                      </a:rPr>
                      <m:t>+</m:t>
                    </m:r>
                    <m:sSubSup>
                      <m:sSubSupPr>
                        <m:ctrlPr>
                          <a:rPr lang="en-US" altLang="zh-CN" sz="2400" b="1" i="1" smtClean="0">
                            <a:latin typeface="Cambria Math" panose="02040503050406030204" pitchFamily="18" charset="0"/>
                          </a:rPr>
                        </m:ctrlPr>
                      </m:sSubSupPr>
                      <m:e>
                        <m:r>
                          <a:rPr lang="en-US" altLang="zh-CN" sz="2400" b="1" i="0" smtClean="0">
                            <a:latin typeface="Cambria Math"/>
                          </a:rPr>
                          <m:t>𝚺</m:t>
                        </m:r>
                      </m:e>
                      <m:sub>
                        <m:r>
                          <a:rPr lang="en-US" altLang="zh-CN" sz="2400" b="1" i="0" smtClean="0">
                            <a:latin typeface="Cambria Math"/>
                          </a:rPr>
                          <m:t>𝐣</m:t>
                        </m:r>
                        <m:r>
                          <a:rPr lang="en-US" altLang="zh-CN" sz="2400" b="1" i="0" smtClean="0">
                            <a:latin typeface="Cambria Math"/>
                          </a:rPr>
                          <m:t>=</m:t>
                        </m:r>
                        <m:r>
                          <a:rPr lang="en-US" altLang="zh-CN" sz="2400" b="1" i="0" smtClean="0">
                            <a:latin typeface="Cambria Math"/>
                          </a:rPr>
                          <m:t>𝟏</m:t>
                        </m:r>
                      </m:sub>
                      <m:sup>
                        <m:r>
                          <a:rPr lang="en-US" altLang="zh-CN" sz="2400" b="1" i="0" smtClean="0">
                            <a:latin typeface="Cambria Math"/>
                          </a:rPr>
                          <m:t>𝐧</m:t>
                        </m:r>
                      </m:sup>
                    </m:sSubSup>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𝒋</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oMath>
                </a14:m>
                <a:r>
                  <a:rPr lang="en-US" altLang="zh-CN" sz="2400" dirty="0"/>
                  <a:t>,</a:t>
                </a:r>
                <a:r>
                  <a:rPr lang="zh-CN" altLang="en-US" sz="2400" dirty="0"/>
                  <a:t>从而</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oMath>
                </a14:m>
                <a:r>
                  <a:rPr lang="zh-CN" altLang="en-US" sz="2400" dirty="0"/>
                  <a:t>表示为</a:t>
                </a:r>
                <a14:m>
                  <m:oMath xmlns:m="http://schemas.openxmlformats.org/officeDocument/2006/math">
                    <m:r>
                      <a:rPr lang="en-US" altLang="zh-CN" sz="2400" b="1" i="1" smtClean="0">
                        <a:latin typeface="Cambria Math"/>
                      </a:rPr>
                      <m:t>𝝀</m:t>
                    </m:r>
                  </m:oMath>
                </a14:m>
                <a:r>
                  <a:rPr lang="zh-CN" altLang="en-US" sz="2400" dirty="0"/>
                  <a:t>的函数，最后化简为</a:t>
                </a:r>
                <a14:m>
                  <m:oMath xmlns:m="http://schemas.openxmlformats.org/officeDocument/2006/math">
                    <m:r>
                      <a:rPr lang="en-US" altLang="zh-CN" sz="2400" b="1" i="1" smtClean="0">
                        <a:latin typeface="Cambria Math"/>
                      </a:rPr>
                      <m:t>𝑭</m:t>
                    </m:r>
                    <m:d>
                      <m:dPr>
                        <m:ctrlPr>
                          <a:rPr lang="en-US" altLang="zh-CN" sz="2400" b="1" i="1" smtClean="0">
                            <a:latin typeface="Cambria Math" panose="02040503050406030204" pitchFamily="18" charset="0"/>
                          </a:rPr>
                        </m:ctrlPr>
                      </m:dPr>
                      <m:e>
                        <m:r>
                          <a:rPr lang="en-US" altLang="zh-CN" sz="2400" b="1" i="1" smtClean="0">
                            <a:latin typeface="Cambria Math"/>
                          </a:rPr>
                          <m:t>𝝀</m:t>
                        </m:r>
                      </m:e>
                    </m:d>
                    <m:r>
                      <a:rPr lang="en-US" altLang="zh-CN" sz="2400" b="1" i="1" smtClean="0">
                        <a:latin typeface="Cambria Math"/>
                      </a:rPr>
                      <m:t>=</m:t>
                    </m:r>
                    <m:sSubSup>
                      <m:sSubSupPr>
                        <m:ctrlPr>
                          <a:rPr lang="en-US" altLang="zh-CN" sz="2400" b="1" i="1" smtClean="0">
                            <a:latin typeface="Cambria Math" panose="02040503050406030204" pitchFamily="18" charset="0"/>
                          </a:rPr>
                        </m:ctrlPr>
                      </m:sSubSupPr>
                      <m:e>
                        <m:r>
                          <a:rPr lang="en-US" altLang="zh-CN" sz="2400" b="1" i="0" smtClean="0">
                            <a:latin typeface="Cambria Math"/>
                          </a:rPr>
                          <m:t>𝚺</m:t>
                        </m:r>
                      </m:e>
                      <m:sub>
                        <m:r>
                          <a:rPr lang="en-US" altLang="zh-CN" sz="2400" b="1" i="0" smtClean="0">
                            <a:latin typeface="Cambria Math"/>
                          </a:rPr>
                          <m:t>𝐣</m:t>
                        </m:r>
                        <m:r>
                          <a:rPr lang="en-US" altLang="zh-CN" sz="2400" b="1" i="0" smtClean="0">
                            <a:latin typeface="Cambria Math"/>
                          </a:rPr>
                          <m:t>=</m:t>
                        </m:r>
                        <m:r>
                          <a:rPr lang="en-US" altLang="zh-CN" sz="2400" b="1" i="0" smtClean="0">
                            <a:latin typeface="Cambria Math"/>
                          </a:rPr>
                          <m:t>𝟏</m:t>
                        </m:r>
                      </m:sub>
                      <m:sup>
                        <m:r>
                          <a:rPr lang="en-US" altLang="zh-CN" sz="2400" b="1" i="0" smtClean="0">
                            <a:latin typeface="Cambria Math"/>
                          </a:rPr>
                          <m:t>𝐧</m:t>
                        </m:r>
                      </m:sup>
                    </m:sSubSup>
                    <m:d>
                      <m:dPr>
                        <m:begChr m:val="["/>
                        <m:endChr m:val="]"/>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𝒄</m:t>
                            </m:r>
                          </m:e>
                          <m:sup>
                            <m:r>
                              <a:rPr lang="en-US" altLang="zh-CN" sz="2400" b="1" i="1" smtClean="0">
                                <a:latin typeface="Cambria Math"/>
                              </a:rPr>
                              <m:t>𝑻</m:t>
                            </m:r>
                          </m:sup>
                        </m:sSup>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𝒋</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e>
                        </m:d>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1" smtClean="0">
                                <a:latin typeface="Cambria Math"/>
                              </a:rPr>
                              <m:t>𝟏</m:t>
                            </m:r>
                          </m:num>
                          <m:den>
                            <m:r>
                              <a:rPr lang="en-US" altLang="zh-CN" sz="2400" b="1" i="1" smtClean="0">
                                <a:latin typeface="Cambria Math"/>
                              </a:rPr>
                              <m:t>𝟐</m:t>
                            </m:r>
                          </m:den>
                        </m:f>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𝒋</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e>
                            </m:d>
                          </m:e>
                          <m:sup>
                            <m:r>
                              <a:rPr lang="en-US" altLang="zh-CN" sz="2400" b="1" i="1" smtClean="0">
                                <a:latin typeface="Cambria Math"/>
                              </a:rPr>
                              <m:t>𝑻</m:t>
                            </m:r>
                          </m:sup>
                        </m:sSup>
                        <m:r>
                          <a:rPr lang="en-US" altLang="zh-CN" sz="2400" b="1" i="1" smtClean="0">
                            <a:latin typeface="Cambria Math"/>
                          </a:rPr>
                          <m:t>𝑯</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𝝀</m:t>
                                    </m:r>
                                  </m:e>
                                  <m:sub>
                                    <m:r>
                                      <a:rPr lang="en-US" altLang="zh-CN" sz="2400" i="1">
                                        <a:latin typeface="Cambria Math"/>
                                      </a:rPr>
                                      <m:t>𝒋</m:t>
                                    </m:r>
                                  </m:sub>
                                </m:sSub>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𝒋</m:t>
                                    </m:r>
                                  </m:sub>
                                </m:sSub>
                              </m:e>
                            </m:d>
                          </m:e>
                          <m:sup>
                            <m:r>
                              <a:rPr lang="en-US" altLang="zh-CN" sz="2400" b="1" i="1" smtClean="0">
                                <a:latin typeface="Cambria Math"/>
                              </a:rPr>
                              <m:t> </m:t>
                            </m:r>
                          </m:sup>
                        </m:sSup>
                      </m:e>
                    </m:d>
                  </m:oMath>
                </a14:m>
                <a:endParaRPr lang="en-US" altLang="zh-CN" sz="2400" b="1" dirty="0"/>
              </a:p>
              <a:p>
                <a:r>
                  <a:rPr lang="zh-CN" altLang="en-US" sz="2400" dirty="0"/>
                  <a:t>对每个求和项求导数得</a:t>
                </a:r>
                <a:r>
                  <a:rPr lang="en-US" altLang="zh-CN" sz="2400" dirty="0"/>
                  <a:t>:</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1" smtClean="0">
                            <a:latin typeface="Cambria Math"/>
                          </a:rPr>
                          <m:t>𝝀</m:t>
                        </m:r>
                      </m:e>
                      <m:sub>
                        <m:r>
                          <a:rPr lang="en-US" altLang="zh-CN" sz="2400" b="1" i="1" smtClean="0">
                            <a:latin typeface="Cambria Math"/>
                          </a:rPr>
                          <m:t>𝒋</m:t>
                        </m:r>
                      </m:sub>
                      <m:sup>
                        <m:r>
                          <a:rPr lang="en-US" altLang="zh-CN" sz="2400" b="1" i="1" smtClean="0">
                            <a:latin typeface="Cambria Math"/>
                          </a:rPr>
                          <m:t>∗</m:t>
                        </m:r>
                      </m:sup>
                    </m:sSubSup>
                    <m:r>
                      <a:rPr lang="en-US" altLang="zh-CN" sz="2400" b="1" i="1" smtClean="0">
                        <a:latin typeface="Cambria Math"/>
                      </a:rPr>
                      <m:t>=−</m:t>
                    </m:r>
                    <m:f>
                      <m:fPr>
                        <m:ctrlPr>
                          <a:rPr lang="en-US" altLang="zh-CN" sz="2400" b="1" i="1" smtClean="0">
                            <a:latin typeface="Cambria Math" panose="02040503050406030204" pitchFamily="18" charset="0"/>
                          </a:rPr>
                        </m:ctrlPr>
                      </m:fPr>
                      <m:num>
                        <m:d>
                          <m:dPr>
                            <m:begChr m:val="["/>
                            <m:endChr m:val="]"/>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𝒄</m:t>
                                </m:r>
                              </m:e>
                              <m:sup>
                                <m:r>
                                  <a:rPr lang="en-US" altLang="zh-CN" sz="2400" b="1" i="1" smtClean="0">
                                    <a:latin typeface="Cambria Math"/>
                                  </a:rPr>
                                  <m:t>𝑻</m:t>
                                </m:r>
                              </m:sup>
                            </m:sSup>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r>
                              <a:rPr lang="en-US" altLang="zh-CN" sz="2400" b="1" i="1" smtClean="0">
                                <a:latin typeface="Cambria Math"/>
                              </a:rPr>
                              <m:t>+</m:t>
                            </m:r>
                            <m:sSubSup>
                              <m:sSubSupPr>
                                <m:ctrlPr>
                                  <a:rPr lang="en-US" altLang="zh-CN" sz="2400" b="1" i="1" smtClean="0">
                                    <a:latin typeface="Cambria Math" panose="02040503050406030204" pitchFamily="18" charset="0"/>
                                  </a:rPr>
                                </m:ctrlPr>
                              </m:sSubSupPr>
                              <m:e>
                                <m:r>
                                  <a:rPr lang="en-US" altLang="zh-CN" sz="2400" b="1" i="1" smtClean="0">
                                    <a:latin typeface="Cambria Math"/>
                                  </a:rPr>
                                  <m:t>𝒙</m:t>
                                </m:r>
                              </m:e>
                              <m:sub>
                                <m:r>
                                  <a:rPr lang="en-US" altLang="zh-CN" sz="2400" b="1" i="1" smtClean="0">
                                    <a:latin typeface="Cambria Math"/>
                                  </a:rPr>
                                  <m:t>𝟏</m:t>
                                </m:r>
                              </m:sub>
                              <m:sup>
                                <m:r>
                                  <a:rPr lang="en-US" altLang="zh-CN" sz="2400" b="1" i="1" smtClean="0">
                                    <a:latin typeface="Cambria Math"/>
                                  </a:rPr>
                                  <m:t>𝑻</m:t>
                                </m:r>
                              </m:sup>
                            </m:sSubSup>
                            <m:r>
                              <a:rPr lang="en-US" altLang="zh-CN" sz="2400" b="1" i="1" smtClean="0">
                                <a:latin typeface="Cambria Math"/>
                              </a:rPr>
                              <m:t>𝑯</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e>
                        </m:d>
                      </m:num>
                      <m:den>
                        <m:sSubSup>
                          <m:sSubSupPr>
                            <m:ctrlPr>
                              <a:rPr lang="en-US" altLang="zh-CN" sz="2400" b="1" i="1" smtClean="0">
                                <a:latin typeface="Cambria Math" panose="02040503050406030204" pitchFamily="18" charset="0"/>
                              </a:rPr>
                            </m:ctrlPr>
                          </m:sSubSupPr>
                          <m:e>
                            <m:r>
                              <a:rPr lang="en-US" altLang="zh-CN" sz="2400" b="1" i="1" smtClean="0">
                                <a:latin typeface="Cambria Math"/>
                              </a:rPr>
                              <m:t>𝒅</m:t>
                            </m:r>
                          </m:e>
                          <m:sub>
                            <m:r>
                              <a:rPr lang="en-US" altLang="zh-CN" sz="2400" b="1" i="1" smtClean="0">
                                <a:latin typeface="Cambria Math"/>
                              </a:rPr>
                              <m:t>𝒋</m:t>
                            </m:r>
                          </m:sub>
                          <m:sup>
                            <m:r>
                              <a:rPr lang="en-US" altLang="zh-CN" sz="2400" b="1" i="1" smtClean="0">
                                <a:latin typeface="Cambria Math"/>
                              </a:rPr>
                              <m:t>𝑻</m:t>
                            </m:r>
                          </m:sup>
                        </m:sSubSup>
                        <m:r>
                          <a:rPr lang="en-US" altLang="zh-CN" sz="2400" b="1" i="1" smtClean="0">
                            <a:latin typeface="Cambria Math"/>
                          </a:rPr>
                          <m:t>𝑯</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den>
                    </m:f>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𝒏</m:t>
                    </m:r>
                  </m:oMath>
                </a14:m>
                <a:r>
                  <a:rPr lang="en-US" altLang="zh-CN" sz="2400" b="1" dirty="0"/>
                  <a:t>,</a:t>
                </a:r>
                <a:r>
                  <a:rPr lang="zh-CN" altLang="en-US" sz="2400" b="1" dirty="0"/>
                  <a:t>因此由任何方向开始都可得最优解</a:t>
                </a:r>
                <a:endParaRPr lang="en-US" altLang="zh-CN" sz="2400" b="1" dirty="0"/>
              </a:p>
              <a:p>
                <a:r>
                  <a:rPr lang="zh-CN" altLang="en-US" sz="2400" dirty="0"/>
                  <a:t>例： </a:t>
                </a:r>
                <a14:m>
                  <m:oMath xmlns:m="http://schemas.openxmlformats.org/officeDocument/2006/math">
                    <m:r>
                      <a:rPr lang="en-US" altLang="zh-CN" sz="2400" b="1" i="1" smtClean="0">
                        <a:latin typeface="Cambria Math"/>
                      </a:rPr>
                      <m:t>𝑴𝒊𝒏</m:t>
                    </m:r>
                    <m:r>
                      <a:rPr lang="en-US" altLang="zh-CN" sz="2400" b="1" i="1" smtClean="0">
                        <a:latin typeface="Cambria Math"/>
                      </a:rPr>
                      <m:t> −</m:t>
                    </m:r>
                    <m:r>
                      <a:rPr lang="en-US" altLang="zh-CN" sz="2400" b="1" i="1" smtClean="0">
                        <a:latin typeface="Cambria Math"/>
                      </a:rPr>
                      <m:t>𝟏𝟐</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𝟐</m:t>
                        </m:r>
                      </m:sub>
                    </m:sSub>
                    <m:r>
                      <a:rPr lang="en-US" altLang="zh-CN" sz="2400" b="1" i="1" smtClean="0">
                        <a:latin typeface="Cambria Math"/>
                      </a:rPr>
                      <m:t>+</m:t>
                    </m:r>
                    <m:r>
                      <a:rPr lang="en-US" altLang="zh-CN" sz="2400" b="1" i="1" smtClean="0">
                        <a:latin typeface="Cambria Math"/>
                      </a:rPr>
                      <m:t>𝟒</m:t>
                    </m:r>
                    <m:sSubSup>
                      <m:sSubSupPr>
                        <m:ctrlPr>
                          <a:rPr lang="en-US" altLang="zh-CN" sz="2400" b="1" i="1" smtClean="0">
                            <a:latin typeface="Cambria Math" panose="02040503050406030204" pitchFamily="18" charset="0"/>
                          </a:rPr>
                        </m:ctrlPr>
                      </m:sSubSupPr>
                      <m:e>
                        <m:r>
                          <a:rPr lang="en-US" altLang="zh-CN" sz="2400" b="1" i="1" smtClean="0">
                            <a:latin typeface="Cambria Math"/>
                          </a:rPr>
                          <m:t>𝒙</m:t>
                        </m:r>
                      </m:e>
                      <m:sub>
                        <m:r>
                          <a:rPr lang="en-US" altLang="zh-CN" sz="2400" b="1" i="1" smtClean="0">
                            <a:latin typeface="Cambria Math"/>
                          </a:rPr>
                          <m:t>𝟏</m:t>
                        </m:r>
                      </m:sub>
                      <m:sup>
                        <m:r>
                          <a:rPr lang="en-US" altLang="zh-CN" sz="2400" b="1" i="1" smtClean="0">
                            <a:latin typeface="Cambria Math"/>
                          </a:rPr>
                          <m:t>𝟐</m:t>
                        </m:r>
                      </m:sup>
                    </m:sSubSup>
                    <m:r>
                      <a:rPr lang="en-US" altLang="zh-CN" sz="2400" b="1" i="1" smtClean="0">
                        <a:latin typeface="Cambria Math"/>
                      </a:rPr>
                      <m:t>+</m:t>
                    </m:r>
                    <m:r>
                      <a:rPr lang="en-US" altLang="zh-CN" sz="2400" b="1" i="1" smtClean="0">
                        <a:latin typeface="Cambria Math"/>
                      </a:rPr>
                      <m:t>𝟒</m:t>
                    </m:r>
                    <m:sSubSup>
                      <m:sSubSupPr>
                        <m:ctrlPr>
                          <a:rPr lang="en-US" altLang="zh-CN" sz="2400" b="1" i="1" smtClean="0">
                            <a:latin typeface="Cambria Math" panose="02040503050406030204" pitchFamily="18" charset="0"/>
                          </a:rPr>
                        </m:ctrlPr>
                      </m:sSubSupPr>
                      <m:e>
                        <m:r>
                          <a:rPr lang="en-US" altLang="zh-CN" sz="2400" b="1" i="1" smtClean="0">
                            <a:latin typeface="Cambria Math"/>
                          </a:rPr>
                          <m:t>𝒙</m:t>
                        </m:r>
                      </m:e>
                      <m:sub>
                        <m:r>
                          <a:rPr lang="en-US" altLang="zh-CN" sz="2400" b="1" i="1" smtClean="0">
                            <a:latin typeface="Cambria Math"/>
                          </a:rPr>
                          <m:t>𝟐</m:t>
                        </m:r>
                      </m:sub>
                      <m:sup>
                        <m:r>
                          <a:rPr lang="en-US" altLang="zh-CN" sz="2400" b="1" i="1" smtClean="0">
                            <a:latin typeface="Cambria Math"/>
                          </a:rPr>
                          <m:t>𝟐</m:t>
                        </m:r>
                      </m:sup>
                    </m:sSubSup>
                    <m:r>
                      <a:rPr lang="en-US" altLang="zh-CN" sz="2400" b="1" i="1" smtClean="0">
                        <a:latin typeface="Cambria Math" panose="02040503050406030204" pitchFamily="18" charset="0"/>
                      </a:rPr>
                      <m:t>−</m:t>
                    </m:r>
                    <m:r>
                      <a:rPr lang="en-US" altLang="zh-CN" sz="2400" b="1" i="1" smtClean="0">
                        <a:latin typeface="Cambria Math"/>
                      </a:rPr>
                      <m:t>𝟒</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𝟐</m:t>
                        </m:r>
                      </m:sub>
                    </m:sSub>
                  </m:oMath>
                </a14:m>
                <a:r>
                  <a:rPr lang="en-US" altLang="zh-CN" sz="2400" b="1" dirty="0"/>
                  <a:t>, </a:t>
                </a:r>
                <a14:m>
                  <m:oMath xmlns:m="http://schemas.openxmlformats.org/officeDocument/2006/math">
                    <m:r>
                      <a:rPr lang="en-US" altLang="zh-CN" sz="2400" b="1" i="1" dirty="0" smtClean="0">
                        <a:latin typeface="Cambria Math"/>
                      </a:rPr>
                      <m:t>𝑯</m:t>
                    </m:r>
                    <m:r>
                      <a:rPr lang="en-US" altLang="zh-CN" sz="2400" b="1" i="1" dirty="0" smtClean="0">
                        <a:latin typeface="Cambria Math"/>
                      </a:rPr>
                      <m:t>=</m:t>
                    </m:r>
                    <m:d>
                      <m:dPr>
                        <m:begChr m:val="["/>
                        <m:endChr m:val="]"/>
                        <m:ctrlPr>
                          <a:rPr lang="en-US" altLang="zh-CN" sz="2400" b="1" i="1" dirty="0" smtClean="0">
                            <a:latin typeface="Cambria Math" panose="02040503050406030204" pitchFamily="18" charset="0"/>
                          </a:rPr>
                        </m:ctrlPr>
                      </m:dPr>
                      <m:e>
                        <m:r>
                          <a:rPr lang="en-US" altLang="zh-CN" sz="2400" b="1" i="1" dirty="0" smtClean="0">
                            <a:latin typeface="Cambria Math"/>
                          </a:rPr>
                          <m:t>𝟖</m:t>
                        </m:r>
                        <m:r>
                          <a:rPr lang="en-US" altLang="zh-CN" sz="2400" b="1" i="1" dirty="0" smtClean="0">
                            <a:latin typeface="Cambria Math"/>
                          </a:rPr>
                          <m:t>   </m:t>
                        </m:r>
                        <m:r>
                          <a:rPr lang="en-US" altLang="zh-CN" sz="2400" i="1" dirty="0">
                            <a:latin typeface="Cambria Math" panose="02040503050406030204" pitchFamily="18" charset="0"/>
                          </a:rPr>
                          <m:t>−</m:t>
                        </m:r>
                        <m:r>
                          <a:rPr lang="en-US" altLang="zh-CN" sz="2400" b="1" i="1" dirty="0" smtClean="0">
                            <a:latin typeface="Cambria Math"/>
                          </a:rPr>
                          <m:t>𝟒</m:t>
                        </m:r>
                        <m:r>
                          <a:rPr lang="en-US" altLang="zh-CN" sz="2400" b="1" i="1" dirty="0" smtClean="0">
                            <a:latin typeface="Cambria Math"/>
                          </a:rPr>
                          <m:t>;</m:t>
                        </m:r>
                        <m:r>
                          <a:rPr lang="en-US" altLang="zh-CN" sz="2400" i="1" dirty="0">
                            <a:latin typeface="Cambria Math" panose="02040503050406030204" pitchFamily="18" charset="0"/>
                          </a:rPr>
                          <m:t>−</m:t>
                        </m:r>
                        <m:r>
                          <a:rPr lang="en-US" altLang="zh-CN" sz="2400" b="1" i="1" dirty="0" smtClean="0">
                            <a:latin typeface="Cambria Math"/>
                          </a:rPr>
                          <m:t>𝟒</m:t>
                        </m:r>
                        <m:r>
                          <a:rPr lang="en-US" altLang="zh-CN" sz="2400" b="1" i="1" dirty="0" smtClean="0">
                            <a:latin typeface="Cambria Math"/>
                          </a:rPr>
                          <m:t> </m:t>
                        </m:r>
                        <m:r>
                          <a:rPr lang="en-US" altLang="zh-CN" sz="2400" b="1" i="1" dirty="0" smtClean="0">
                            <a:latin typeface="Cambria Math"/>
                          </a:rPr>
                          <m:t>𝟖</m:t>
                        </m:r>
                      </m:e>
                    </m:d>
                    <m:r>
                      <a:rPr lang="en-US" altLang="zh-CN" sz="2400" b="1" i="1" dirty="0" smtClean="0">
                        <a:latin typeface="Cambria Math"/>
                      </a:rPr>
                      <m:t>,</m:t>
                    </m:r>
                  </m:oMath>
                </a14:m>
                <a:r>
                  <a:rPr lang="zh-CN" altLang="en-US" sz="2400" b="1" dirty="0"/>
                  <a:t>假设</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1" smtClean="0">
                            <a:latin typeface="Cambria Math"/>
                          </a:rPr>
                          <m:t>𝒅</m:t>
                        </m:r>
                      </m:e>
                      <m:sub>
                        <m:r>
                          <a:rPr lang="en-US" altLang="zh-CN" sz="2400" b="1" i="1" smtClean="0">
                            <a:latin typeface="Cambria Math"/>
                          </a:rPr>
                          <m:t>𝟏</m:t>
                        </m:r>
                      </m:sub>
                      <m:sup>
                        <m:r>
                          <a:rPr lang="en-US" altLang="zh-CN" sz="2400" b="1" i="1" smtClean="0">
                            <a:latin typeface="Cambria Math"/>
                          </a:rPr>
                          <m:t>𝑻</m:t>
                        </m:r>
                      </m:sup>
                    </m:sSubSup>
                    <m:r>
                      <a:rPr lang="en-US" altLang="zh-CN" sz="2400" b="1" i="1" smtClean="0">
                        <a:latin typeface="Cambria Math"/>
                      </a:rPr>
                      <m:t>=</m:t>
                    </m:r>
                    <m:d>
                      <m:dPr>
                        <m:ctrlPr>
                          <a:rPr lang="en-US" altLang="zh-CN" sz="2400" b="1" i="1" smtClean="0">
                            <a:latin typeface="Cambria Math" panose="02040503050406030204" pitchFamily="18" charset="0"/>
                          </a:rPr>
                        </m:ctrlPr>
                      </m:dPr>
                      <m:e>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𝟎</m:t>
                        </m:r>
                      </m:e>
                    </m:d>
                    <m:r>
                      <a:rPr lang="en-US" altLang="zh-CN" sz="2400" b="1" i="1" smtClean="0">
                        <a:latin typeface="Cambria Math"/>
                      </a:rPr>
                      <m:t>, </m:t>
                    </m:r>
                    <m:r>
                      <a:rPr lang="zh-CN" altLang="en-US" sz="2400" i="1">
                        <a:latin typeface="Cambria Math"/>
                      </a:rPr>
                      <m:t>求得</m:t>
                    </m:r>
                    <m:r>
                      <a:rPr lang="zh-CN" altLang="en-US" sz="2400" i="1" smtClean="0">
                        <a:latin typeface="Cambria Math"/>
                      </a:rPr>
                      <m:t>共轭</m:t>
                    </m:r>
                    <m:r>
                      <a:rPr lang="zh-CN" altLang="en-US" sz="2400" i="1">
                        <a:latin typeface="Cambria Math"/>
                      </a:rPr>
                      <m:t>方向</m:t>
                    </m:r>
                    <m:sSubSup>
                      <m:sSubSupPr>
                        <m:ctrlPr>
                          <a:rPr lang="en-US" altLang="zh-CN" sz="2400" b="1" i="1" smtClean="0">
                            <a:latin typeface="Cambria Math" panose="02040503050406030204" pitchFamily="18" charset="0"/>
                          </a:rPr>
                        </m:ctrlPr>
                      </m:sSubSupPr>
                      <m:e>
                        <m:r>
                          <a:rPr lang="en-US" altLang="zh-CN" sz="2400" b="1" i="1" smtClean="0">
                            <a:latin typeface="Cambria Math"/>
                          </a:rPr>
                          <m:t>𝒅</m:t>
                        </m:r>
                      </m:e>
                      <m:sub>
                        <m:r>
                          <a:rPr lang="en-US" altLang="zh-CN" sz="2400" b="1" i="1" smtClean="0">
                            <a:latin typeface="Cambria Math"/>
                          </a:rPr>
                          <m:t>𝟐</m:t>
                        </m:r>
                      </m:sub>
                      <m:sup>
                        <m:r>
                          <a:rPr lang="en-US" altLang="zh-CN" sz="2400" b="1" i="1" smtClean="0">
                            <a:latin typeface="Cambria Math"/>
                          </a:rPr>
                          <m:t>𝑻</m:t>
                        </m:r>
                      </m:sup>
                    </m:sSubSup>
                    <m:r>
                      <a:rPr lang="en-US" altLang="zh-CN" sz="2400" b="1" i="1" smtClean="0">
                        <a:latin typeface="Cambria Math"/>
                      </a:rPr>
                      <m:t>=(</m:t>
                    </m:r>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𝒌</m:t>
                    </m:r>
                    <m:r>
                      <a:rPr lang="en-US" altLang="zh-CN" sz="2400" b="1" i="1" smtClean="0">
                        <a:latin typeface="Cambria Math"/>
                      </a:rPr>
                      <m:t>)</m:t>
                    </m:r>
                  </m:oMath>
                </a14:m>
                <a:r>
                  <a:rPr lang="en-US" altLang="zh-CN" sz="2400" b="1" dirty="0"/>
                  <a:t>, </a:t>
                </a:r>
                <a:r>
                  <a:rPr lang="zh-CN" altLang="en-US" sz="2400" b="1" dirty="0"/>
                  <a:t>不妨令为</a:t>
                </a:r>
                <a14:m>
                  <m:oMath xmlns:m="http://schemas.openxmlformats.org/officeDocument/2006/math">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oMath>
                </a14:m>
                <a:r>
                  <a:rPr lang="en-US" altLang="zh-CN" sz="2400" b="1" dirty="0"/>
                  <a:t>,</a:t>
                </a:r>
                <a:r>
                  <a:rPr lang="zh-CN" altLang="en-US" sz="2400" b="1" dirty="0"/>
                  <a:t>此时</a:t>
                </a:r>
                <a:r>
                  <a:rPr lang="zh-CN" altLang="en-US" sz="2400" dirty="0"/>
                  <a:t>从</a:t>
                </a:r>
                <a:r>
                  <a:rPr lang="zh-CN" altLang="en-US" sz="2400" b="1" dirty="0"/>
                  <a:t>初始点</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1" smtClean="0">
                            <a:latin typeface="Cambria Math"/>
                          </a:rPr>
                          <m:t>𝒙</m:t>
                        </m:r>
                      </m:e>
                      <m:sub>
                        <m:r>
                          <a:rPr lang="en-US" altLang="zh-CN" sz="2400" b="1" i="1" smtClean="0">
                            <a:latin typeface="Cambria Math"/>
                          </a:rPr>
                          <m:t>𝟏</m:t>
                        </m:r>
                      </m:sub>
                      <m:sup>
                        <m:r>
                          <a:rPr lang="en-US" altLang="zh-CN" sz="2400" b="1" i="1" smtClean="0">
                            <a:latin typeface="Cambria Math"/>
                          </a:rPr>
                          <m:t>𝑻</m:t>
                        </m:r>
                      </m:sup>
                    </m:sSubSup>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1" smtClean="0">
                            <a:latin typeface="Cambria Math"/>
                          </a:rPr>
                          <m:t>𝟏</m:t>
                        </m:r>
                      </m:num>
                      <m:den>
                        <m:r>
                          <a:rPr lang="en-US" altLang="zh-CN" sz="2400" b="1" i="1" smtClean="0">
                            <a:latin typeface="Cambria Math"/>
                          </a:rPr>
                          <m:t>𝟐</m:t>
                        </m:r>
                      </m:den>
                    </m:f>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oMath>
                </a14:m>
                <a:r>
                  <a:rPr lang="zh-CN" altLang="en-US" sz="2400" b="1" dirty="0"/>
                  <a:t>沿方向</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𝟏</m:t>
                        </m:r>
                      </m:sub>
                    </m:sSub>
                  </m:oMath>
                </a14:m>
                <a:r>
                  <a:rPr lang="zh-CN" altLang="en-US" sz="2400" b="1" dirty="0"/>
                  <a:t>最小化目标函数得</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1" smtClean="0">
                            <a:latin typeface="Cambria Math"/>
                          </a:rPr>
                          <m:t>𝒙</m:t>
                        </m:r>
                      </m:e>
                      <m:sub>
                        <m:r>
                          <a:rPr lang="en-US" altLang="zh-CN" sz="2400" b="1" i="1" smtClean="0">
                            <a:latin typeface="Cambria Math"/>
                          </a:rPr>
                          <m:t>𝟐</m:t>
                        </m:r>
                      </m:sub>
                      <m:sup>
                        <m:r>
                          <a:rPr lang="en-US" altLang="zh-CN" sz="2400" b="1" i="1" smtClean="0">
                            <a:latin typeface="Cambria Math"/>
                          </a:rPr>
                          <m:t>𝑻</m:t>
                        </m:r>
                      </m:sup>
                    </m:sSubSup>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1" smtClean="0">
                            <a:latin typeface="Cambria Math"/>
                          </a:rPr>
                          <m:t>𝟏</m:t>
                        </m:r>
                      </m:num>
                      <m:den>
                        <m:r>
                          <a:rPr lang="en-US" altLang="zh-CN" sz="2400" b="1" i="1" smtClean="0">
                            <a:latin typeface="Cambria Math"/>
                          </a:rPr>
                          <m:t>𝟐</m:t>
                        </m:r>
                      </m:den>
                    </m:f>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oMath>
                </a14:m>
                <a:r>
                  <a:rPr lang="en-US" altLang="zh-CN" sz="2400" b="1" dirty="0"/>
                  <a:t>,</a:t>
                </a:r>
                <a:r>
                  <a:rPr lang="zh-CN" altLang="en-US" sz="2400" b="1" dirty="0"/>
                  <a:t>然后从该点沿</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𝟐</m:t>
                        </m:r>
                      </m:sub>
                    </m:sSub>
                  </m:oMath>
                </a14:m>
                <a:r>
                  <a:rPr lang="zh-CN" altLang="en-US" sz="2400" b="1" dirty="0"/>
                  <a:t>最小化目标函数得</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1" smtClean="0">
                            <a:latin typeface="Cambria Math"/>
                          </a:rPr>
                          <m:t>𝒙</m:t>
                        </m:r>
                      </m:e>
                      <m:sub>
                        <m:r>
                          <a:rPr lang="en-US" altLang="zh-CN" sz="2400" b="1" i="1" smtClean="0">
                            <a:latin typeface="Cambria Math"/>
                          </a:rPr>
                          <m:t>𝟑</m:t>
                        </m:r>
                      </m:sub>
                      <m:sup>
                        <m:r>
                          <a:rPr lang="en-US" altLang="zh-CN" sz="2400" b="1" i="1" smtClean="0">
                            <a:latin typeface="Cambria Math"/>
                          </a:rPr>
                          <m:t>𝑻</m:t>
                        </m:r>
                      </m:sup>
                    </m:sSubSup>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oMath>
                </a14:m>
                <a:r>
                  <a:rPr lang="en-US" altLang="zh-CN" sz="2400" b="1" dirty="0"/>
                  <a:t>,</a:t>
                </a:r>
                <a:r>
                  <a:rPr lang="zh-CN" altLang="en-US" sz="2400" b="1" dirty="0"/>
                  <a:t>为最小点</a:t>
                </a:r>
                <a:endParaRPr lang="en-US" altLang="zh-CN" sz="2400" b="1" dirty="0"/>
              </a:p>
              <a:p>
                <a:endParaRPr lang="zh-CN" alt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b="-8785"/>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2800" dirty="0">
                <a:latin typeface="隶书" panose="02010509060101010101" pitchFamily="1" charset="-122"/>
              </a:rPr>
              <a:t>拟牛顿和共轭方向法</a:t>
            </a:r>
            <a:endParaRPr lang="zh-CN" altLang="en-US" sz="2800" dirty="0"/>
          </a:p>
        </p:txBody>
      </p:sp>
      <p:sp>
        <p:nvSpPr>
          <p:cNvPr id="3" name="Content Placeholder 2"/>
          <p:cNvSpPr>
            <a:spLocks noGrp="1"/>
          </p:cNvSpPr>
          <p:nvPr>
            <p:ph idx="1"/>
          </p:nvPr>
        </p:nvSpPr>
        <p:spPr/>
        <p:txBody>
          <a:bodyPr/>
          <a:lstStyle/>
          <a:p>
            <a:r>
              <a:rPr lang="zh-CN" altLang="en-US" dirty="0"/>
              <a:t>从图中可以看出沿任何方向都可以在</a:t>
            </a:r>
            <a:r>
              <a:rPr lang="en-US" altLang="zh-CN" dirty="0"/>
              <a:t>2</a:t>
            </a:r>
            <a:r>
              <a:rPr lang="zh-CN" altLang="en-US" dirty="0"/>
              <a:t>步之内达到最优点</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这个结果对二次函数一般都正确。事实就是一般函数在最优点附近可以由二次函数很好的逼近，从而使得共轭在二次和非二次函数中非常有用</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9538" y="2025650"/>
            <a:ext cx="427672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2800" dirty="0">
                <a:latin typeface="隶书" panose="02010509060101010101" pitchFamily="1" charset="-122"/>
              </a:rPr>
              <a:t>拟牛顿和共轭方向法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下面的定理表明，如果我们从</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oMath>
                </a14:m>
                <a:r>
                  <a:rPr lang="zh-CN" altLang="en-US" sz="2800" dirty="0"/>
                  <a:t>开始，在每步中</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r>
                          <a:rPr lang="en-US" altLang="zh-CN" sz="2800" b="1" i="1" smtClean="0">
                            <a:latin typeface="Cambria Math"/>
                          </a:rPr>
                          <m:t>+</m:t>
                        </m:r>
                        <m:r>
                          <a:rPr lang="en-US" altLang="zh-CN" sz="2800" b="1" i="1" smtClean="0">
                            <a:latin typeface="Cambria Math"/>
                          </a:rPr>
                          <m:t>𝟏</m:t>
                        </m:r>
                      </m:sub>
                    </m:sSub>
                  </m:oMath>
                </a14:m>
                <a:r>
                  <a:rPr lang="zh-CN" altLang="en-US" sz="2800" dirty="0"/>
                  <a:t>由在包含</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r>
                      <a:rPr lang="en-US" altLang="zh-CN" sz="2800" b="1" i="1" smtClean="0">
                        <a:latin typeface="Cambria Math"/>
                      </a:rPr>
                      <m:t>,</m:t>
                    </m:r>
                    <m:r>
                      <a:rPr lang="zh-CN" altLang="en-US" sz="2800" b="1" i="1" smtClean="0">
                        <a:latin typeface="Cambria Math"/>
                      </a:rPr>
                      <m:t>由</m:t>
                    </m:r>
                    <m:r>
                      <a:rPr lang="zh-CN" altLang="en-US" sz="2800" i="1">
                        <a:latin typeface="Cambria Math"/>
                      </a:rPr>
                      <m:t>向量</m:t>
                    </m:r>
                    <m:sSub>
                      <m:sSubPr>
                        <m:ctrlPr>
                          <a:rPr lang="en-US" altLang="zh-CN" sz="2800" b="1" i="1" smtClean="0">
                            <a:latin typeface="Cambria Math" panose="02040503050406030204" pitchFamily="18" charset="0"/>
                          </a:rPr>
                        </m:ctrlPr>
                      </m:sSubPr>
                      <m:e>
                        <m:r>
                          <a:rPr lang="en-US" altLang="zh-CN" sz="2800" b="1" i="1" smtClean="0">
                            <a:latin typeface="Cambria Math"/>
                          </a:rPr>
                          <m:t>𝒅</m:t>
                        </m:r>
                      </m:e>
                      <m:sub>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𝒅</m:t>
                        </m:r>
                      </m:e>
                      <m:sub>
                        <m:r>
                          <a:rPr lang="en-US" altLang="zh-CN" sz="2800" b="1" i="1" smtClean="0">
                            <a:latin typeface="Cambria Math"/>
                          </a:rPr>
                          <m:t>𝟐</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𝒅</m:t>
                        </m:r>
                      </m:e>
                      <m:sub>
                        <m:r>
                          <a:rPr lang="en-US" altLang="zh-CN" sz="2800" b="1" i="1" smtClean="0">
                            <a:latin typeface="Cambria Math"/>
                          </a:rPr>
                          <m:t>𝒌</m:t>
                        </m:r>
                      </m:sub>
                    </m:sSub>
                  </m:oMath>
                </a14:m>
                <a:r>
                  <a:rPr lang="zh-CN" altLang="en-US" sz="2800" dirty="0"/>
                  <a:t>张成的线性子空间上最小化</a:t>
                </a:r>
                <a14:m>
                  <m:oMath xmlns:m="http://schemas.openxmlformats.org/officeDocument/2006/math">
                    <m:r>
                      <a:rPr lang="en-US" altLang="zh-CN" sz="2800" b="1" i="1" smtClean="0">
                        <a:latin typeface="Cambria Math"/>
                      </a:rPr>
                      <m:t>𝒇</m:t>
                    </m:r>
                  </m:oMath>
                </a14:m>
                <a:r>
                  <a:rPr lang="zh-CN" altLang="en-US" sz="2800" dirty="0"/>
                  <a:t>得到。而且梯度</a:t>
                </a:r>
                <a14:m>
                  <m:oMath xmlns:m="http://schemas.openxmlformats.org/officeDocument/2006/math">
                    <m:r>
                      <a:rPr lang="en-US" altLang="zh-CN" sz="2800" b="1" i="0" smtClean="0">
                        <a:latin typeface="Cambria Math"/>
                      </a:rPr>
                      <m:t>𝛁</m:t>
                    </m:r>
                    <m:r>
                      <a:rPr lang="en-US" altLang="zh-CN" sz="2800" b="1" i="1" smtClean="0">
                        <a:latin typeface="Cambria Math"/>
                      </a:rPr>
                      <m:t>𝒇</m:t>
                    </m:r>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r>
                          <a:rPr lang="en-US" altLang="zh-CN" sz="2800" b="1" i="1" smtClean="0">
                            <a:latin typeface="Cambria Math"/>
                          </a:rPr>
                          <m:t>+</m:t>
                        </m:r>
                        <m:r>
                          <a:rPr lang="en-US" altLang="zh-CN" sz="2800" b="1" i="1" smtClean="0">
                            <a:latin typeface="Cambria Math"/>
                          </a:rPr>
                          <m:t>𝟏</m:t>
                        </m:r>
                      </m:sub>
                    </m:sSub>
                    <m:r>
                      <a:rPr lang="en-US" altLang="zh-CN" sz="2800" b="1" i="1" smtClean="0">
                        <a:latin typeface="Cambria Math"/>
                      </a:rPr>
                      <m:t>)</m:t>
                    </m:r>
                  </m:oMath>
                </a14:m>
                <a:r>
                  <a:rPr lang="zh-CN" altLang="en-US" sz="2800" dirty="0"/>
                  <a:t>若不为</a:t>
                </a:r>
                <a:r>
                  <a:rPr lang="en-US" altLang="zh-CN" sz="2800" dirty="0"/>
                  <a:t>0</a:t>
                </a:r>
                <a:r>
                  <a:rPr lang="zh-CN" altLang="en-US" sz="2800" dirty="0"/>
                  <a:t>，则与这个子空间正交</a:t>
                </a:r>
                <a:r>
                  <a:rPr lang="en-US" altLang="zh-CN" sz="2800" dirty="0"/>
                  <a:t>.</a:t>
                </a:r>
                <a:r>
                  <a:rPr lang="zh-CN" altLang="en-US" sz="2800" dirty="0"/>
                  <a:t>这有时称为扩张子空间属性</a:t>
                </a:r>
                <a:endParaRPr lang="en-US" altLang="zh-CN" sz="2800" dirty="0"/>
              </a:p>
              <a:p>
                <a14:m>
                  <m:oMath xmlns:m="http://schemas.openxmlformats.org/officeDocument/2006/math">
                    <m:r>
                      <a:rPr lang="zh-CN" altLang="en-US" sz="2800" i="1" dirty="0" smtClean="0">
                        <a:solidFill>
                          <a:srgbClr val="FF0000"/>
                        </a:solidFill>
                        <a:latin typeface="Cambria Math"/>
                      </a:rPr>
                      <m:t>定理</m:t>
                    </m:r>
                    <m:r>
                      <a:rPr lang="zh-CN" altLang="en-US" sz="2800" b="1" i="1" dirty="0" smtClean="0">
                        <a:latin typeface="Cambria Math"/>
                      </a:rPr>
                      <m:t>：</m:t>
                    </m:r>
                    <m:r>
                      <a:rPr lang="en-US" altLang="zh-CN" sz="2800" i="1">
                        <a:latin typeface="Cambria Math"/>
                      </a:rPr>
                      <m:t>𝒇</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𝒄</m:t>
                        </m:r>
                      </m:e>
                      <m:sup>
                        <m:r>
                          <a:rPr lang="en-US" altLang="zh-CN" sz="2800" i="1">
                            <a:latin typeface="Cambria Math"/>
                          </a:rPr>
                          <m:t>𝑻</m:t>
                        </m:r>
                      </m:sup>
                    </m:sSup>
                    <m:r>
                      <a:rPr lang="en-US" altLang="zh-CN" sz="2800" i="1">
                        <a:latin typeface="Cambria Math"/>
                      </a:rPr>
                      <m:t>𝒙</m:t>
                    </m:r>
                    <m:r>
                      <a:rPr lang="en-US" altLang="zh-CN" sz="2800" i="1">
                        <a:latin typeface="Cambria Math"/>
                      </a:rPr>
                      <m:t>+</m:t>
                    </m:r>
                    <m:f>
                      <m:fPr>
                        <m:ctrlPr>
                          <a:rPr lang="en-US" altLang="zh-CN" sz="2800" i="1">
                            <a:latin typeface="Cambria Math" panose="02040503050406030204" pitchFamily="18" charset="0"/>
                          </a:rPr>
                        </m:ctrlPr>
                      </m:fPr>
                      <m:num>
                        <m:r>
                          <a:rPr lang="en-US" altLang="zh-CN" sz="2800" i="1">
                            <a:latin typeface="Cambria Math"/>
                          </a:rPr>
                          <m:t>𝟏</m:t>
                        </m:r>
                      </m:num>
                      <m:den>
                        <m:r>
                          <a:rPr lang="en-US" altLang="zh-CN" sz="2800" i="1">
                            <a:latin typeface="Cambria Math"/>
                          </a:rPr>
                          <m:t>𝟐</m:t>
                        </m:r>
                      </m:den>
                    </m:f>
                    <m:sSup>
                      <m:sSupPr>
                        <m:ctrlPr>
                          <a:rPr lang="en-US" altLang="zh-CN" sz="2800" i="1">
                            <a:latin typeface="Cambria Math" panose="02040503050406030204" pitchFamily="18" charset="0"/>
                          </a:rPr>
                        </m:ctrlPr>
                      </m:sSupPr>
                      <m:e>
                        <m:r>
                          <a:rPr lang="en-US" altLang="zh-CN" sz="2800" i="1">
                            <a:latin typeface="Cambria Math"/>
                          </a:rPr>
                          <m:t>𝒙</m:t>
                        </m:r>
                      </m:e>
                      <m:sup>
                        <m:r>
                          <a:rPr lang="en-US" altLang="zh-CN" sz="2800" i="1">
                            <a:latin typeface="Cambria Math"/>
                          </a:rPr>
                          <m:t>𝑻</m:t>
                        </m:r>
                      </m:sup>
                    </m:sSup>
                    <m:r>
                      <a:rPr lang="en-US" altLang="zh-CN" sz="2800" i="1">
                        <a:latin typeface="Cambria Math"/>
                      </a:rPr>
                      <m:t>𝑯𝒙</m:t>
                    </m:r>
                    <m:r>
                      <a:rPr lang="en-US" altLang="zh-CN" sz="2800" i="1">
                        <a:latin typeface="Cambria Math"/>
                      </a:rPr>
                      <m:t>,</m:t>
                    </m:r>
                    <m:r>
                      <a:rPr lang="en-US" altLang="zh-CN" sz="2800" b="1" i="1" smtClean="0">
                        <a:latin typeface="Cambria Math"/>
                      </a:rPr>
                      <m:t>𝑯</m:t>
                    </m:r>
                    <m:r>
                      <a:rPr lang="zh-CN" altLang="en-US" sz="2800" i="1">
                        <a:latin typeface="Cambria Math"/>
                      </a:rPr>
                      <m:t>对称</m:t>
                    </m:r>
                    <m:r>
                      <a:rPr lang="zh-CN" altLang="en-US" sz="2800" i="1" smtClean="0">
                        <a:latin typeface="Cambria Math"/>
                      </a:rPr>
                      <m:t>正定</m:t>
                    </m:r>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a:rPr>
                          <m:t>𝒅</m:t>
                        </m:r>
                      </m:e>
                      <m:sub>
                        <m:r>
                          <a:rPr lang="en-US" altLang="zh-CN" sz="2800" i="1">
                            <a:latin typeface="Cambria Math"/>
                          </a:rPr>
                          <m:t>𝟏</m:t>
                        </m:r>
                      </m:sub>
                    </m:sSub>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𝒅</m:t>
                        </m:r>
                      </m:e>
                      <m:sub>
                        <m:r>
                          <a:rPr lang="en-US" altLang="zh-CN" sz="2800" i="1">
                            <a:latin typeface="Cambria Math"/>
                          </a:rPr>
                          <m:t>𝟐</m:t>
                        </m:r>
                      </m:sub>
                    </m:sSub>
                    <m:r>
                      <a:rPr lang="en-US" altLang="zh-CN" sz="2800" i="1">
                        <a:latin typeface="Cambria Math"/>
                      </a:rPr>
                      <m:t>,⋯,</m:t>
                    </m:r>
                    <m:sSub>
                      <m:sSubPr>
                        <m:ctrlPr>
                          <a:rPr lang="en-US" altLang="zh-CN" sz="2800" i="1">
                            <a:latin typeface="Cambria Math" panose="02040503050406030204" pitchFamily="18" charset="0"/>
                          </a:rPr>
                        </m:ctrlPr>
                      </m:sSubPr>
                      <m:e>
                        <m:r>
                          <a:rPr lang="en-US" altLang="zh-CN" sz="2800" i="1">
                            <a:latin typeface="Cambria Math"/>
                          </a:rPr>
                          <m:t>𝒅</m:t>
                        </m:r>
                      </m:e>
                      <m:sub>
                        <m:r>
                          <a:rPr lang="en-US" altLang="zh-CN" sz="2800" i="1">
                            <a:latin typeface="Cambria Math"/>
                          </a:rPr>
                          <m:t>𝒏</m:t>
                        </m:r>
                      </m:sub>
                    </m:sSub>
                  </m:oMath>
                </a14:m>
                <a:r>
                  <a:rPr lang="zh-CN" altLang="en-US" sz="2800" dirty="0"/>
                  <a:t>关于</a:t>
                </a:r>
                <a14:m>
                  <m:oMath xmlns:m="http://schemas.openxmlformats.org/officeDocument/2006/math">
                    <m:r>
                      <a:rPr lang="en-US" altLang="zh-CN" sz="2800" i="1">
                        <a:latin typeface="Cambria Math"/>
                      </a:rPr>
                      <m:t>𝑯</m:t>
                    </m:r>
                  </m:oMath>
                </a14:m>
                <a:r>
                  <a:rPr lang="zh-CN" altLang="en-US" sz="2800" dirty="0"/>
                  <a:t>共轭</a:t>
                </a:r>
                <a:r>
                  <a:rPr lang="en-US" altLang="zh-CN" sz="2800" dirty="0"/>
                  <a:t>,</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𝟏</m:t>
                        </m:r>
                      </m:sub>
                    </m:sSub>
                  </m:oMath>
                </a14:m>
                <a:r>
                  <a:rPr lang="zh-CN" altLang="en-US" sz="2800" dirty="0"/>
                  <a:t>为任意开始点，</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𝝀</m:t>
                        </m:r>
                      </m:e>
                      <m:sub>
                        <m:r>
                          <a:rPr lang="en-US" altLang="zh-CN" sz="2800" b="1" i="1" smtClean="0">
                            <a:latin typeface="Cambria Math"/>
                          </a:rPr>
                          <m:t>𝒌</m:t>
                        </m:r>
                      </m:sub>
                    </m:sSub>
                  </m:oMath>
                </a14:m>
                <a:r>
                  <a:rPr lang="zh-CN" altLang="en-US" sz="2800" dirty="0"/>
                  <a:t>为</a:t>
                </a:r>
                <a14:m>
                  <m:oMath xmlns:m="http://schemas.openxmlformats.org/officeDocument/2006/math">
                    <m:r>
                      <a:rPr lang="en-US" altLang="zh-CN" sz="2800" b="1" i="1" dirty="0" smtClean="0">
                        <a:latin typeface="Cambria Math"/>
                      </a:rPr>
                      <m:t>𝒎𝒊𝒏</m:t>
                    </m:r>
                    <m:r>
                      <a:rPr lang="en-US" altLang="zh-CN" sz="2800" b="1" i="1" dirty="0" smtClean="0">
                        <a:latin typeface="Cambria Math"/>
                      </a:rPr>
                      <m:t> </m:t>
                    </m:r>
                    <m:r>
                      <a:rPr lang="en-US" altLang="zh-CN" sz="2800" b="1" i="1" dirty="0" smtClean="0">
                        <a:latin typeface="Cambria Math"/>
                      </a:rPr>
                      <m:t>𝒇</m:t>
                    </m:r>
                    <m:r>
                      <a:rPr lang="en-US" altLang="zh-CN" sz="2800" b="1" i="1" dirty="0" smtClean="0">
                        <a:latin typeface="Cambria Math"/>
                      </a:rPr>
                      <m:t>(</m:t>
                    </m:r>
                    <m:sSub>
                      <m:sSubPr>
                        <m:ctrlPr>
                          <a:rPr lang="en-US" altLang="zh-CN" sz="2800" b="1" i="1" dirty="0" smtClean="0">
                            <a:latin typeface="Cambria Math" panose="02040503050406030204" pitchFamily="18" charset="0"/>
                          </a:rPr>
                        </m:ctrlPr>
                      </m:sSubPr>
                      <m:e>
                        <m:r>
                          <a:rPr lang="en-US" altLang="zh-CN" sz="2800" b="1" i="1" dirty="0" smtClean="0">
                            <a:latin typeface="Cambria Math"/>
                          </a:rPr>
                          <m:t>𝒙</m:t>
                        </m:r>
                      </m:e>
                      <m:sub>
                        <m:r>
                          <a:rPr lang="en-US" altLang="zh-CN" sz="2800" b="1" i="1" dirty="0" smtClean="0">
                            <a:latin typeface="Cambria Math"/>
                          </a:rPr>
                          <m:t>𝒌</m:t>
                        </m:r>
                      </m:sub>
                    </m:sSub>
                    <m:r>
                      <a:rPr lang="en-US" altLang="zh-CN" sz="2800" b="1" i="1" dirty="0" smtClean="0">
                        <a:latin typeface="Cambria Math"/>
                      </a:rPr>
                      <m:t>+</m:t>
                    </m:r>
                    <m:r>
                      <a:rPr lang="en-US" altLang="zh-CN" sz="2800" b="1" i="1" dirty="0" smtClean="0">
                        <a:latin typeface="Cambria Math"/>
                      </a:rPr>
                      <m:t>𝝀</m:t>
                    </m:r>
                    <m:sSub>
                      <m:sSubPr>
                        <m:ctrlPr>
                          <a:rPr lang="en-US" altLang="zh-CN" sz="2800" b="1" i="1" dirty="0" smtClean="0">
                            <a:latin typeface="Cambria Math" panose="02040503050406030204" pitchFamily="18" charset="0"/>
                          </a:rPr>
                        </m:ctrlPr>
                      </m:sSubPr>
                      <m:e>
                        <m:r>
                          <a:rPr lang="en-US" altLang="zh-CN" sz="2800" b="1" i="1" dirty="0" smtClean="0">
                            <a:latin typeface="Cambria Math"/>
                          </a:rPr>
                          <m:t>𝒅</m:t>
                        </m:r>
                      </m:e>
                      <m:sub>
                        <m:r>
                          <a:rPr lang="en-US" altLang="zh-CN" sz="2800" b="1" i="1" dirty="0" smtClean="0">
                            <a:latin typeface="Cambria Math"/>
                          </a:rPr>
                          <m:t>𝒌</m:t>
                        </m:r>
                      </m:sub>
                    </m:sSub>
                    <m:r>
                      <a:rPr lang="en-US" altLang="zh-CN" sz="2800" b="1" i="1" dirty="0" smtClean="0">
                        <a:latin typeface="Cambria Math"/>
                      </a:rPr>
                      <m:t>)</m:t>
                    </m:r>
                  </m:oMath>
                </a14:m>
                <a:r>
                  <a:rPr lang="zh-CN" altLang="en-US" sz="2800" dirty="0"/>
                  <a:t>的最优解</a:t>
                </a:r>
                <a:r>
                  <a:rPr lang="en-US" altLang="zh-CN" sz="2800" dirty="0"/>
                  <a:t>,</a:t>
                </a:r>
                <a14:m>
                  <m:oMath xmlns:m="http://schemas.openxmlformats.org/officeDocument/2006/math">
                    <m:r>
                      <a:rPr lang="en-US" altLang="zh-CN" sz="2800" b="1" i="1" smtClean="0">
                        <a:latin typeface="Cambria Math"/>
                      </a:rPr>
                      <m:t>𝝀</m:t>
                    </m:r>
                    <m:r>
                      <a:rPr lang="en-US" altLang="zh-CN" sz="2800" b="1" i="1" smtClean="0">
                        <a:latin typeface="Cambria Math"/>
                      </a:rPr>
                      <m:t>∈</m:t>
                    </m:r>
                    <m:r>
                      <a:rPr lang="en-US" altLang="zh-CN" sz="2800" b="1" i="1" smtClean="0">
                        <a:latin typeface="Cambria Math"/>
                      </a:rPr>
                      <m:t>𝑹</m:t>
                    </m:r>
                    <m:r>
                      <a:rPr lang="en-US" altLang="zh-CN" sz="2800" b="1" i="1" smtClean="0">
                        <a:latin typeface="Cambria Math"/>
                      </a:rPr>
                      <m:t> </m:t>
                    </m:r>
                  </m:oMath>
                </a14:m>
                <a:r>
                  <a:rPr lang="en-US" altLang="zh-CN" sz="2800" dirty="0"/>
                  <a:t>,</a:t>
                </a:r>
                <a:r>
                  <a:rPr lang="zh-CN" altLang="en-US" sz="2800" dirty="0"/>
                  <a:t>令</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r>
                          <a:rPr lang="en-US" altLang="zh-CN" sz="2800" b="1" i="1" smtClean="0">
                            <a:latin typeface="Cambria Math"/>
                          </a:rPr>
                          <m:t>+</m:t>
                        </m:r>
                        <m:r>
                          <a:rPr lang="en-US" altLang="zh-CN" sz="2800" b="1" i="1" smtClean="0">
                            <a:latin typeface="Cambria Math"/>
                          </a:rPr>
                          <m:t>𝟏</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𝒌</m:t>
                        </m:r>
                      </m:sub>
                    </m:sSub>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𝝀</m:t>
                        </m:r>
                      </m:e>
                      <m:sub>
                        <m:r>
                          <a:rPr lang="en-US" altLang="zh-CN" sz="2800" b="1" i="1" smtClean="0">
                            <a:latin typeface="Cambria Math"/>
                          </a:rPr>
                          <m:t>𝒌</m:t>
                        </m:r>
                      </m:sub>
                    </m:sSub>
                    <m:sSub>
                      <m:sSubPr>
                        <m:ctrlPr>
                          <a:rPr lang="en-US" altLang="zh-CN" sz="2800" b="1" i="1" smtClean="0">
                            <a:latin typeface="Cambria Math" panose="02040503050406030204" pitchFamily="18" charset="0"/>
                          </a:rPr>
                        </m:ctrlPr>
                      </m:sSubPr>
                      <m:e>
                        <m:r>
                          <a:rPr lang="en-US" altLang="zh-CN" sz="2800" b="1" i="1" smtClean="0">
                            <a:latin typeface="Cambria Math"/>
                          </a:rPr>
                          <m:t>𝒅</m:t>
                        </m:r>
                      </m:e>
                      <m:sub>
                        <m:r>
                          <a:rPr lang="en-US" altLang="zh-CN" sz="2800" b="1" i="1" smtClean="0">
                            <a:latin typeface="Cambria Math"/>
                          </a:rPr>
                          <m:t>𝒌</m:t>
                        </m:r>
                      </m:sub>
                    </m:sSub>
                  </m:oMath>
                </a14:m>
                <a:r>
                  <a:rPr lang="en-US" altLang="zh-CN" sz="2800" dirty="0"/>
                  <a:t>,</a:t>
                </a:r>
                <a:r>
                  <a:rPr lang="zh-CN" altLang="en-US" sz="2800" dirty="0"/>
                  <a:t>则必定有</a:t>
                </a:r>
                <a:endParaRPr lang="en-US" altLang="zh-CN" sz="2800" dirty="0"/>
              </a:p>
              <a:p>
                <a:endParaRPr lang="en-US" altLang="zh-CN" sz="2800" dirty="0"/>
              </a:p>
              <a:p>
                <a:pPr lvl="1"/>
                <a14:m>
                  <m:oMath xmlns:m="http://schemas.openxmlformats.org/officeDocument/2006/math">
                    <m:r>
                      <a:rPr lang="en-US" altLang="zh-CN" sz="2400" b="1" i="0" smtClean="0">
                        <a:latin typeface="Cambria Math"/>
                      </a:rPr>
                      <m:t>𝛁</m:t>
                    </m:r>
                    <m:r>
                      <a:rPr lang="en-US" altLang="zh-CN" sz="2400" b="1" i="1" smtClean="0">
                        <a:latin typeface="Cambria Math"/>
                      </a:rPr>
                      <m:t>𝒇</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e>
                        </m:d>
                      </m:e>
                      <m:sup>
                        <m:r>
                          <a:rPr lang="en-US" altLang="zh-CN" sz="2400" b="1" i="1" smtClean="0">
                            <a:latin typeface="Cambria Math"/>
                          </a:rPr>
                          <m:t>𝑻</m:t>
                        </m:r>
                      </m:sup>
                    </m:sSup>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𝒌</m:t>
                    </m:r>
                  </m:oMath>
                </a14:m>
                <a:endParaRPr lang="en-US" altLang="zh-CN" sz="2400" b="1" dirty="0"/>
              </a:p>
              <a:p>
                <a:pPr lvl="1"/>
                <a14:m>
                  <m:oMath xmlns:m="http://schemas.openxmlformats.org/officeDocument/2006/math">
                    <m:r>
                      <a:rPr lang="en-US" altLang="zh-CN" sz="2400">
                        <a:latin typeface="Cambria Math"/>
                      </a:rPr>
                      <m:t>𝛁</m:t>
                    </m:r>
                    <m:r>
                      <a:rPr lang="en-US" altLang="zh-CN" sz="2400" i="1">
                        <a:latin typeface="Cambria Math"/>
                      </a:rPr>
                      <m:t>𝒇</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e>
                        </m:d>
                      </m:e>
                      <m:sup>
                        <m:r>
                          <a:rPr lang="en-US" altLang="zh-CN" sz="2400" i="1">
                            <a:latin typeface="Cambria Math"/>
                          </a:rPr>
                          <m:t>𝑻</m:t>
                        </m:r>
                      </m:sup>
                    </m:sSup>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b="1" i="1" smtClean="0">
                            <a:latin typeface="Cambria Math"/>
                          </a:rPr>
                          <m:t>𝒌</m:t>
                        </m:r>
                      </m:sub>
                    </m:sSub>
                    <m:r>
                      <a:rPr lang="en-US" altLang="zh-CN" sz="2400" b="1" i="1" smtClean="0">
                        <a:latin typeface="Cambria Math"/>
                      </a:rPr>
                      <m:t>=</m:t>
                    </m:r>
                    <m:r>
                      <a:rPr lang="en-US" altLang="zh-CN" sz="2400">
                        <a:latin typeface="Cambria Math"/>
                      </a:rPr>
                      <m:t>𝛁</m:t>
                    </m:r>
                    <m:r>
                      <a:rPr lang="en-US" altLang="zh-CN" sz="2400" i="1">
                        <a:latin typeface="Cambria Math"/>
                      </a:rPr>
                      <m:t>𝒇</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𝒌</m:t>
                                </m:r>
                              </m:sub>
                            </m:sSub>
                          </m:e>
                        </m:d>
                      </m:e>
                      <m:sup>
                        <m:r>
                          <a:rPr lang="en-US" altLang="zh-CN" sz="2400" i="1">
                            <a:latin typeface="Cambria Math"/>
                          </a:rPr>
                          <m:t>𝑻</m:t>
                        </m:r>
                      </m:sup>
                    </m:sSup>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b="1" i="1" smtClean="0">
                            <a:latin typeface="Cambria Math"/>
                          </a:rPr>
                          <m:t>𝒌</m:t>
                        </m:r>
                      </m:sub>
                    </m:sSub>
                  </m:oMath>
                </a14:m>
                <a:endParaRPr lang="en-US" altLang="zh-CN" sz="2400" dirty="0"/>
              </a:p>
              <a:p>
                <a:pPr lvl="1"/>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oMath>
                </a14:m>
                <a:r>
                  <a:rPr lang="zh-CN" altLang="en-US" sz="2400" dirty="0"/>
                  <a:t>是</a:t>
                </a:r>
                <a14:m>
                  <m:oMath xmlns:m="http://schemas.openxmlformats.org/officeDocument/2006/math">
                    <m:r>
                      <a:rPr lang="en-US" altLang="zh-CN" sz="2400" b="1" i="1" dirty="0" smtClean="0">
                        <a:latin typeface="Cambria Math"/>
                      </a:rPr>
                      <m:t>𝑴𝒊𝒏</m:t>
                    </m:r>
                    <m:r>
                      <a:rPr lang="en-US" altLang="zh-CN" sz="2400" b="1" i="1" dirty="0" smtClean="0">
                        <a:latin typeface="Cambria Math"/>
                      </a:rPr>
                      <m:t> </m:t>
                    </m:r>
                    <m:r>
                      <a:rPr lang="en-US" altLang="zh-CN" sz="2400" b="1" i="1" dirty="0" smtClean="0">
                        <a:latin typeface="Cambria Math"/>
                      </a:rPr>
                      <m:t>𝒇</m:t>
                    </m:r>
                    <m:d>
                      <m:dPr>
                        <m:ctrlPr>
                          <a:rPr lang="en-US" altLang="zh-CN" sz="2400" b="1" i="1" dirty="0" smtClean="0">
                            <a:latin typeface="Cambria Math" panose="02040503050406030204" pitchFamily="18" charset="0"/>
                          </a:rPr>
                        </m:ctrlPr>
                      </m:dPr>
                      <m:e>
                        <m:r>
                          <a:rPr lang="en-US" altLang="zh-CN" sz="2400" b="1" i="1" dirty="0" smtClean="0">
                            <a:latin typeface="Cambria Math"/>
                          </a:rPr>
                          <m:t>𝒙</m:t>
                        </m:r>
                      </m:e>
                    </m:d>
                    <m:r>
                      <a:rPr lang="en-US" altLang="zh-CN" sz="2400" b="1" i="1" dirty="0" smtClean="0">
                        <a:latin typeface="Cambria Math"/>
                      </a:rPr>
                      <m:t>, </m:t>
                    </m:r>
                    <m:r>
                      <a:rPr lang="en-US" altLang="zh-CN" sz="2400" b="1" i="1" dirty="0" smtClean="0">
                        <a:latin typeface="Cambria Math"/>
                      </a:rPr>
                      <m:t>𝒔</m:t>
                    </m:r>
                    <m:r>
                      <a:rPr lang="en-US" altLang="zh-CN" sz="2400" b="1" i="1" dirty="0" smtClean="0">
                        <a:latin typeface="Cambria Math"/>
                      </a:rPr>
                      <m:t>.</m:t>
                    </m:r>
                    <m:r>
                      <a:rPr lang="en-US" altLang="zh-CN" sz="2400" b="1" i="1" dirty="0" smtClean="0">
                        <a:latin typeface="Cambria Math"/>
                      </a:rPr>
                      <m:t>𝒕</m:t>
                    </m:r>
                    <m:r>
                      <a:rPr lang="en-US" altLang="zh-CN" sz="2400" b="1" i="1" dirty="0" smtClean="0">
                        <a:latin typeface="Cambria Math"/>
                      </a:rPr>
                      <m:t>. </m:t>
                    </m:r>
                    <m:r>
                      <a:rPr lang="en-US" altLang="zh-CN" sz="2400" b="1" i="1" dirty="0" smtClean="0">
                        <a:latin typeface="Cambria Math"/>
                      </a:rPr>
                      <m:t>𝒙</m:t>
                    </m:r>
                    <m:r>
                      <a:rPr lang="en-US" altLang="zh-CN" sz="2400" b="1" i="1" dirty="0" smtClean="0">
                        <a:latin typeface="Cambria Math"/>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𝟏</m:t>
                        </m:r>
                      </m:sub>
                    </m:sSub>
                    <m:r>
                      <a:rPr lang="en-US" altLang="zh-CN" sz="2400" b="1" i="1" dirty="0" smtClean="0">
                        <a:latin typeface="Cambria Math"/>
                      </a:rPr>
                      <m:t>∈</m:t>
                    </m:r>
                    <m:r>
                      <a:rPr lang="en-US" altLang="zh-CN" sz="2400" b="1" i="1" dirty="0" smtClean="0">
                        <a:latin typeface="Cambria Math"/>
                      </a:rPr>
                      <m:t>𝑳</m:t>
                    </m:r>
                    <m:r>
                      <a:rPr lang="en-US" altLang="zh-CN" sz="2400" b="1" i="1" dirty="0" smtClean="0">
                        <a:latin typeface="Cambria Math"/>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𝒅</m:t>
                        </m:r>
                      </m:e>
                      <m:sub>
                        <m:r>
                          <a:rPr lang="en-US" altLang="zh-CN" sz="2400" b="1" i="1" dirty="0" smtClean="0">
                            <a:latin typeface="Cambria Math"/>
                          </a:rPr>
                          <m:t>𝟏</m:t>
                        </m:r>
                      </m:sub>
                    </m:sSub>
                    <m:r>
                      <a:rPr lang="en-US" altLang="zh-CN" sz="2400" b="1" i="1" dirty="0" smtClean="0">
                        <a:latin typeface="Cambria Math"/>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𝒅</m:t>
                        </m:r>
                      </m:e>
                      <m:sub>
                        <m:r>
                          <a:rPr lang="en-US" altLang="zh-CN" sz="2400" b="1" i="1" dirty="0" smtClean="0">
                            <a:latin typeface="Cambria Math"/>
                          </a:rPr>
                          <m:t>𝒌</m:t>
                        </m:r>
                      </m:sub>
                    </m:sSub>
                    <m:r>
                      <a:rPr lang="en-US" altLang="zh-CN" sz="2400" b="1" i="1" dirty="0" smtClean="0">
                        <a:latin typeface="Cambria Math"/>
                      </a:rPr>
                      <m:t>)</m:t>
                    </m:r>
                  </m:oMath>
                </a14:m>
                <a:r>
                  <a:rPr lang="en-US" altLang="zh-CN" sz="2400" dirty="0"/>
                  <a:t>,</a:t>
                </a:r>
                <a:r>
                  <a:rPr lang="zh-CN" altLang="en-US" sz="2400" dirty="0"/>
                  <a:t>表示线性子空间，即</a:t>
                </a:r>
                <a14:m>
                  <m:oMath xmlns:m="http://schemas.openxmlformats.org/officeDocument/2006/math">
                    <m:r>
                      <a:rPr lang="en-US" altLang="zh-CN" sz="2400" b="1" i="1" smtClean="0">
                        <a:latin typeface="Cambria Math"/>
                      </a:rPr>
                      <m:t>𝑳</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𝒌</m:t>
                            </m:r>
                          </m:sub>
                        </m:sSub>
                      </m:e>
                    </m:d>
                    <m:r>
                      <a:rPr lang="en-US" altLang="zh-CN" sz="2400" b="1" i="1" smtClean="0">
                        <a:latin typeface="Cambria Math"/>
                      </a:rPr>
                      <m:t>=</m:t>
                    </m:r>
                    <m:d>
                      <m:dPr>
                        <m:begChr m:val="{"/>
                        <m:endChr m:val="}"/>
                        <m:ctrlPr>
                          <a:rPr lang="en-US" altLang="zh-CN" sz="2400" b="1" i="1" smtClean="0">
                            <a:latin typeface="Cambria Math" panose="02040503050406030204" pitchFamily="18" charset="0"/>
                          </a:rPr>
                        </m:ctrlPr>
                      </m:dPr>
                      <m:e>
                        <m:sSubSup>
                          <m:sSubSupPr>
                            <m:ctrlPr>
                              <a:rPr lang="en-US" altLang="zh-CN" sz="2400" b="1" i="1" smtClean="0">
                                <a:latin typeface="Cambria Math" panose="02040503050406030204" pitchFamily="18" charset="0"/>
                              </a:rPr>
                            </m:ctrlPr>
                          </m:sSubSupPr>
                          <m:e>
                            <m:r>
                              <a:rPr lang="en-US" altLang="zh-CN" sz="2400" b="1" i="0" smtClean="0">
                                <a:latin typeface="Cambria Math"/>
                              </a:rPr>
                              <m:t>𝚺</m:t>
                            </m:r>
                          </m:e>
                          <m:sub>
                            <m:r>
                              <a:rPr lang="en-US" altLang="zh-CN" sz="2400" b="1" i="0" smtClean="0">
                                <a:latin typeface="Cambria Math"/>
                              </a:rPr>
                              <m:t>𝐣</m:t>
                            </m:r>
                            <m:r>
                              <a:rPr lang="en-US" altLang="zh-CN" sz="2400" b="1" i="0" smtClean="0">
                                <a:latin typeface="Cambria Math"/>
                              </a:rPr>
                              <m:t>=</m:t>
                            </m:r>
                            <m:r>
                              <a:rPr lang="en-US" altLang="zh-CN" sz="2400" b="1" i="0" smtClean="0">
                                <a:latin typeface="Cambria Math"/>
                              </a:rPr>
                              <m:t>𝟏</m:t>
                            </m:r>
                          </m:sub>
                          <m:sup>
                            <m:r>
                              <a:rPr lang="en-US" altLang="zh-CN" sz="2400" b="1" i="0" smtClean="0">
                                <a:latin typeface="Cambria Math"/>
                              </a:rPr>
                              <m:t>𝐤</m:t>
                            </m:r>
                          </m:sup>
                        </m:sSubSup>
                        <m:sSub>
                          <m:sSubPr>
                            <m:ctrlPr>
                              <a:rPr lang="en-US" altLang="zh-CN" sz="2400" b="1" i="1" smtClean="0">
                                <a:latin typeface="Cambria Math" panose="02040503050406030204" pitchFamily="18" charset="0"/>
                              </a:rPr>
                            </m:ctrlPr>
                          </m:sSubPr>
                          <m:e>
                            <m:r>
                              <a:rPr lang="en-US" altLang="zh-CN" sz="2400" b="1" i="1" smtClean="0">
                                <a:latin typeface="Cambria Math"/>
                              </a:rPr>
                              <m:t>𝝁</m:t>
                            </m:r>
                          </m:e>
                          <m:sub>
                            <m:r>
                              <a:rPr lang="en-US" altLang="zh-CN" sz="2400" b="1" i="1" smtClean="0">
                                <a:latin typeface="Cambria Math"/>
                              </a:rPr>
                              <m:t>𝒋</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𝝁</m:t>
                            </m:r>
                          </m:e>
                          <m:sub>
                            <m:r>
                              <a:rPr lang="en-US" altLang="zh-CN" sz="2400" b="1" i="1" smtClean="0">
                                <a:latin typeface="Cambria Math"/>
                              </a:rPr>
                              <m:t>𝒋</m:t>
                            </m:r>
                          </m:sub>
                        </m:sSub>
                        <m:r>
                          <a:rPr lang="en-US" altLang="zh-CN" sz="2400" b="1" i="1" smtClean="0">
                            <a:latin typeface="Cambria Math"/>
                          </a:rPr>
                          <m:t>∈</m:t>
                        </m:r>
                        <m:r>
                          <a:rPr lang="en-US" altLang="zh-CN" sz="2400" b="1" i="1" smtClean="0">
                            <a:latin typeface="Cambria Math"/>
                          </a:rPr>
                          <m:t>𝑹</m:t>
                        </m:r>
                      </m:e>
                    </m:d>
                  </m:oMath>
                </a14:m>
                <a:r>
                  <a:rPr lang="en-US" altLang="zh-CN" sz="2400" dirty="0"/>
                  <a:t>, </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𝒏</m:t>
                        </m:r>
                        <m:r>
                          <a:rPr lang="en-US" altLang="zh-CN" sz="2400" b="1" i="1" dirty="0" smtClean="0">
                            <a:latin typeface="Cambria Math"/>
                          </a:rPr>
                          <m:t>+</m:t>
                        </m:r>
                        <m:r>
                          <a:rPr lang="en-US" altLang="zh-CN" sz="2400" b="1" i="1" dirty="0" smtClean="0">
                            <a:latin typeface="Cambria Math"/>
                          </a:rPr>
                          <m:t>𝟏</m:t>
                        </m:r>
                      </m:sub>
                    </m:sSub>
                  </m:oMath>
                </a14:m>
                <a:r>
                  <a:rPr lang="zh-CN" altLang="en-US" sz="2400" dirty="0"/>
                  <a:t>是</a:t>
                </a:r>
                <a14:m>
                  <m:oMath xmlns:m="http://schemas.openxmlformats.org/officeDocument/2006/math">
                    <m:r>
                      <a:rPr lang="en-US" altLang="zh-CN" sz="2400" b="1" i="1" dirty="0" smtClean="0">
                        <a:latin typeface="Cambria Math"/>
                      </a:rPr>
                      <m:t>𝒇</m:t>
                    </m:r>
                  </m:oMath>
                </a14:m>
                <a:r>
                  <a:rPr lang="zh-CN" altLang="en-US" sz="2400" dirty="0"/>
                  <a:t>在</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𝑹</m:t>
                        </m:r>
                      </m:e>
                      <m:sup>
                        <m:r>
                          <a:rPr lang="en-US" altLang="zh-CN" sz="2400" b="1" i="1" dirty="0" smtClean="0">
                            <a:latin typeface="Cambria Math"/>
                          </a:rPr>
                          <m:t>𝒏</m:t>
                        </m:r>
                      </m:sup>
                    </m:sSup>
                  </m:oMath>
                </a14:m>
                <a:r>
                  <a:rPr lang="zh-CN" altLang="en-US" sz="2400" dirty="0"/>
                  <a:t>上的最小点</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302" r="-860" b="-3579"/>
                </a:stretch>
              </a:blipFill>
            </p:spPr>
            <p:txBody>
              <a:bodyPr/>
              <a:lstStyle/>
              <a:p>
                <a:r>
                  <a:rPr lang="zh-CN" altLang="en-US">
                    <a:noFill/>
                  </a:rPr>
                  <a:t> </a:t>
                </a:r>
                <a:endParaRPr lang="zh-CN" altLang="en-US">
                  <a:noFill/>
                </a:endParaRPr>
              </a:p>
            </p:txBody>
          </p:sp>
        </mc:Fallback>
      </mc:AlternateContent>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388" y="4264025"/>
            <a:ext cx="2160587" cy="172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2800" dirty="0">
                <a:latin typeface="隶书" panose="02010509060101010101" pitchFamily="1" charset="-122"/>
              </a:rPr>
              <a:t>拟牛顿和共轭方向法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怎么来生成二次型的共轭方向：这些方法很自然就导致了各种最小化二次函数和非二次函数的算法</a:t>
                </a:r>
                <a:endParaRPr lang="en-US" altLang="zh-CN" dirty="0"/>
              </a:p>
              <a:p>
                <a:r>
                  <a:rPr lang="en-US" altLang="zh-CN" dirty="0"/>
                  <a:t>Quasi-Newton:</a:t>
                </a:r>
                <a:r>
                  <a:rPr lang="zh-CN" altLang="en-US" dirty="0"/>
                  <a:t>拟牛顿法，</a:t>
                </a:r>
                <a:r>
                  <a:rPr lang="en-US" altLang="zh-CN" dirty="0" err="1"/>
                  <a:t>Davidon</a:t>
                </a:r>
                <a:r>
                  <a:rPr lang="en-US" altLang="zh-CN" dirty="0"/>
                  <a:t>-Fletcher-Powell</a:t>
                </a:r>
                <a:r>
                  <a:rPr lang="zh-CN" altLang="en-US" dirty="0"/>
                  <a:t> </a:t>
                </a:r>
                <a:r>
                  <a:rPr lang="en-US" altLang="zh-CN" dirty="0"/>
                  <a:t>1959</a:t>
                </a:r>
                <a:r>
                  <a:rPr lang="zh-CN" altLang="en-US" dirty="0"/>
                  <a:t>年</a:t>
                </a:r>
                <a:r>
                  <a:rPr lang="en-US" altLang="zh-CN" dirty="0" err="1"/>
                  <a:t>Davidon</a:t>
                </a:r>
                <a:r>
                  <a:rPr lang="zh-CN" altLang="en-US" dirty="0"/>
                  <a:t>提出，后来</a:t>
                </a:r>
                <a:r>
                  <a:rPr lang="en-US" altLang="zh-CN" dirty="0"/>
                  <a:t>1963</a:t>
                </a:r>
                <a:r>
                  <a:rPr lang="zh-CN" altLang="en-US" dirty="0"/>
                  <a:t>年由</a:t>
                </a:r>
                <a:r>
                  <a:rPr lang="en-US" altLang="zh-CN" dirty="0"/>
                  <a:t>Fletcher</a:t>
                </a:r>
                <a:r>
                  <a:rPr lang="zh-CN" altLang="en-US" dirty="0"/>
                  <a:t>和</a:t>
                </a:r>
                <a:r>
                  <a:rPr lang="en-US" altLang="zh-CN" dirty="0"/>
                  <a:t>Powell</a:t>
                </a:r>
                <a:r>
                  <a:rPr lang="zh-CN" altLang="en-US" dirty="0"/>
                  <a:t>开发，</a:t>
                </a:r>
                <a:r>
                  <a:rPr lang="en-US" altLang="zh-CN" dirty="0"/>
                  <a:t>DFP</a:t>
                </a:r>
                <a:r>
                  <a:rPr lang="zh-CN" altLang="en-US" dirty="0"/>
                  <a:t>方法搜索方向为：</a:t>
                </a:r>
                <a:endParaRPr lang="en-US" altLang="zh-CN" dirty="0"/>
              </a:p>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𝒅</m:t>
                        </m:r>
                      </m:e>
                      <m:sub>
                        <m:r>
                          <a:rPr lang="en-US" altLang="zh-CN" b="1" i="1" smtClean="0">
                            <a:latin typeface="Cambria Math"/>
                          </a:rPr>
                          <m:t>𝒋</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𝑫</m:t>
                        </m:r>
                      </m:e>
                      <m:sub>
                        <m:r>
                          <a:rPr lang="en-US" altLang="zh-CN" b="1" i="1" smtClean="0">
                            <a:latin typeface="Cambria Math"/>
                          </a:rPr>
                          <m:t>𝒋</m:t>
                        </m:r>
                      </m:sub>
                    </m:sSub>
                    <m:r>
                      <a:rPr lang="en-US" altLang="zh-CN" b="1" i="0"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𝒚</m:t>
                        </m:r>
                      </m:e>
                    </m:d>
                    <m:r>
                      <a:rPr lang="en-US" altLang="zh-CN" b="1" i="1" smtClean="0">
                        <a:latin typeface="Cambria Math"/>
                      </a:rPr>
                      <m:t>, </m:t>
                    </m:r>
                  </m:oMath>
                </a14:m>
                <a:r>
                  <a:rPr lang="zh-CN" altLang="en-US" dirty="0"/>
                  <a:t>来代替</a:t>
                </a:r>
                <a14:m>
                  <m:oMath xmlns:m="http://schemas.openxmlformats.org/officeDocument/2006/math">
                    <m:r>
                      <a:rPr lang="zh-CN" altLang="en-US" b="1" i="1" dirty="0">
                        <a:latin typeface="Cambria Math"/>
                      </a:rPr>
                      <m:t>牛顿</m:t>
                    </m:r>
                    <m:r>
                      <a:rPr lang="zh-CN" altLang="en-US" b="1" i="1" dirty="0" smtClean="0">
                        <a:latin typeface="Cambria Math"/>
                      </a:rPr>
                      <m:t>法中的</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𝑯</m:t>
                        </m:r>
                      </m:e>
                      <m:sup>
                        <m:r>
                          <a:rPr lang="en-US" altLang="zh-CN" b="1" i="1" smtClean="0">
                            <a:latin typeface="Cambria Math"/>
                          </a:rPr>
                          <m:t>−</m:t>
                        </m:r>
                        <m:r>
                          <a:rPr lang="en-US" altLang="zh-CN" b="1" i="1" smtClean="0">
                            <a:latin typeface="Cambria Math"/>
                          </a:rPr>
                          <m:t>𝟏</m:t>
                        </m:r>
                      </m:sup>
                    </m:sSup>
                    <m:d>
                      <m:dPr>
                        <m:ctrlPr>
                          <a:rPr lang="en-US" altLang="zh-CN" b="1" i="1" smtClean="0">
                            <a:latin typeface="Cambria Math" panose="02040503050406030204" pitchFamily="18" charset="0"/>
                          </a:rPr>
                        </m:ctrlPr>
                      </m:dPr>
                      <m:e>
                        <m:r>
                          <a:rPr lang="en-US" altLang="zh-CN" b="1" i="1" smtClean="0">
                            <a:latin typeface="Cambria Math"/>
                          </a:rPr>
                          <m:t>𝒚</m:t>
                        </m:r>
                      </m:e>
                    </m:d>
                    <m:r>
                      <a:rPr lang="en-US" altLang="zh-CN" b="1" i="0"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𝒚</m:t>
                        </m:r>
                      </m:e>
                    </m:d>
                  </m:oMath>
                </a14:m>
                <a:endParaRPr lang="en-US" altLang="zh-CN" b="1" dirty="0"/>
              </a:p>
              <a:p>
                <a:r>
                  <a:rPr lang="zh-CN" altLang="en-US" dirty="0"/>
                  <a:t>即负梯度方向左乘</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𝑫</m:t>
                        </m:r>
                      </m:e>
                      <m:sub>
                        <m:r>
                          <a:rPr lang="en-US" altLang="zh-CN" b="1" i="1" smtClean="0">
                            <a:latin typeface="Cambria Math"/>
                          </a:rPr>
                          <m:t>𝒋</m:t>
                        </m:r>
                      </m:sub>
                    </m:sSub>
                  </m:oMath>
                </a14:m>
                <a:r>
                  <a:rPr lang="en-US" altLang="zh-CN" dirty="0"/>
                  <a:t>,</a:t>
                </a:r>
                <a:r>
                  <a:rPr lang="zh-CN" altLang="en-US" dirty="0"/>
                  <a:t>这里</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𝑫</m:t>
                        </m:r>
                      </m:e>
                      <m:sub>
                        <m:r>
                          <a:rPr lang="en-US" altLang="zh-CN" b="1" i="1" smtClean="0">
                            <a:latin typeface="Cambria Math"/>
                          </a:rPr>
                          <m:t>𝒋</m:t>
                        </m:r>
                      </m:sub>
                    </m:sSub>
                  </m:oMath>
                </a14:m>
                <a:r>
                  <a:rPr lang="zh-CN" altLang="en-US" dirty="0"/>
                  <a:t>为</a:t>
                </a:r>
                <a:r>
                  <a:rPr lang="en-US" altLang="zh-CN" dirty="0"/>
                  <a:t>Hessian</a:t>
                </a:r>
                <a:r>
                  <a:rPr lang="zh-CN" altLang="en-US" dirty="0"/>
                  <a:t>矩阵的逆矩阵的逼近矩阵，对称正定。正定型确保</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𝒅</m:t>
                        </m:r>
                      </m:e>
                      <m:sub>
                        <m:r>
                          <a:rPr lang="en-US" altLang="zh-CN" b="1" i="1" smtClean="0">
                            <a:latin typeface="Cambria Math"/>
                          </a:rPr>
                          <m:t>𝒋</m:t>
                        </m:r>
                      </m:sub>
                    </m:sSub>
                  </m:oMath>
                </a14:m>
                <a:r>
                  <a:rPr lang="zh-CN" altLang="en-US" dirty="0"/>
                  <a:t>是下降方向，只要</a:t>
                </a:r>
                <a14:m>
                  <m:oMath xmlns:m="http://schemas.openxmlformats.org/officeDocument/2006/math">
                    <m:r>
                      <a:rPr lang="en-US" altLang="zh-CN" b="1" i="0"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𝒚</m:t>
                        </m:r>
                      </m:e>
                    </m:d>
                    <m:r>
                      <a:rPr lang="en-US" altLang="zh-CN" b="1" i="1" smtClean="0">
                        <a:latin typeface="Cambria Math"/>
                      </a:rPr>
                      <m:t>≠</m:t>
                    </m:r>
                    <m:r>
                      <a:rPr lang="en-US" altLang="zh-CN" b="1" i="1" smtClean="0">
                        <a:latin typeface="Cambria Math"/>
                      </a:rPr>
                      <m:t>𝟎</m:t>
                    </m:r>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𝒅</m:t>
                        </m:r>
                      </m:e>
                      <m:sub>
                        <m:r>
                          <a:rPr lang="en-US" altLang="zh-CN" b="1" i="1" smtClean="0">
                            <a:latin typeface="Cambria Math"/>
                          </a:rPr>
                          <m:t>𝒋</m:t>
                        </m:r>
                      </m:sub>
                      <m:sup>
                        <m:r>
                          <a:rPr lang="en-US" altLang="zh-CN" b="1" i="1" smtClean="0">
                            <a:latin typeface="Cambria Math"/>
                          </a:rPr>
                          <m:t>𝑻</m:t>
                        </m:r>
                      </m:sup>
                    </m:sSubSup>
                    <m:r>
                      <a:rPr lang="en-US" altLang="zh-CN" b="1" i="0"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𝒚</m:t>
                        </m:r>
                      </m:e>
                    </m:d>
                    <m:r>
                      <a:rPr lang="en-US" altLang="zh-CN" b="1" i="1" smtClean="0">
                        <a:latin typeface="Cambria Math"/>
                      </a:rPr>
                      <m:t>&lt;</m:t>
                    </m:r>
                    <m:r>
                      <a:rPr lang="en-US" altLang="zh-CN" b="1" i="1" smtClean="0">
                        <a:latin typeface="Cambria Math"/>
                      </a:rPr>
                      <m:t>𝟎</m:t>
                    </m:r>
                  </m:oMath>
                </a14:m>
                <a:r>
                  <a:rPr lang="en-US" altLang="zh-CN" dirty="0"/>
                  <a:t>,</a:t>
                </a:r>
                <a:r>
                  <a:rPr lang="zh-CN" altLang="en-US" dirty="0"/>
                  <a:t>下一步</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𝑫</m:t>
                        </m:r>
                      </m:e>
                      <m:sub>
                        <m:r>
                          <a:rPr lang="en-US" altLang="zh-CN" b="1" i="1" smtClean="0">
                            <a:latin typeface="Cambria Math"/>
                          </a:rPr>
                          <m:t>𝒋</m:t>
                        </m:r>
                        <m:r>
                          <a:rPr lang="en-US" altLang="zh-CN" b="1" i="1" smtClean="0">
                            <a:latin typeface="Cambria Math"/>
                          </a:rPr>
                          <m:t>+</m:t>
                        </m:r>
                        <m:r>
                          <a:rPr lang="en-US" altLang="zh-CN" b="1" i="1" smtClean="0">
                            <a:latin typeface="Cambria Math"/>
                          </a:rPr>
                          <m:t>𝟏</m:t>
                        </m:r>
                      </m:sub>
                    </m:sSub>
                  </m:oMath>
                </a14:m>
                <a:r>
                  <a:rPr lang="zh-CN" altLang="en-US" dirty="0"/>
                  <a:t>通过给</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𝑫</m:t>
                        </m:r>
                      </m:e>
                      <m:sub>
                        <m:r>
                          <a:rPr lang="en-US" altLang="zh-CN" b="1" i="1" smtClean="0">
                            <a:latin typeface="Cambria Math"/>
                          </a:rPr>
                          <m:t>𝒋</m:t>
                        </m:r>
                      </m:sub>
                    </m:sSub>
                  </m:oMath>
                </a14:m>
                <a:r>
                  <a:rPr lang="zh-CN" altLang="en-US" dirty="0"/>
                  <a:t>增加两个秩为</a:t>
                </a:r>
                <a:r>
                  <a:rPr lang="en-US" altLang="zh-CN" dirty="0"/>
                  <a:t>1</a:t>
                </a:r>
                <a:r>
                  <a:rPr lang="zh-CN" altLang="en-US" dirty="0"/>
                  <a:t>的对称矩阵来形成，这个过程有时称为秩</a:t>
                </a:r>
                <a:r>
                  <a:rPr lang="en-US" altLang="zh-CN" dirty="0"/>
                  <a:t>2</a:t>
                </a:r>
                <a:r>
                  <a:rPr lang="zh-CN" altLang="en-US" dirty="0"/>
                  <a:t>校正过程</a:t>
                </a:r>
                <a:r>
                  <a:rPr lang="en-US" altLang="zh-CN" dirty="0"/>
                  <a:t>(Rank-two correction procedure)</a:t>
                </a: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410" r="-1058" b="-4447"/>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2800" dirty="0">
                <a:latin typeface="隶书" panose="02010509060101010101" pitchFamily="1" charset="-122"/>
              </a:rPr>
              <a:t>拟牛顿和共轭方向法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对于二次函数，这种更新过程在</a:t>
                </a:r>
                <a14:m>
                  <m:oMath xmlns:m="http://schemas.openxmlformats.org/officeDocument/2006/math">
                    <m:r>
                      <a:rPr lang="en-US" altLang="zh-CN" b="1" i="1" smtClean="0">
                        <a:latin typeface="Cambria Math"/>
                      </a:rPr>
                      <m:t>𝒏</m:t>
                    </m:r>
                  </m:oMath>
                </a14:m>
                <a:r>
                  <a:rPr lang="zh-CN" altLang="en-US" dirty="0"/>
                  <a:t>步之内产生实际</a:t>
                </a:r>
                <a:r>
                  <a:rPr lang="en-US" altLang="zh-CN" dirty="0"/>
                  <a:t>Hessian</a:t>
                </a:r>
                <a:r>
                  <a:rPr lang="zh-CN" altLang="en-US" dirty="0"/>
                  <a:t>逆矩阵的精确表示；如果拟牛顿方法中允许二次逼近为不定的，则称为割法</a:t>
                </a:r>
                <a:r>
                  <a:rPr lang="en-US" altLang="zh-CN" dirty="0"/>
                  <a:t>(Secant Method)</a:t>
                </a:r>
              </a:p>
              <a:p>
                <a:r>
                  <a:rPr lang="en-US" altLang="zh-CN" dirty="0"/>
                  <a:t>DFP</a:t>
                </a:r>
                <a:r>
                  <a:rPr lang="zh-CN" altLang="en-US" dirty="0"/>
                  <a:t>方法过程与以前类似，这里只写出更新</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𝑫</m:t>
                        </m:r>
                      </m:e>
                      <m:sub>
                        <m:r>
                          <a:rPr lang="en-US" altLang="zh-CN" b="1" i="1" smtClean="0">
                            <a:latin typeface="Cambria Math"/>
                          </a:rPr>
                          <m:t>𝒋</m:t>
                        </m:r>
                        <m:r>
                          <a:rPr lang="en-US" altLang="zh-CN" b="1" i="1" smtClean="0">
                            <a:latin typeface="Cambria Math"/>
                          </a:rPr>
                          <m:t>+</m:t>
                        </m:r>
                        <m:r>
                          <a:rPr lang="en-US" altLang="zh-CN" b="1" i="1" smtClean="0">
                            <a:latin typeface="Cambria Math"/>
                          </a:rPr>
                          <m:t>𝟏</m:t>
                        </m:r>
                      </m:sub>
                    </m:sSub>
                  </m:oMath>
                </a14:m>
                <a:r>
                  <a:rPr lang="zh-CN" altLang="en-US" dirty="0"/>
                  <a:t>的步骤</a:t>
                </a:r>
                <a:endParaRPr lang="en-US" altLang="zh-CN" dirty="0"/>
              </a:p>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𝑫</m:t>
                        </m:r>
                      </m:e>
                      <m:sub>
                        <m:r>
                          <a:rPr lang="en-US" altLang="zh-CN" b="1" i="1" smtClean="0">
                            <a:latin typeface="Cambria Math"/>
                          </a:rPr>
                          <m:t>𝒋</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𝑫</m:t>
                        </m:r>
                      </m:e>
                      <m:sub>
                        <m:r>
                          <a:rPr lang="en-US" altLang="zh-CN" b="1" i="1" smtClean="0">
                            <a:latin typeface="Cambria Math"/>
                          </a:rPr>
                          <m:t>𝒋</m:t>
                        </m:r>
                      </m:sub>
                    </m:sSub>
                    <m:r>
                      <a:rPr lang="en-US" altLang="zh-CN" b="1" i="1" smtClean="0">
                        <a:latin typeface="Cambria Math"/>
                      </a:rPr>
                      <m:t>+</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a:rPr>
                              <m:t>𝒑</m:t>
                            </m:r>
                          </m:e>
                          <m:sub>
                            <m:r>
                              <a:rPr lang="en-US" altLang="zh-CN" b="1" i="1" smtClean="0">
                                <a:latin typeface="Cambria Math"/>
                              </a:rPr>
                              <m:t>𝒋</m:t>
                            </m:r>
                          </m:sub>
                        </m:sSub>
                        <m:sSubSup>
                          <m:sSubSupPr>
                            <m:ctrlPr>
                              <a:rPr lang="en-US" altLang="zh-CN" b="1" i="1" smtClean="0">
                                <a:latin typeface="Cambria Math" panose="02040503050406030204" pitchFamily="18" charset="0"/>
                              </a:rPr>
                            </m:ctrlPr>
                          </m:sSubSupPr>
                          <m:e>
                            <m:r>
                              <a:rPr lang="en-US" altLang="zh-CN" b="1" i="1" smtClean="0">
                                <a:latin typeface="Cambria Math"/>
                              </a:rPr>
                              <m:t>𝒑</m:t>
                            </m:r>
                          </m:e>
                          <m:sub>
                            <m:r>
                              <a:rPr lang="en-US" altLang="zh-CN" b="1" i="1" smtClean="0">
                                <a:latin typeface="Cambria Math"/>
                              </a:rPr>
                              <m:t>𝒋</m:t>
                            </m:r>
                          </m:sub>
                          <m:sup>
                            <m:r>
                              <a:rPr lang="en-US" altLang="zh-CN" b="1" i="1" smtClean="0">
                                <a:latin typeface="Cambria Math"/>
                              </a:rPr>
                              <m:t>𝑻</m:t>
                            </m:r>
                          </m:sup>
                        </m:sSubSup>
                      </m:num>
                      <m:den>
                        <m:sSubSup>
                          <m:sSubSupPr>
                            <m:ctrlPr>
                              <a:rPr lang="en-US" altLang="zh-CN" b="1" i="1" smtClean="0">
                                <a:latin typeface="Cambria Math" panose="02040503050406030204" pitchFamily="18" charset="0"/>
                              </a:rPr>
                            </m:ctrlPr>
                          </m:sSubSupPr>
                          <m:e>
                            <m:r>
                              <a:rPr lang="en-US" altLang="zh-CN" b="1" i="1" smtClean="0">
                                <a:latin typeface="Cambria Math"/>
                              </a:rPr>
                              <m:t>𝒑</m:t>
                            </m:r>
                          </m:e>
                          <m:sub>
                            <m:r>
                              <a:rPr lang="en-US" altLang="zh-CN" b="1" i="1" smtClean="0">
                                <a:latin typeface="Cambria Math"/>
                              </a:rPr>
                              <m:t>𝒋</m:t>
                            </m:r>
                          </m:sub>
                          <m:sup>
                            <m:r>
                              <a:rPr lang="en-US" altLang="zh-CN" b="1" i="1" smtClean="0">
                                <a:latin typeface="Cambria Math"/>
                              </a:rPr>
                              <m:t>𝑻</m:t>
                            </m:r>
                          </m:sup>
                        </m:sSubSup>
                        <m:sSub>
                          <m:sSubPr>
                            <m:ctrlPr>
                              <a:rPr lang="en-US" altLang="zh-CN" b="1" i="1" smtClean="0">
                                <a:latin typeface="Cambria Math" panose="02040503050406030204" pitchFamily="18" charset="0"/>
                              </a:rPr>
                            </m:ctrlPr>
                          </m:sSubPr>
                          <m:e>
                            <m:r>
                              <a:rPr lang="en-US" altLang="zh-CN" b="1" i="1" smtClean="0">
                                <a:latin typeface="Cambria Math"/>
                              </a:rPr>
                              <m:t>𝒒</m:t>
                            </m:r>
                          </m:e>
                          <m:sub>
                            <m:r>
                              <a:rPr lang="en-US" altLang="zh-CN" b="1" i="1" smtClean="0">
                                <a:latin typeface="Cambria Math"/>
                              </a:rPr>
                              <m:t>𝒋</m:t>
                            </m:r>
                          </m:sub>
                        </m:sSub>
                      </m:den>
                    </m:f>
                    <m:r>
                      <a:rPr lang="en-US" altLang="zh-CN" b="1" i="1" smtClean="0">
                        <a:latin typeface="Cambria Math"/>
                      </a:rPr>
                      <m:t>−</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a:rPr>
                              <m:t>𝑫</m:t>
                            </m:r>
                          </m:e>
                          <m:sub>
                            <m:r>
                              <a:rPr lang="en-US" altLang="zh-CN" b="1" i="1" smtClean="0">
                                <a:latin typeface="Cambria Math"/>
                              </a:rPr>
                              <m:t>𝒋</m:t>
                            </m:r>
                          </m:sub>
                        </m:sSub>
                        <m:sSub>
                          <m:sSubPr>
                            <m:ctrlPr>
                              <a:rPr lang="en-US" altLang="zh-CN" b="1" i="1" smtClean="0">
                                <a:latin typeface="Cambria Math" panose="02040503050406030204" pitchFamily="18" charset="0"/>
                              </a:rPr>
                            </m:ctrlPr>
                          </m:sSubPr>
                          <m:e>
                            <m:r>
                              <a:rPr lang="en-US" altLang="zh-CN" b="1" i="1" smtClean="0">
                                <a:latin typeface="Cambria Math"/>
                              </a:rPr>
                              <m:t>𝒒</m:t>
                            </m:r>
                          </m:e>
                          <m:sub>
                            <m:r>
                              <a:rPr lang="en-US" altLang="zh-CN" b="1" i="1" smtClean="0">
                                <a:latin typeface="Cambria Math"/>
                              </a:rPr>
                              <m:t>𝒋</m:t>
                            </m:r>
                          </m:sub>
                        </m:sSub>
                        <m:sSubSup>
                          <m:sSubSupPr>
                            <m:ctrlPr>
                              <a:rPr lang="en-US" altLang="zh-CN" b="1" i="1" smtClean="0">
                                <a:latin typeface="Cambria Math" panose="02040503050406030204" pitchFamily="18" charset="0"/>
                              </a:rPr>
                            </m:ctrlPr>
                          </m:sSubSupPr>
                          <m:e>
                            <m:r>
                              <a:rPr lang="en-US" altLang="zh-CN" b="1" i="1" smtClean="0">
                                <a:latin typeface="Cambria Math"/>
                              </a:rPr>
                              <m:t>𝒒</m:t>
                            </m:r>
                          </m:e>
                          <m:sub>
                            <m:r>
                              <a:rPr lang="en-US" altLang="zh-CN" b="1" i="1" smtClean="0">
                                <a:latin typeface="Cambria Math"/>
                              </a:rPr>
                              <m:t>𝒋</m:t>
                            </m:r>
                          </m:sub>
                          <m:sup>
                            <m:r>
                              <a:rPr lang="en-US" altLang="zh-CN" b="1" i="1" smtClean="0">
                                <a:latin typeface="Cambria Math"/>
                              </a:rPr>
                              <m:t>𝑻</m:t>
                            </m:r>
                          </m:sup>
                        </m:sSubSup>
                        <m:sSub>
                          <m:sSubPr>
                            <m:ctrlPr>
                              <a:rPr lang="en-US" altLang="zh-CN" b="1" i="1" smtClean="0">
                                <a:latin typeface="Cambria Math" panose="02040503050406030204" pitchFamily="18" charset="0"/>
                              </a:rPr>
                            </m:ctrlPr>
                          </m:sSubPr>
                          <m:e>
                            <m:r>
                              <a:rPr lang="en-US" altLang="zh-CN" b="1" i="1" smtClean="0">
                                <a:latin typeface="Cambria Math"/>
                              </a:rPr>
                              <m:t>𝑫</m:t>
                            </m:r>
                          </m:e>
                          <m:sub>
                            <m:r>
                              <a:rPr lang="en-US" altLang="zh-CN" b="1" i="1" smtClean="0">
                                <a:latin typeface="Cambria Math"/>
                              </a:rPr>
                              <m:t>𝒋</m:t>
                            </m:r>
                          </m:sub>
                        </m:sSub>
                      </m:num>
                      <m:den>
                        <m:sSubSup>
                          <m:sSubSupPr>
                            <m:ctrlPr>
                              <a:rPr lang="en-US" altLang="zh-CN" b="1" i="1" smtClean="0">
                                <a:latin typeface="Cambria Math" panose="02040503050406030204" pitchFamily="18" charset="0"/>
                              </a:rPr>
                            </m:ctrlPr>
                          </m:sSubSupPr>
                          <m:e>
                            <m:r>
                              <a:rPr lang="en-US" altLang="zh-CN" b="1" i="1" smtClean="0">
                                <a:latin typeface="Cambria Math"/>
                              </a:rPr>
                              <m:t>𝒒</m:t>
                            </m:r>
                          </m:e>
                          <m:sub>
                            <m:r>
                              <a:rPr lang="en-US" altLang="zh-CN" b="1" i="1" smtClean="0">
                                <a:latin typeface="Cambria Math"/>
                              </a:rPr>
                              <m:t>𝒋</m:t>
                            </m:r>
                          </m:sub>
                          <m:sup>
                            <m:r>
                              <a:rPr lang="en-US" altLang="zh-CN" b="1" i="1" smtClean="0">
                                <a:latin typeface="Cambria Math"/>
                              </a:rPr>
                              <m:t>𝑻</m:t>
                            </m:r>
                          </m:sup>
                        </m:sSubSup>
                        <m:sSub>
                          <m:sSubPr>
                            <m:ctrlPr>
                              <a:rPr lang="en-US" altLang="zh-CN" b="1" i="1" smtClean="0">
                                <a:latin typeface="Cambria Math" panose="02040503050406030204" pitchFamily="18" charset="0"/>
                              </a:rPr>
                            </m:ctrlPr>
                          </m:sSubPr>
                          <m:e>
                            <m:r>
                              <a:rPr lang="en-US" altLang="zh-CN" b="1" i="1" smtClean="0">
                                <a:latin typeface="Cambria Math"/>
                              </a:rPr>
                              <m:t>𝑫</m:t>
                            </m:r>
                          </m:e>
                          <m:sub>
                            <m:r>
                              <a:rPr lang="en-US" altLang="zh-CN" b="1" i="1" smtClean="0">
                                <a:latin typeface="Cambria Math"/>
                              </a:rPr>
                              <m:t>𝒋</m:t>
                            </m:r>
                          </m:sub>
                        </m:sSub>
                        <m:sSub>
                          <m:sSubPr>
                            <m:ctrlPr>
                              <a:rPr lang="en-US" altLang="zh-CN" b="1" i="1" smtClean="0">
                                <a:latin typeface="Cambria Math" panose="02040503050406030204" pitchFamily="18" charset="0"/>
                              </a:rPr>
                            </m:ctrlPr>
                          </m:sSubPr>
                          <m:e>
                            <m:r>
                              <a:rPr lang="en-US" altLang="zh-CN" b="1" i="1" smtClean="0">
                                <a:latin typeface="Cambria Math"/>
                              </a:rPr>
                              <m:t>𝒒</m:t>
                            </m:r>
                          </m:e>
                          <m:sub>
                            <m:r>
                              <a:rPr lang="en-US" altLang="zh-CN" b="1" i="1" smtClean="0">
                                <a:latin typeface="Cambria Math"/>
                              </a:rPr>
                              <m:t>𝒋</m:t>
                            </m:r>
                          </m:sub>
                        </m:sSub>
                      </m:den>
                    </m:f>
                  </m:oMath>
                </a14:m>
                <a:r>
                  <a:rPr lang="en-US" altLang="zh-CN" dirty="0"/>
                  <a:t>, </a:t>
                </a:r>
                <a:r>
                  <a:rPr lang="zh-CN" altLang="en-US" dirty="0"/>
                  <a:t>这里</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𝒑</m:t>
                        </m:r>
                      </m:e>
                      <m:sub>
                        <m:r>
                          <a:rPr lang="en-US" altLang="zh-CN" b="1" i="1" smtClean="0">
                            <a:latin typeface="Cambria Math"/>
                          </a:rPr>
                          <m:t>𝒋</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𝒋</m:t>
                        </m:r>
                      </m:sub>
                    </m:sSub>
                    <m:sSub>
                      <m:sSubPr>
                        <m:ctrlPr>
                          <a:rPr lang="en-US" altLang="zh-CN" b="1" i="1" smtClean="0">
                            <a:latin typeface="Cambria Math" panose="02040503050406030204" pitchFamily="18" charset="0"/>
                          </a:rPr>
                        </m:ctrlPr>
                      </m:sSubPr>
                      <m:e>
                        <m:r>
                          <a:rPr lang="en-US" altLang="zh-CN" b="1" i="1" smtClean="0">
                            <a:latin typeface="Cambria Math"/>
                          </a:rPr>
                          <m:t>𝒅</m:t>
                        </m:r>
                      </m:e>
                      <m:sub>
                        <m:r>
                          <a:rPr lang="en-US" altLang="zh-CN" b="1" i="1" smtClean="0">
                            <a:latin typeface="Cambria Math"/>
                          </a:rPr>
                          <m:t>𝒋</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𝒋</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𝒋</m:t>
                        </m:r>
                      </m:sub>
                    </m:sSub>
                    <m:r>
                      <a:rPr lang="en-US" altLang="zh-CN" b="1" i="1" smtClean="0">
                        <a:latin typeface="Cambria Math"/>
                      </a:rPr>
                      <m:t>,</m:t>
                    </m:r>
                  </m:oMath>
                </a14:m>
                <a:r>
                  <a:rPr lang="zh-CN" altLang="en-US" dirty="0"/>
                  <a:t> </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a:rPr>
                          <m:t>𝒒</m:t>
                        </m:r>
                      </m:e>
                      <m:sub>
                        <m:r>
                          <a:rPr lang="en-US" altLang="zh-CN" b="1" i="1" dirty="0" smtClean="0">
                            <a:latin typeface="Cambria Math"/>
                          </a:rPr>
                          <m:t>𝒋</m:t>
                        </m:r>
                      </m:sub>
                    </m:sSub>
                    <m:r>
                      <a:rPr lang="en-US" altLang="zh-CN" b="1" i="1" dirty="0" smtClean="0">
                        <a:latin typeface="Cambria Math"/>
                      </a:rPr>
                      <m:t>=</m:t>
                    </m:r>
                    <m:r>
                      <a:rPr lang="en-US" altLang="zh-CN" b="1" i="0" dirty="0" smtClean="0">
                        <a:latin typeface="Cambria Math"/>
                      </a:rPr>
                      <m:t>𝛁</m:t>
                    </m:r>
                    <m:r>
                      <a:rPr lang="en-US" altLang="zh-CN" b="1" i="1" dirty="0" smtClean="0">
                        <a:latin typeface="Cambria Math"/>
                      </a:rPr>
                      <m:t>𝒇</m:t>
                    </m:r>
                    <m:d>
                      <m:dPr>
                        <m:ctrlPr>
                          <a:rPr lang="en-US" altLang="zh-CN" b="1" i="1" dirty="0" smtClean="0">
                            <a:latin typeface="Cambria Math" panose="02040503050406030204" pitchFamily="18" charset="0"/>
                          </a:rPr>
                        </m:ctrlPr>
                      </m:dPr>
                      <m:e>
                        <m:sSub>
                          <m:sSubPr>
                            <m:ctrlPr>
                              <a:rPr lang="en-US" altLang="zh-CN" b="1" i="1" dirty="0" smtClean="0">
                                <a:latin typeface="Cambria Math" panose="02040503050406030204" pitchFamily="18" charset="0"/>
                              </a:rPr>
                            </m:ctrlPr>
                          </m:sSubPr>
                          <m:e>
                            <m:r>
                              <a:rPr lang="en-US" altLang="zh-CN" b="1" i="1" dirty="0" smtClean="0">
                                <a:latin typeface="Cambria Math"/>
                              </a:rPr>
                              <m:t>𝒚</m:t>
                            </m:r>
                          </m:e>
                          <m:sub>
                            <m:r>
                              <a:rPr lang="en-US" altLang="zh-CN" b="1" i="1" dirty="0" smtClean="0">
                                <a:latin typeface="Cambria Math"/>
                              </a:rPr>
                              <m:t>𝒋</m:t>
                            </m:r>
                            <m:r>
                              <a:rPr lang="en-US" altLang="zh-CN" b="1" i="1" dirty="0" smtClean="0">
                                <a:latin typeface="Cambria Math"/>
                              </a:rPr>
                              <m:t>+</m:t>
                            </m:r>
                            <m:r>
                              <a:rPr lang="en-US" altLang="zh-CN" b="1" i="1" dirty="0" smtClean="0">
                                <a:latin typeface="Cambria Math"/>
                              </a:rPr>
                              <m:t>𝟏</m:t>
                            </m:r>
                          </m:sub>
                        </m:sSub>
                      </m:e>
                    </m:d>
                    <m:r>
                      <a:rPr lang="en-US" altLang="zh-CN" b="1" i="1" dirty="0" smtClean="0">
                        <a:latin typeface="Cambria Math"/>
                      </a:rPr>
                      <m:t>−</m:t>
                    </m:r>
                    <m:r>
                      <a:rPr lang="en-US" altLang="zh-CN" b="1" i="0" dirty="0" smtClean="0">
                        <a:latin typeface="Cambria Math"/>
                      </a:rPr>
                      <m:t>𝛁</m:t>
                    </m:r>
                    <m:r>
                      <a:rPr lang="en-US" altLang="zh-CN" b="1" i="1" dirty="0" smtClean="0">
                        <a:latin typeface="Cambria Math"/>
                      </a:rPr>
                      <m:t>𝒇</m:t>
                    </m:r>
                    <m:d>
                      <m:dPr>
                        <m:ctrlPr>
                          <a:rPr lang="en-US" altLang="zh-CN" b="1" i="1" dirty="0" smtClean="0">
                            <a:latin typeface="Cambria Math" panose="02040503050406030204" pitchFamily="18" charset="0"/>
                          </a:rPr>
                        </m:ctrlPr>
                      </m:dPr>
                      <m:e>
                        <m:sSub>
                          <m:sSubPr>
                            <m:ctrlPr>
                              <a:rPr lang="en-US" altLang="zh-CN" b="1" i="1" dirty="0" smtClean="0">
                                <a:latin typeface="Cambria Math" panose="02040503050406030204" pitchFamily="18" charset="0"/>
                              </a:rPr>
                            </m:ctrlPr>
                          </m:sSubPr>
                          <m:e>
                            <m:r>
                              <a:rPr lang="en-US" altLang="zh-CN" b="1" i="1" dirty="0" smtClean="0">
                                <a:latin typeface="Cambria Math"/>
                              </a:rPr>
                              <m:t>𝒚</m:t>
                            </m:r>
                          </m:e>
                          <m:sub>
                            <m:r>
                              <a:rPr lang="en-US" altLang="zh-CN" b="1" i="1" dirty="0" smtClean="0">
                                <a:latin typeface="Cambria Math"/>
                              </a:rPr>
                              <m:t>𝒋</m:t>
                            </m:r>
                          </m:sub>
                        </m:sSub>
                      </m:e>
                    </m:d>
                  </m:oMath>
                </a14:m>
                <a:endParaRPr lang="en-US" altLang="zh-CN" dirty="0"/>
              </a:p>
              <a:p>
                <a:r>
                  <a:rPr lang="zh-CN" altLang="en-US" dirty="0"/>
                  <a:t>如果上述过程中内部每</a:t>
                </a:r>
                <a14:m>
                  <m:oMath xmlns:m="http://schemas.openxmlformats.org/officeDocument/2006/math">
                    <m:r>
                      <a:rPr lang="en-US" altLang="zh-CN" b="1" i="1" smtClean="0">
                        <a:latin typeface="Cambria Math"/>
                      </a:rPr>
                      <m:t>𝒏</m:t>
                    </m:r>
                  </m:oMath>
                </a14:m>
                <a:r>
                  <a:rPr lang="zh-CN" altLang="en-US" dirty="0"/>
                  <a:t>步重置算法，如果重置间隔</a:t>
                </a:r>
                <a14:m>
                  <m:oMath xmlns:m="http://schemas.openxmlformats.org/officeDocument/2006/math">
                    <m:r>
                      <a:rPr lang="en-US" altLang="zh-CN" b="1" i="1" smtClean="0">
                        <a:latin typeface="Cambria Math"/>
                      </a:rPr>
                      <m:t>𝒏</m:t>
                    </m:r>
                    <m:r>
                      <a:rPr lang="en-US" altLang="zh-CN" b="1" i="1" smtClean="0">
                        <a:latin typeface="Cambria Math"/>
                      </a:rPr>
                      <m:t>′</m:t>
                    </m:r>
                  </m:oMath>
                </a14:m>
                <a:r>
                  <a:rPr lang="zh-CN" altLang="en-US" dirty="0"/>
                  <a:t>小于</a:t>
                </a:r>
                <a14:m>
                  <m:oMath xmlns:m="http://schemas.openxmlformats.org/officeDocument/2006/math">
                    <m:r>
                      <a:rPr lang="en-US" altLang="zh-CN" b="1" i="1" smtClean="0">
                        <a:latin typeface="Cambria Math"/>
                      </a:rPr>
                      <m:t>𝒏</m:t>
                    </m:r>
                  </m:oMath>
                </a14:m>
                <a:r>
                  <a:rPr lang="zh-CN" altLang="en-US" dirty="0"/>
                  <a:t>，则称为部分拟牛顿算法，若</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𝒏</m:t>
                        </m:r>
                      </m:e>
                      <m:sup>
                        <m:r>
                          <a:rPr lang="en-US" altLang="zh-CN" b="1" i="1" smtClean="0">
                            <a:latin typeface="Cambria Math"/>
                          </a:rPr>
                          <m:t>′</m:t>
                        </m:r>
                      </m:sup>
                    </m:sSup>
                    <m:r>
                      <a:rPr lang="en-US" altLang="zh-CN" b="1" i="1" smtClean="0">
                        <a:latin typeface="Cambria Math"/>
                      </a:rPr>
                      <m:t>≪</m:t>
                    </m:r>
                    <m:r>
                      <a:rPr lang="en-US" altLang="zh-CN" b="1" i="1" smtClean="0">
                        <a:latin typeface="Cambria Math"/>
                      </a:rPr>
                      <m:t>𝒏</m:t>
                    </m:r>
                  </m:oMath>
                </a14:m>
                <a:r>
                  <a:rPr lang="en-US" altLang="zh-CN" dirty="0"/>
                  <a:t>,</a:t>
                </a:r>
                <a:r>
                  <a:rPr lang="zh-CN" altLang="en-US" dirty="0"/>
                  <a:t>可减少存储，因为这是只需存储</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𝒑</m:t>
                        </m:r>
                      </m:e>
                      <m:sub>
                        <m:r>
                          <a:rPr lang="en-US" altLang="zh-CN" b="1" i="1" smtClean="0">
                            <a:latin typeface="Cambria Math"/>
                          </a:rPr>
                          <m:t>𝒋</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𝒒</m:t>
                        </m:r>
                      </m:e>
                      <m:sub>
                        <m:r>
                          <a:rPr lang="en-US" altLang="zh-CN" b="1" i="1" smtClean="0">
                            <a:latin typeface="Cambria Math"/>
                          </a:rPr>
                          <m:t>𝒋</m:t>
                        </m:r>
                      </m:sub>
                    </m:sSub>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627" r="-1587" b="-314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2800" dirty="0">
                <a:latin typeface="隶书" panose="02010509060101010101" pitchFamily="1" charset="-122"/>
              </a:rPr>
              <a:t>拟牛顿和共轭方向法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例</a:t>
                </a:r>
                <a:r>
                  <a:rPr lang="en-US" altLang="zh-CN" sz="2800" dirty="0"/>
                  <a:t>DFP</a:t>
                </a:r>
                <a:r>
                  <a:rPr lang="zh-CN" altLang="en-US" sz="2800" dirty="0"/>
                  <a:t>求解：</a:t>
                </a:r>
                <a14:m>
                  <m:oMath xmlns:m="http://schemas.openxmlformats.org/officeDocument/2006/math">
                    <m:r>
                      <a:rPr lang="en-US" altLang="zh-CN" sz="2800" i="1">
                        <a:latin typeface="Cambria Math"/>
                      </a:rPr>
                      <m:t>𝑴𝒊𝒏</m:t>
                    </m:r>
                    <m:r>
                      <a:rPr lang="en-US" altLang="zh-CN" sz="2800" i="1">
                        <a:latin typeface="Cambria Math"/>
                      </a:rPr>
                      <m:t> </m:t>
                    </m:r>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a:rPr>
                                  <m:t>𝒙</m:t>
                                </m:r>
                              </m:e>
                              <m:sub>
                                <m:r>
                                  <a:rPr lang="en-US" altLang="zh-CN" sz="2800" i="1">
                                    <a:latin typeface="Cambria Math"/>
                                  </a:rPr>
                                  <m:t>𝟏</m:t>
                                </m:r>
                              </m:sub>
                            </m:sSub>
                            <m:r>
                              <a:rPr lang="en-US" altLang="zh-CN" sz="2800" i="1">
                                <a:latin typeface="Cambria Math"/>
                              </a:rPr>
                              <m:t>−</m:t>
                            </m:r>
                            <m:r>
                              <a:rPr lang="en-US" altLang="zh-CN" sz="2800" i="1">
                                <a:latin typeface="Cambria Math"/>
                              </a:rPr>
                              <m:t>𝟐</m:t>
                            </m:r>
                          </m:e>
                        </m:d>
                      </m:e>
                      <m:sup>
                        <m:r>
                          <a:rPr lang="en-US" altLang="zh-CN" sz="2800" i="1">
                            <a:latin typeface="Cambria Math"/>
                          </a:rPr>
                          <m:t>𝟒</m:t>
                        </m:r>
                      </m:sup>
                    </m:sSup>
                    <m:r>
                      <a:rPr lang="en-US" altLang="zh-CN" sz="2800" i="1">
                        <a:latin typeface="Cambria Math"/>
                      </a:rPr>
                      <m:t>+</m:t>
                    </m:r>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a:rPr>
                                  <m:t>𝒙</m:t>
                                </m:r>
                              </m:e>
                              <m:sub>
                                <m:r>
                                  <a:rPr lang="en-US" altLang="zh-CN" sz="2800" i="1">
                                    <a:latin typeface="Cambria Math"/>
                                  </a:rPr>
                                  <m:t>𝟏</m:t>
                                </m:r>
                              </m:sub>
                            </m:sSub>
                            <m:r>
                              <a:rPr lang="en-US" altLang="zh-CN" sz="2800" i="1">
                                <a:latin typeface="Cambria Math"/>
                              </a:rPr>
                              <m:t>−</m:t>
                            </m:r>
                            <m:r>
                              <a:rPr lang="en-US" altLang="zh-CN" sz="2800" i="1">
                                <a:latin typeface="Cambria Math"/>
                              </a:rPr>
                              <m:t>𝟐</m:t>
                            </m:r>
                            <m:sSub>
                              <m:sSubPr>
                                <m:ctrlPr>
                                  <a:rPr lang="en-US" altLang="zh-CN" sz="2800" i="1">
                                    <a:latin typeface="Cambria Math" panose="02040503050406030204" pitchFamily="18" charset="0"/>
                                  </a:rPr>
                                </m:ctrlPr>
                              </m:sSubPr>
                              <m:e>
                                <m:r>
                                  <a:rPr lang="en-US" altLang="zh-CN" sz="2800" i="1">
                                    <a:latin typeface="Cambria Math"/>
                                  </a:rPr>
                                  <m:t>𝒙</m:t>
                                </m:r>
                              </m:e>
                              <m:sub>
                                <m:r>
                                  <a:rPr lang="en-US" altLang="zh-CN" sz="2800" i="1">
                                    <a:latin typeface="Cambria Math"/>
                                  </a:rPr>
                                  <m:t>𝟐</m:t>
                                </m:r>
                              </m:sub>
                            </m:sSub>
                          </m:e>
                        </m:d>
                      </m:e>
                      <m:sup>
                        <m:r>
                          <a:rPr lang="en-US" altLang="zh-CN" sz="2800" i="1">
                            <a:latin typeface="Cambria Math"/>
                          </a:rPr>
                          <m:t>𝟐</m:t>
                        </m:r>
                      </m:sup>
                    </m:sSup>
                  </m:oMath>
                </a14:m>
                <a:r>
                  <a:rPr lang="en-US" altLang="zh-CN" sz="2800" dirty="0"/>
                  <a:t>,</a:t>
                </a:r>
                <a:r>
                  <a:rPr lang="zh-CN" altLang="en-US" sz="2800" dirty="0"/>
                  <a:t>初始点</a:t>
                </a:r>
                <a14:m>
                  <m:oMath xmlns:m="http://schemas.openxmlformats.org/officeDocument/2006/math">
                    <m:d>
                      <m:dPr>
                        <m:ctrlPr>
                          <a:rPr lang="en-US" altLang="zh-CN" sz="2800" i="1">
                            <a:latin typeface="Cambria Math" panose="02040503050406030204" pitchFamily="18" charset="0"/>
                          </a:rPr>
                        </m:ctrlPr>
                      </m:dPr>
                      <m:e>
                        <m:r>
                          <a:rPr lang="en-US" altLang="zh-CN" sz="2800" i="1">
                            <a:latin typeface="Cambria Math"/>
                          </a:rPr>
                          <m:t>𝟎</m:t>
                        </m:r>
                        <m:r>
                          <a:rPr lang="en-US" altLang="zh-CN" sz="2800" i="1">
                            <a:latin typeface="Cambria Math"/>
                          </a:rPr>
                          <m:t>,</m:t>
                        </m:r>
                        <m:r>
                          <a:rPr lang="en-US" altLang="zh-CN" sz="2800" i="1">
                            <a:latin typeface="Cambria Math"/>
                          </a:rPr>
                          <m:t>𝟑</m:t>
                        </m:r>
                      </m:e>
                    </m:d>
                  </m:oMath>
                </a14:m>
                <a:endParaRPr lang="zh-CN" alt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302"/>
                </a:stretch>
              </a:blipFill>
            </p:spPr>
            <p:txBody>
              <a:bodyPr/>
              <a:lstStyle/>
              <a:p>
                <a:r>
                  <a:rPr lang="zh-CN" altLang="en-US">
                    <a:noFill/>
                  </a:rPr>
                  <a:t> </a:t>
                </a:r>
                <a:endParaRPr lang="zh-CN" altLang="en-US">
                  <a:noFill/>
                </a:endParaRPr>
              </a:p>
            </p:txBody>
          </p:sp>
        </mc:Fallback>
      </mc:AlternateContent>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8563" y="2097088"/>
            <a:ext cx="6038850"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8" y="2097088"/>
            <a:ext cx="4057650" cy="367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2800" dirty="0">
                <a:latin typeface="隶书" panose="02010509060101010101" pitchFamily="1" charset="-122"/>
              </a:rPr>
              <a:t>拟牛顿和共轭方向法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上述方法形成的方向都是下降方向。对于二次目标函数而言，</a:t>
                </a:r>
                <a:r>
                  <a:rPr lang="en-US" altLang="zh-CN" sz="2800" dirty="0"/>
                  <a:t>DFP</a:t>
                </a:r>
                <a:r>
                  <a:rPr lang="zh-CN" altLang="en-US" sz="2800" dirty="0"/>
                  <a:t>生成的方向都是共轭的，一次完整迭代即可达到最优点，并且其迭代最终矩阵</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𝑫</m:t>
                        </m:r>
                      </m:e>
                      <m:sub>
                        <m:r>
                          <a:rPr lang="en-US" altLang="zh-CN" sz="2800" b="1" i="1" smtClean="0">
                            <a:latin typeface="Cambria Math"/>
                          </a:rPr>
                          <m:t>𝒏</m:t>
                        </m:r>
                        <m:r>
                          <a:rPr lang="en-US" altLang="zh-CN" sz="2800" b="1" i="1" smtClean="0">
                            <a:latin typeface="Cambria Math"/>
                          </a:rPr>
                          <m:t>+</m:t>
                        </m:r>
                        <m:r>
                          <a:rPr lang="en-US" altLang="zh-CN" sz="2800" b="1" i="1" smtClean="0">
                            <a:latin typeface="Cambria Math"/>
                          </a:rPr>
                          <m:t>𝟏</m:t>
                        </m:r>
                      </m:sub>
                    </m:sSub>
                  </m:oMath>
                </a14:m>
                <a:r>
                  <a:rPr lang="zh-CN" altLang="en-US" sz="2800" dirty="0"/>
                  <a:t>正好是</a:t>
                </a:r>
                <a:r>
                  <a:rPr lang="en-US" altLang="zh-CN" sz="2800" dirty="0"/>
                  <a:t>Hessian</a:t>
                </a:r>
                <a:r>
                  <a:rPr lang="zh-CN" altLang="en-US" sz="2800" dirty="0"/>
                  <a:t>矩阵</a:t>
                </a:r>
                <a14:m>
                  <m:oMath xmlns:m="http://schemas.openxmlformats.org/officeDocument/2006/math">
                    <m:r>
                      <a:rPr lang="en-US" altLang="zh-CN" sz="2800" b="1" i="1" smtClean="0">
                        <a:latin typeface="Cambria Math"/>
                      </a:rPr>
                      <m:t>𝑯</m:t>
                    </m:r>
                  </m:oMath>
                </a14:m>
                <a:r>
                  <a:rPr lang="zh-CN" altLang="en-US" sz="2800" dirty="0"/>
                  <a:t>的逆矩阵</a:t>
                </a:r>
                <a:endParaRPr lang="en-US" altLang="zh-CN" sz="2800" dirty="0"/>
              </a:p>
              <a:p>
                <a:r>
                  <a:rPr lang="zh-CN" altLang="en-US" sz="2800" dirty="0"/>
                  <a:t>注意到</a:t>
                </a:r>
                <a:r>
                  <a:rPr lang="en-US" altLang="zh-CN" sz="2800" dirty="0"/>
                  <a:t>DFP</a:t>
                </a:r>
                <a:r>
                  <a:rPr lang="zh-CN" altLang="en-US" sz="2800" dirty="0"/>
                  <a:t>方法中只是采用</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𝑫</m:t>
                        </m:r>
                      </m:e>
                      <m:sub>
                        <m:r>
                          <a:rPr lang="en-US" altLang="zh-CN" sz="2800" b="1" i="1" smtClean="0">
                            <a:latin typeface="Cambria Math"/>
                          </a:rPr>
                          <m:t>𝒋</m:t>
                        </m:r>
                      </m:sub>
                    </m:sSub>
                  </m:oMath>
                </a14:m>
                <a:r>
                  <a:rPr lang="zh-CN" altLang="en-US" sz="2800" dirty="0"/>
                  <a:t>来近似</a:t>
                </a:r>
                <a:r>
                  <a:rPr lang="en-US" altLang="zh-CN" sz="2800" dirty="0"/>
                  <a:t>Hessian</a:t>
                </a:r>
                <a:r>
                  <a:rPr lang="zh-CN" altLang="en-US" sz="2800" dirty="0"/>
                  <a:t>矩阵的逆矩阵，并用其来左乘牛顿法中的梯度方向，然后执行线搜索</a:t>
                </a:r>
                <a:endParaRPr lang="en-US" altLang="zh-CN" sz="2800" dirty="0"/>
              </a:p>
              <a:p>
                <a:r>
                  <a:rPr lang="zh-CN" altLang="en-US" sz="2800" dirty="0"/>
                  <a:t>此外可以思考</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𝑫</m:t>
                        </m:r>
                      </m:e>
                      <m:sub>
                        <m:r>
                          <a:rPr lang="en-US" altLang="zh-CN" sz="2800" b="1" i="1" smtClean="0">
                            <a:latin typeface="Cambria Math"/>
                          </a:rPr>
                          <m:t>𝒏</m:t>
                        </m:r>
                        <m:r>
                          <a:rPr lang="en-US" altLang="zh-CN" sz="2800" b="1" i="1" smtClean="0">
                            <a:latin typeface="Cambria Math"/>
                          </a:rPr>
                          <m:t>+</m:t>
                        </m:r>
                        <m:r>
                          <a:rPr lang="en-US" altLang="zh-CN" sz="2800" b="1" i="1" smtClean="0">
                            <a:latin typeface="Cambria Math"/>
                          </a:rPr>
                          <m:t>𝟏</m:t>
                        </m:r>
                      </m:sub>
                    </m:sSub>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𝑯</m:t>
                        </m:r>
                      </m:e>
                      <m:sup>
                        <m:r>
                          <a:rPr lang="en-US" altLang="zh-CN" sz="2800" b="1" i="1" smtClean="0">
                            <a:latin typeface="Cambria Math"/>
                          </a:rPr>
                          <m:t>−</m:t>
                        </m:r>
                        <m:r>
                          <a:rPr lang="en-US" altLang="zh-CN" sz="2800" b="1" i="1" smtClean="0">
                            <a:latin typeface="Cambria Math"/>
                          </a:rPr>
                          <m:t>𝟏</m:t>
                        </m:r>
                      </m:sup>
                    </m:sSup>
                    <m:r>
                      <a:rPr lang="en-US" altLang="zh-CN" sz="2800" b="1" i="1" smtClean="0">
                        <a:latin typeface="Cambria Math"/>
                      </a:rPr>
                      <m:t>, </m:t>
                    </m:r>
                    <m:r>
                      <a:rPr lang="zh-CN" altLang="en-US" sz="2800" i="1">
                        <a:latin typeface="Cambria Math"/>
                      </a:rPr>
                      <m:t>每一步</m:t>
                    </m:r>
                    <m:r>
                      <a:rPr lang="zh-CN" altLang="en-US" sz="2800" b="1" i="1" smtClean="0">
                        <a:latin typeface="Cambria Math"/>
                      </a:rPr>
                      <m:t>中</m:t>
                    </m:r>
                  </m:oMath>
                </a14:m>
                <a:r>
                  <a:rPr lang="zh-CN" altLang="en-US" sz="2800" dirty="0"/>
                  <a:t> </a:t>
                </a:r>
                <a14:m>
                  <m:oMath xmlns:m="http://schemas.openxmlformats.org/officeDocument/2006/math">
                    <m:sSub>
                      <m:sSubPr>
                        <m:ctrlPr>
                          <a:rPr lang="en-US" altLang="zh-CN" sz="2800" b="1" i="1" dirty="0" smtClean="0">
                            <a:latin typeface="Cambria Math" panose="02040503050406030204" pitchFamily="18" charset="0"/>
                          </a:rPr>
                        </m:ctrlPr>
                      </m:sSubPr>
                      <m:e>
                        <m:r>
                          <a:rPr lang="en-US" altLang="zh-CN" sz="2800" b="1" i="1" dirty="0" smtClean="0">
                            <a:latin typeface="Cambria Math"/>
                          </a:rPr>
                          <m:t>𝑫</m:t>
                        </m:r>
                      </m:e>
                      <m:sub>
                        <m:r>
                          <a:rPr lang="en-US" altLang="zh-CN" sz="2800" b="1" i="1" dirty="0" smtClean="0">
                            <a:latin typeface="Cambria Math"/>
                          </a:rPr>
                          <m:t>𝒋</m:t>
                        </m:r>
                        <m:r>
                          <a:rPr lang="en-US" altLang="zh-CN" sz="2800" b="1" i="1" dirty="0" smtClean="0">
                            <a:latin typeface="Cambria Math"/>
                          </a:rPr>
                          <m:t>+</m:t>
                        </m:r>
                        <m:r>
                          <a:rPr lang="en-US" altLang="zh-CN" sz="2800" b="1" i="1" dirty="0" smtClean="0">
                            <a:latin typeface="Cambria Math"/>
                          </a:rPr>
                          <m:t>𝟏</m:t>
                        </m:r>
                      </m:sub>
                    </m:sSub>
                    <m:r>
                      <a:rPr lang="en-US" altLang="zh-CN" sz="2800" b="1" i="1" dirty="0" smtClean="0">
                        <a:latin typeface="Cambria Math"/>
                      </a:rPr>
                      <m:t>𝑯</m:t>
                    </m:r>
                  </m:oMath>
                </a14:m>
                <a:r>
                  <a:rPr lang="zh-CN" altLang="en-US" sz="2800" dirty="0"/>
                  <a:t>都有为</a:t>
                </a:r>
                <a:r>
                  <a:rPr lang="en-US" altLang="zh-CN" sz="2800" dirty="0"/>
                  <a:t>1</a:t>
                </a:r>
                <a:r>
                  <a:rPr lang="zh-CN" altLang="en-US" sz="2800" dirty="0"/>
                  <a:t>的特征值，因此方法的每一步修改的逼近累积附加的一个线性独立的特征向量，其特征值对应</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𝑫</m:t>
                        </m:r>
                      </m:e>
                      <m:sub>
                        <m:r>
                          <a:rPr lang="en-US" altLang="zh-CN" sz="2800" b="1" i="1" smtClean="0">
                            <a:latin typeface="Cambria Math"/>
                          </a:rPr>
                          <m:t>𝒋</m:t>
                        </m:r>
                        <m:r>
                          <a:rPr lang="en-US" altLang="zh-CN" sz="2800" b="1" i="1" smtClean="0">
                            <a:latin typeface="Cambria Math"/>
                          </a:rPr>
                          <m:t>+</m:t>
                        </m:r>
                        <m:r>
                          <a:rPr lang="en-US" altLang="zh-CN" sz="2800" b="1" i="1" smtClean="0">
                            <a:latin typeface="Cambria Math"/>
                          </a:rPr>
                          <m:t>𝟏</m:t>
                        </m:r>
                      </m:sub>
                    </m:sSub>
                    <m:r>
                      <a:rPr lang="en-US" altLang="zh-CN" sz="2800" b="1" i="1" smtClean="0">
                        <a:latin typeface="Cambria Math"/>
                      </a:rPr>
                      <m:t>𝑯</m:t>
                    </m:r>
                  </m:oMath>
                </a14:m>
                <a:r>
                  <a:rPr lang="zh-CN" altLang="en-US" sz="2800" dirty="0"/>
                  <a:t>的单位特征值</a:t>
                </a:r>
                <a:endParaRPr lang="en-US" altLang="zh-CN" sz="2800" dirty="0"/>
              </a:p>
              <a:p>
                <a:r>
                  <a:rPr lang="zh-CN" altLang="en-US" sz="2800" dirty="0"/>
                  <a:t>实际上对于</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𝑫</m:t>
                        </m:r>
                      </m:e>
                      <m:sub>
                        <m:r>
                          <a:rPr lang="en-US" altLang="zh-CN" sz="2800" b="1" i="1" smtClean="0">
                            <a:latin typeface="Cambria Math"/>
                          </a:rPr>
                          <m:t>𝒋</m:t>
                        </m:r>
                        <m:r>
                          <a:rPr lang="en-US" altLang="zh-CN" sz="2800" b="1" i="1" smtClean="0">
                            <a:latin typeface="Cambria Math"/>
                          </a:rPr>
                          <m:t>+</m:t>
                        </m:r>
                        <m:r>
                          <a:rPr lang="en-US" altLang="zh-CN" sz="2800" b="1" i="1" smtClean="0">
                            <a:latin typeface="Cambria Math"/>
                          </a:rPr>
                          <m:t>𝟏</m:t>
                        </m:r>
                      </m:sub>
                    </m:sSub>
                  </m:oMath>
                </a14:m>
                <a:r>
                  <a:rPr lang="zh-CN" altLang="en-US" sz="2800" dirty="0"/>
                  <a:t>的生成，有很多方法，只需要保证对称正定，不同的方式对应不同的方法，例如</a:t>
                </a:r>
                <a:r>
                  <a:rPr lang="en-US" altLang="zh-CN" sz="2800" dirty="0" err="1"/>
                  <a:t>Broyden</a:t>
                </a:r>
                <a:r>
                  <a:rPr lang="zh-CN" altLang="en-US" sz="2800" dirty="0"/>
                  <a:t>族，</a:t>
                </a:r>
                <a:r>
                  <a:rPr lang="en-US" altLang="zh-CN" sz="2800" dirty="0"/>
                  <a:t>BFGS</a:t>
                </a:r>
                <a:r>
                  <a:rPr lang="zh-CN" altLang="en-US" sz="2800" dirty="0"/>
                  <a:t>更新方法等，请参考相关文献</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085" r="-1124" b="-1138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5</a:t>
            </a:r>
            <a:r>
              <a:rPr lang="zh-CN" altLang="en-US" dirty="0"/>
              <a:t>章 </a:t>
            </a:r>
            <a:r>
              <a:rPr lang="zh-CN" altLang="en-US" dirty="0">
                <a:latin typeface="隶书" panose="02010509060101010101" pitchFamily="1" charset="-122"/>
              </a:rPr>
              <a:t>无约束最优化方法</a:t>
            </a:r>
            <a:r>
              <a:rPr lang="en-US" altLang="zh-CN" dirty="0">
                <a:latin typeface="隶书" panose="02010509060101010101" pitchFamily="1" charset="-122"/>
              </a:rPr>
              <a:t>-</a:t>
            </a:r>
            <a:r>
              <a:rPr lang="zh-CN" altLang="en-US" dirty="0">
                <a:latin typeface="隶书" panose="02010509060101010101" pitchFamily="1" charset="-122"/>
              </a:rPr>
              <a:t>线搜索回顾</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400" dirty="0"/>
                  <a:t>Newton’s</a:t>
                </a:r>
                <a:r>
                  <a:rPr lang="zh-CN" altLang="en-US" sz="2400" dirty="0"/>
                  <a:t>方法：利用二次式来逼近原函数</a:t>
                </a:r>
                <a:endParaRPr lang="en-US" altLang="zh-CN" sz="2400" dirty="0"/>
              </a:p>
              <a:p>
                <a14:m>
                  <m:oMath xmlns:m="http://schemas.openxmlformats.org/officeDocument/2006/math">
                    <m:r>
                      <a:rPr lang="en-US" altLang="zh-CN" sz="2400" b="1" i="1" smtClean="0">
                        <a:latin typeface="Cambria Math"/>
                      </a:rPr>
                      <m:t>𝒒</m:t>
                    </m:r>
                    <m:d>
                      <m:dPr>
                        <m:ctrlPr>
                          <a:rPr lang="en-US" altLang="zh-CN" sz="2400" b="1" i="1" smtClean="0">
                            <a:latin typeface="Cambria Math" panose="02040503050406030204" pitchFamily="18" charset="0"/>
                          </a:rPr>
                        </m:ctrlPr>
                      </m:dPr>
                      <m:e>
                        <m:r>
                          <a:rPr lang="en-US" altLang="zh-CN" sz="2400" b="1" i="1" smtClean="0">
                            <a:latin typeface="Cambria Math"/>
                          </a:rPr>
                          <m:t>𝝀</m:t>
                        </m:r>
                      </m:e>
                    </m:d>
                    <m:r>
                      <a:rPr lang="en-US" altLang="zh-CN" sz="2400" b="1" i="1"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e>
                    </m:d>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𝒇</m:t>
                        </m:r>
                      </m:e>
                      <m:sup>
                        <m:r>
                          <a:rPr lang="en-US" altLang="zh-CN" sz="2400" b="1" i="1" smtClean="0">
                            <a:latin typeface="Cambria Math"/>
                          </a:rPr>
                          <m:t>′</m:t>
                        </m:r>
                      </m:sup>
                    </m:sSup>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e>
                    </m:d>
                    <m:d>
                      <m:dPr>
                        <m:ctrlPr>
                          <a:rPr lang="en-US" altLang="zh-CN" sz="2400" b="1" i="1" smtClean="0">
                            <a:latin typeface="Cambria Math" panose="02040503050406030204" pitchFamily="18" charset="0"/>
                          </a:rPr>
                        </m:ctrlPr>
                      </m:dPr>
                      <m:e>
                        <m:r>
                          <a:rPr lang="en-US" altLang="zh-CN" sz="2400" b="1" i="1" smtClean="0">
                            <a:latin typeface="Cambria Math"/>
                          </a:rPr>
                          <m:t>𝝀</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e>
                    </m:d>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1" smtClean="0">
                            <a:latin typeface="Cambria Math"/>
                          </a:rPr>
                          <m:t>𝟏</m:t>
                        </m:r>
                      </m:num>
                      <m:den>
                        <m:r>
                          <a:rPr lang="en-US" altLang="zh-CN" sz="2400" b="1" i="1" smtClean="0">
                            <a:latin typeface="Cambria Math"/>
                          </a:rPr>
                          <m:t>𝟐</m:t>
                        </m:r>
                      </m:den>
                    </m:f>
                    <m:sSup>
                      <m:sSupPr>
                        <m:ctrlPr>
                          <a:rPr lang="en-US" altLang="zh-CN" sz="2400" b="1" i="1" smtClean="0">
                            <a:latin typeface="Cambria Math" panose="02040503050406030204" pitchFamily="18" charset="0"/>
                          </a:rPr>
                        </m:ctrlPr>
                      </m:sSupPr>
                      <m:e>
                        <m:r>
                          <a:rPr lang="en-US" altLang="zh-CN" sz="2400" b="1" i="1" smtClean="0">
                            <a:latin typeface="Cambria Math"/>
                          </a:rPr>
                          <m:t>𝒇</m:t>
                        </m:r>
                      </m:e>
                      <m:sup>
                        <m:r>
                          <a:rPr lang="en-US" altLang="zh-CN" sz="2400" b="1" i="1" smtClean="0">
                            <a:latin typeface="Cambria Math"/>
                          </a:rPr>
                          <m:t>′′</m:t>
                        </m:r>
                      </m:sup>
                    </m:sSup>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e>
                    </m:d>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a:rPr>
                              <m:t>𝝀</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e>
                        </m:d>
                      </m:e>
                      <m:sup>
                        <m:r>
                          <a:rPr lang="en-US" altLang="zh-CN" sz="2400" b="1" i="1" smtClean="0">
                            <a:latin typeface="Cambria Math"/>
                          </a:rPr>
                          <m:t>𝟐</m:t>
                        </m:r>
                      </m:sup>
                    </m:sSup>
                  </m:oMath>
                </a14:m>
                <a:endParaRPr lang="en-US" altLang="zh-CN" sz="2400" b="1" dirty="0"/>
              </a:p>
              <a:p>
                <a:r>
                  <a:rPr lang="zh-CN" altLang="en-US" sz="2400" dirty="0"/>
                  <a:t>令其导数为</a:t>
                </a:r>
                <a:r>
                  <a:rPr lang="en-US" altLang="zh-CN" sz="2400" dirty="0"/>
                  <a:t>0</a:t>
                </a:r>
                <a:r>
                  <a:rPr lang="zh-CN" altLang="en-US" sz="2400" dirty="0"/>
                  <a:t>，得</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r>
                      <a:rPr lang="en-US" altLang="zh-CN" sz="2400" b="1" i="1" smtClean="0">
                        <a:latin typeface="Cambria Math"/>
                      </a:rPr>
                      <m:t>−</m:t>
                    </m:r>
                    <m:f>
                      <m:fPr>
                        <m:ctrlPr>
                          <a:rPr lang="en-US" altLang="zh-CN" sz="2400" b="1" i="1" smtClean="0">
                            <a:latin typeface="Cambria Math" panose="02040503050406030204" pitchFamily="18" charset="0"/>
                          </a:rPr>
                        </m:ctrlPr>
                      </m:fPr>
                      <m:num>
                        <m:sSup>
                          <m:sSupPr>
                            <m:ctrlPr>
                              <a:rPr lang="en-US" altLang="zh-CN" sz="2400" b="1" i="1" smtClean="0">
                                <a:latin typeface="Cambria Math" panose="02040503050406030204" pitchFamily="18" charset="0"/>
                              </a:rPr>
                            </m:ctrlPr>
                          </m:sSupPr>
                          <m:e>
                            <m:r>
                              <a:rPr lang="en-US" altLang="zh-CN" sz="2400" b="1" i="1" smtClean="0">
                                <a:latin typeface="Cambria Math"/>
                              </a:rPr>
                              <m:t>𝒇</m:t>
                            </m:r>
                          </m:e>
                          <m:sup>
                            <m:r>
                              <a:rPr lang="en-US" altLang="zh-CN" sz="2400" b="1" i="1" smtClean="0">
                                <a:latin typeface="Cambria Math"/>
                              </a:rPr>
                              <m:t>′</m:t>
                            </m:r>
                          </m:sup>
                        </m:sSup>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e>
                        </m:d>
                      </m:num>
                      <m:den>
                        <m:sSup>
                          <m:sSupPr>
                            <m:ctrlPr>
                              <a:rPr lang="en-US" altLang="zh-CN" sz="2400" b="1" i="1" smtClean="0">
                                <a:latin typeface="Cambria Math" panose="02040503050406030204" pitchFamily="18" charset="0"/>
                              </a:rPr>
                            </m:ctrlPr>
                          </m:sSupPr>
                          <m:e>
                            <m:r>
                              <a:rPr lang="en-US" altLang="zh-CN" sz="2400" b="1" i="1" smtClean="0">
                                <a:latin typeface="Cambria Math"/>
                              </a:rPr>
                              <m:t>𝒇</m:t>
                            </m:r>
                          </m:e>
                          <m:sup>
                            <m:r>
                              <a:rPr lang="en-US" altLang="zh-CN" sz="2400" b="1" i="1" smtClean="0">
                                <a:latin typeface="Cambria Math"/>
                              </a:rPr>
                              <m:t>′′</m:t>
                            </m:r>
                          </m:sup>
                        </m:sSup>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e>
                        </m:d>
                      </m:den>
                    </m:f>
                  </m:oMath>
                </a14:m>
                <a:endParaRPr lang="en-US" altLang="zh-CN" sz="2400" b="1" dirty="0"/>
              </a:p>
              <a:p>
                <a:r>
                  <a:rPr lang="zh-CN" altLang="en-US" sz="2400" dirty="0"/>
                  <a:t>注意原函数二次可微，且</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𝒇</m:t>
                        </m:r>
                      </m:e>
                      <m:sup>
                        <m:r>
                          <a:rPr lang="en-US" altLang="zh-CN" sz="2400" b="1" i="1" smtClean="0">
                            <a:latin typeface="Cambria Math"/>
                          </a:rPr>
                          <m:t>′′</m:t>
                        </m:r>
                      </m:sup>
                    </m:sSup>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e>
                    </m:d>
                    <m:r>
                      <a:rPr lang="en-US" altLang="zh-CN" sz="2400" b="1" i="1" smtClean="0">
                        <a:latin typeface="Cambria Math"/>
                      </a:rPr>
                      <m:t>≠</m:t>
                    </m:r>
                    <m:r>
                      <a:rPr lang="en-US" altLang="zh-CN" sz="2400" b="1" i="1" smtClean="0">
                        <a:latin typeface="Cambria Math"/>
                      </a:rPr>
                      <m:t>𝟎</m:t>
                    </m:r>
                  </m:oMath>
                </a14:m>
                <a:endParaRPr lang="en-US" altLang="zh-CN" sz="2400" dirty="0"/>
              </a:p>
              <a:p>
                <a:r>
                  <a:rPr lang="zh-CN" altLang="en-US" sz="2400" dirty="0"/>
                  <a:t>例：</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𝝀</m:t>
                        </m:r>
                      </m:e>
                    </m:d>
                    <m:r>
                      <a:rPr lang="en-US" altLang="zh-CN" sz="2400" b="1" i="1" smtClean="0">
                        <a:latin typeface="Cambria Math"/>
                      </a:rPr>
                      <m:t>=</m:t>
                    </m:r>
                    <m:d>
                      <m:dPr>
                        <m:begChr m:val="{"/>
                        <m:endChr m:val=""/>
                        <m:ctrlPr>
                          <a:rPr lang="en-US" altLang="zh-CN" sz="2400" b="1" i="1" smtClean="0">
                            <a:latin typeface="Cambria Math" panose="02040503050406030204" pitchFamily="18" charset="0"/>
                          </a:rPr>
                        </m:ctrlPr>
                      </m:dPr>
                      <m:e>
                        <m:eqArr>
                          <m:eqArrPr>
                            <m:ctrlPr>
                              <a:rPr lang="en-US" altLang="zh-CN" sz="2400" b="1" i="1" smtClean="0">
                                <a:latin typeface="Cambria Math" panose="02040503050406030204" pitchFamily="18" charset="0"/>
                              </a:rPr>
                            </m:ctrlPr>
                          </m:eqArrPr>
                          <m:e>
                            <m:r>
                              <a:rPr lang="en-US" altLang="zh-CN" sz="2400" b="1" i="1" smtClean="0">
                                <a:latin typeface="Cambria Math"/>
                              </a:rPr>
                              <m:t>𝟒</m:t>
                            </m:r>
                            <m:sSup>
                              <m:sSupPr>
                                <m:ctrlPr>
                                  <a:rPr lang="en-US" altLang="zh-CN" sz="2400" b="1" i="1" smtClean="0">
                                    <a:latin typeface="Cambria Math" panose="02040503050406030204" pitchFamily="18" charset="0"/>
                                  </a:rPr>
                                </m:ctrlPr>
                              </m:sSupPr>
                              <m:e>
                                <m:r>
                                  <a:rPr lang="en-US" altLang="zh-CN" sz="2400" b="1" i="1" smtClean="0">
                                    <a:latin typeface="Cambria Math"/>
                                  </a:rPr>
                                  <m:t>𝝀</m:t>
                                </m:r>
                              </m:e>
                              <m:sup>
                                <m:r>
                                  <a:rPr lang="en-US" altLang="zh-CN" sz="2400" b="1" i="1" smtClean="0">
                                    <a:latin typeface="Cambria Math"/>
                                  </a:rPr>
                                  <m:t>𝟑</m:t>
                                </m:r>
                              </m:sup>
                            </m:sSup>
                            <m:r>
                              <a:rPr lang="en-US" altLang="zh-CN" sz="2400" b="1" i="1" smtClean="0">
                                <a:latin typeface="Cambria Math"/>
                              </a:rPr>
                              <m:t>−</m:t>
                            </m:r>
                            <m:r>
                              <a:rPr lang="en-US" altLang="zh-CN" sz="2400" b="1" i="1" smtClean="0">
                                <a:latin typeface="Cambria Math"/>
                              </a:rPr>
                              <m:t>𝟑</m:t>
                            </m:r>
                            <m:sSup>
                              <m:sSupPr>
                                <m:ctrlPr>
                                  <a:rPr lang="en-US" altLang="zh-CN" sz="2400" b="1" i="1" smtClean="0">
                                    <a:latin typeface="Cambria Math" panose="02040503050406030204" pitchFamily="18" charset="0"/>
                                  </a:rPr>
                                </m:ctrlPr>
                              </m:sSupPr>
                              <m:e>
                                <m:r>
                                  <a:rPr lang="en-US" altLang="zh-CN" sz="2400" b="1" i="1" smtClean="0">
                                    <a:latin typeface="Cambria Math"/>
                                  </a:rPr>
                                  <m:t>𝝀</m:t>
                                </m:r>
                              </m:e>
                              <m:sup>
                                <m:r>
                                  <a:rPr lang="en-US" altLang="zh-CN" sz="2400" b="1" i="1" smtClean="0">
                                    <a:latin typeface="Cambria Math"/>
                                  </a:rPr>
                                  <m:t>𝟒</m:t>
                                </m:r>
                              </m:sup>
                            </m:sSup>
                          </m:e>
                          <m:e>
                            <m:r>
                              <a:rPr lang="en-US" altLang="zh-CN" sz="2400" i="1">
                                <a:latin typeface="Cambria Math"/>
                              </a:rPr>
                              <m:t>𝟒</m:t>
                            </m:r>
                            <m:sSup>
                              <m:sSupPr>
                                <m:ctrlPr>
                                  <a:rPr lang="en-US" altLang="zh-CN" sz="2400" i="1">
                                    <a:latin typeface="Cambria Math" panose="02040503050406030204" pitchFamily="18" charset="0"/>
                                  </a:rPr>
                                </m:ctrlPr>
                              </m:sSupPr>
                              <m:e>
                                <m:r>
                                  <a:rPr lang="en-US" altLang="zh-CN" sz="2400" i="1">
                                    <a:latin typeface="Cambria Math"/>
                                  </a:rPr>
                                  <m:t>𝝀</m:t>
                                </m:r>
                              </m:e>
                              <m:sup>
                                <m:r>
                                  <a:rPr lang="en-US" altLang="zh-CN" sz="2400" i="1">
                                    <a:latin typeface="Cambria Math"/>
                                  </a:rPr>
                                  <m:t>𝟑</m:t>
                                </m:r>
                              </m:sup>
                            </m:sSup>
                            <m:r>
                              <a:rPr lang="en-US" altLang="zh-CN" sz="2400" b="1" i="1" smtClean="0">
                                <a:latin typeface="Cambria Math"/>
                              </a:rPr>
                              <m:t>+</m:t>
                            </m:r>
                            <m:r>
                              <a:rPr lang="en-US" altLang="zh-CN" sz="2400" i="1">
                                <a:latin typeface="Cambria Math"/>
                              </a:rPr>
                              <m:t>𝟑</m:t>
                            </m:r>
                            <m:sSup>
                              <m:sSupPr>
                                <m:ctrlPr>
                                  <a:rPr lang="en-US" altLang="zh-CN" sz="2400" i="1">
                                    <a:latin typeface="Cambria Math" panose="02040503050406030204" pitchFamily="18" charset="0"/>
                                  </a:rPr>
                                </m:ctrlPr>
                              </m:sSupPr>
                              <m:e>
                                <m:r>
                                  <a:rPr lang="en-US" altLang="zh-CN" sz="2400" i="1">
                                    <a:latin typeface="Cambria Math"/>
                                  </a:rPr>
                                  <m:t>𝝀</m:t>
                                </m:r>
                              </m:e>
                              <m:sup>
                                <m:r>
                                  <a:rPr lang="en-US" altLang="zh-CN" sz="2400" i="1">
                                    <a:latin typeface="Cambria Math"/>
                                  </a:rPr>
                                  <m:t>𝟒</m:t>
                                </m:r>
                              </m:sup>
                            </m:sSup>
                          </m:e>
                        </m:eqArr>
                      </m:e>
                    </m:d>
                    <m:eqArr>
                      <m:eqArrPr>
                        <m:ctrlPr>
                          <a:rPr lang="en-US" altLang="zh-CN" sz="2400" i="1">
                            <a:latin typeface="Cambria Math" panose="02040503050406030204" pitchFamily="18" charset="0"/>
                          </a:rPr>
                        </m:ctrlPr>
                      </m:eqArrPr>
                      <m:e>
                        <m:r>
                          <a:rPr lang="zh-CN" altLang="en-US" sz="2400" b="1" i="1" smtClean="0">
                            <a:latin typeface="Cambria Math"/>
                          </a:rPr>
                          <m:t>若</m:t>
                        </m:r>
                        <m:r>
                          <a:rPr lang="en-US" altLang="zh-CN" sz="2400" b="1" i="1" smtClean="0">
                            <a:latin typeface="Cambria Math"/>
                          </a:rPr>
                          <m:t>𝝀</m:t>
                        </m:r>
                        <m:r>
                          <a:rPr lang="en-US" altLang="zh-CN" sz="2400" b="1" i="1" smtClean="0">
                            <a:latin typeface="Cambria Math"/>
                          </a:rPr>
                          <m:t>≥</m:t>
                        </m:r>
                        <m:r>
                          <a:rPr lang="en-US" altLang="zh-CN" sz="2400" b="1" i="1" smtClean="0">
                            <a:latin typeface="Cambria Math"/>
                          </a:rPr>
                          <m:t>𝟎</m:t>
                        </m:r>
                      </m:e>
                      <m:e>
                        <m:r>
                          <a:rPr lang="zh-CN" altLang="en-US" sz="2400" b="1" i="1" smtClean="0">
                            <a:latin typeface="Cambria Math"/>
                          </a:rPr>
                          <m:t>若</m:t>
                        </m:r>
                        <m:r>
                          <a:rPr lang="en-US" altLang="zh-CN" sz="2400" b="1" i="1" smtClean="0">
                            <a:latin typeface="Cambria Math"/>
                          </a:rPr>
                          <m:t>𝝀</m:t>
                        </m:r>
                        <m:r>
                          <a:rPr lang="en-US" altLang="zh-CN" sz="2400" b="1" i="1" smtClean="0">
                            <a:latin typeface="Cambria Math"/>
                          </a:rPr>
                          <m:t>&lt;</m:t>
                        </m:r>
                        <m:r>
                          <a:rPr lang="en-US" altLang="zh-CN" sz="2400" b="1" i="1" smtClean="0">
                            <a:latin typeface="Cambria Math"/>
                          </a:rPr>
                          <m:t>𝟎</m:t>
                        </m:r>
                      </m:e>
                    </m:eqArr>
                  </m:oMath>
                </a14:m>
                <a:r>
                  <a:rPr lang="en-US" altLang="zh-CN" sz="2400" dirty="0"/>
                  <a:t>,</a:t>
                </a:r>
                <a:r>
                  <a:rPr lang="zh-CN" altLang="en-US" sz="2400" dirty="0"/>
                  <a:t>令</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a:rPr>
                          <m:t>𝝀</m:t>
                        </m:r>
                      </m:e>
                      <m:sub>
                        <m:r>
                          <a:rPr lang="en-US" altLang="zh-CN" sz="2400" b="1" i="1" dirty="0" smtClean="0">
                            <a:latin typeface="Cambria Math"/>
                          </a:rPr>
                          <m:t>𝟏</m:t>
                        </m:r>
                      </m:sub>
                    </m:sSub>
                    <m:r>
                      <a:rPr lang="en-US" altLang="zh-CN" sz="2400" b="1" i="1" dirty="0" smtClean="0">
                        <a:latin typeface="Cambria Math"/>
                      </a:rPr>
                      <m:t>=</m:t>
                    </m:r>
                    <m:r>
                      <a:rPr lang="en-US" altLang="zh-CN" sz="2400" b="1" i="1" dirty="0" smtClean="0">
                        <a:latin typeface="Cambria Math"/>
                      </a:rPr>
                      <m:t>𝟎</m:t>
                    </m:r>
                    <m:r>
                      <a:rPr lang="en-US" altLang="zh-CN" sz="2400" b="1" i="1" dirty="0" smtClean="0">
                        <a:latin typeface="Cambria Math"/>
                      </a:rPr>
                      <m:t>.</m:t>
                    </m:r>
                    <m:r>
                      <a:rPr lang="en-US" altLang="zh-CN" sz="2400" b="1" i="1" dirty="0" smtClean="0">
                        <a:latin typeface="Cambria Math"/>
                      </a:rPr>
                      <m:t>𝟒</m:t>
                    </m:r>
                  </m:oMath>
                </a14:m>
                <a:r>
                  <a:rPr lang="en-US" altLang="zh-CN" sz="2400" dirty="0"/>
                  <a:t>,</a:t>
                </a:r>
                <a:r>
                  <a:rPr lang="zh-CN" altLang="en-US" sz="2400" dirty="0"/>
                  <a:t>结果如下，若令</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𝟏</m:t>
                        </m:r>
                      </m:sub>
                    </m:sSub>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𝟔</m:t>
                    </m:r>
                    <m:r>
                      <a:rPr lang="en-US" altLang="zh-CN" sz="2400" b="1" i="1" smtClean="0">
                        <a:latin typeface="Cambria Math"/>
                      </a:rPr>
                      <m:t>,</m:t>
                    </m:r>
                  </m:oMath>
                </a14:m>
                <a:r>
                  <a:rPr lang="en-US" altLang="zh-CN" sz="2400" dirty="0"/>
                  <a:t>,</a:t>
                </a:r>
                <a:r>
                  <a:rPr lang="zh-CN" altLang="en-US" sz="2400" dirty="0"/>
                  <a:t>则发生震荡，但若初始点离极小点足够近，则保证收敛</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193" r="-992"/>
                </a:stretch>
              </a:blipFill>
            </p:spPr>
            <p:txBody>
              <a:bodyPr/>
              <a:lstStyle/>
              <a:p>
                <a:r>
                  <a:rPr lang="zh-CN" altLang="en-US">
                    <a:noFill/>
                  </a:rPr>
                  <a:t> </a:t>
                </a:r>
                <a:endParaRPr lang="zh-CN" altLang="en-US">
                  <a:noFill/>
                </a:endParaRPr>
              </a:p>
            </p:txBody>
          </p:sp>
        </mc:Fallback>
      </mc:AlternateContent>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420" y="4829664"/>
            <a:ext cx="4398963"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4"/>
          <p:cNvGrpSpPr/>
          <p:nvPr/>
        </p:nvGrpSpPr>
        <p:grpSpPr bwMode="auto">
          <a:xfrm>
            <a:off x="5169024" y="4865033"/>
            <a:ext cx="4608513" cy="1890712"/>
            <a:chOff x="4953000" y="4761309"/>
            <a:chExt cx="4607914" cy="1890675"/>
          </a:xfrm>
        </p:grpSpPr>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761309"/>
              <a:ext cx="4607914" cy="1461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3"/>
            <p:cNvSpPr txBox="1">
              <a:spLocks noRot="1" noChangeAspect="1" noMove="1" noResize="1" noEditPoints="1" noAdjustHandles="1" noChangeArrowheads="1" noChangeShapeType="1" noTextEdit="1"/>
            </p:cNvSpPr>
            <p:nvPr/>
          </p:nvSpPr>
          <p:spPr>
            <a:xfrm>
              <a:off x="5889104" y="6245719"/>
              <a:ext cx="3024336" cy="406265"/>
            </a:xfrm>
            <a:prstGeom prst="rect">
              <a:avLst/>
            </a:prstGeom>
            <a:blipFill>
              <a:blip r:embed="rId5"/>
              <a:stretch>
                <a:fillRect/>
              </a:stretch>
            </a:blipFill>
          </p:spPr>
          <p:txBody>
            <a:bodyPr/>
            <a:lstStyle/>
            <a:p>
              <a:r>
                <a:rPr lang="zh-CN" altLang="en-US">
                  <a:noFill/>
                </a:rPr>
                <a:t> </a:t>
              </a: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424" y="180975"/>
            <a:ext cx="9082087" cy="763588"/>
          </a:xfrm>
        </p:spPr>
        <p:txBody>
          <a:bodyPr/>
          <a:lstStyle/>
          <a:p>
            <a:r>
              <a:rPr lang="zh-CN" altLang="en-US" sz="2400" dirty="0"/>
              <a:t>第</a:t>
            </a:r>
            <a:r>
              <a:rPr lang="en-US" altLang="zh-CN" sz="2400" dirty="0"/>
              <a:t>5</a:t>
            </a:r>
            <a:r>
              <a:rPr lang="zh-CN" altLang="en-US" sz="2400" dirty="0"/>
              <a:t>章</a:t>
            </a:r>
            <a:r>
              <a:rPr lang="zh-CN" altLang="en-US" sz="2400" dirty="0">
                <a:latin typeface="隶书" panose="02010509060101010101" pitchFamily="1" charset="-122"/>
              </a:rPr>
              <a:t>无约束最优化方法</a:t>
            </a:r>
            <a:r>
              <a:rPr lang="en-US" altLang="zh-CN" sz="2400" dirty="0">
                <a:latin typeface="隶书" panose="02010509060101010101" pitchFamily="1" charset="-122"/>
              </a:rPr>
              <a:t>(Unconstrained Optimization Methods)-</a:t>
            </a:r>
            <a:r>
              <a:rPr lang="zh-CN" altLang="en-US" sz="2400" dirty="0">
                <a:latin typeface="隶书" panose="02010509060101010101" pitchFamily="1" charset="-122"/>
              </a:rPr>
              <a:t>次梯度优化方法</a:t>
            </a:r>
            <a:r>
              <a:rPr lang="en-US" altLang="zh-CN" sz="2400" dirty="0">
                <a:latin typeface="隶书" panose="02010509060101010101" pitchFamily="1" charset="-122"/>
              </a:rPr>
              <a:t>(</a:t>
            </a:r>
            <a:r>
              <a:rPr lang="en-US" altLang="zh-CN" sz="2400" dirty="0" err="1"/>
              <a:t>Subgradient</a:t>
            </a:r>
            <a:r>
              <a:rPr lang="en-US" altLang="zh-CN" sz="2400" dirty="0"/>
              <a:t> Optimization</a:t>
            </a:r>
            <a:r>
              <a:rPr lang="en-US" altLang="zh-CN" sz="2400" dirty="0">
                <a:latin typeface="隶书" panose="02010509060101010101" pitchFamily="1" charset="-122"/>
              </a:rPr>
              <a:t>)</a:t>
            </a:r>
            <a:endParaRPr lang="zh-CN" altLang="en-US" sz="24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问题</a:t>
                </a:r>
                <a14:m>
                  <m:oMath xmlns:m="http://schemas.openxmlformats.org/officeDocument/2006/math">
                    <m:r>
                      <a:rPr lang="en-US" altLang="zh-CN" b="1" i="1" smtClean="0">
                        <a:latin typeface="Cambria Math" panose="02040503050406030204" pitchFamily="18" charset="0"/>
                      </a:rPr>
                      <m:t>𝑷</m:t>
                    </m:r>
                    <m:r>
                      <a:rPr lang="en-US" altLang="zh-CN" b="1" i="1" smtClean="0">
                        <a:latin typeface="Cambria Math" panose="02040503050406030204" pitchFamily="18" charset="0"/>
                      </a:rPr>
                      <m:t>:</m:t>
                    </m:r>
                    <m:r>
                      <a:rPr lang="en-US" altLang="zh-CN" b="1" i="1" smtClean="0">
                        <a:latin typeface="Cambria Math" panose="02040503050406030204" pitchFamily="18" charset="0"/>
                      </a:rPr>
                      <m:t>𝒎𝒊𝒏</m:t>
                    </m:r>
                    <m:r>
                      <a:rPr lang="en-US" altLang="zh-CN" b="1" i="1" smtClean="0">
                        <a:latin typeface="Cambria Math" panose="02040503050406030204" pitchFamily="18" charset="0"/>
                      </a:rPr>
                      <m:t> </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 </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𝑿</m:t>
                    </m:r>
                    <m:r>
                      <a:rPr lang="en-US" altLang="zh-CN" b="1" i="1" smtClean="0">
                        <a:latin typeface="Cambria Math" panose="02040503050406030204" pitchFamily="18" charset="0"/>
                      </a:rPr>
                      <m:t>, </m:t>
                    </m:r>
                    <m:r>
                      <a:rPr lang="en-US" altLang="zh-CN" b="1" i="1" smtClean="0">
                        <a:latin typeface="Cambria Math" panose="02040503050406030204" pitchFamily="18" charset="0"/>
                      </a:rPr>
                      <m:t>𝒇</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𝑹</m:t>
                    </m:r>
                  </m:oMath>
                </a14:m>
                <a:r>
                  <a:rPr lang="zh-CN" altLang="en-US" dirty="0"/>
                  <a:t>为凸函数</a:t>
                </a:r>
                <a:r>
                  <a:rPr lang="zh-CN" altLang="en-US" dirty="0">
                    <a:solidFill>
                      <a:srgbClr val="FF0000"/>
                    </a:solidFill>
                  </a:rPr>
                  <a:t>但不必是可微的函数</a:t>
                </a:r>
                <a:r>
                  <a:rPr lang="zh-CN" altLang="en-US" dirty="0"/>
                  <a:t>，</a:t>
                </a:r>
                <a14:m>
                  <m:oMath xmlns:m="http://schemas.openxmlformats.org/officeDocument/2006/math">
                    <m:r>
                      <a:rPr lang="en-US" altLang="zh-CN" b="1" i="1" smtClean="0">
                        <a:latin typeface="Cambria Math" panose="02040503050406030204" pitchFamily="18" charset="0"/>
                      </a:rPr>
                      <m:t>𝑿</m:t>
                    </m:r>
                  </m:oMath>
                </a14:m>
                <a:r>
                  <a:rPr lang="zh-CN" altLang="en-US" dirty="0"/>
                  <a:t>为</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oMath>
                </a14:m>
                <a:r>
                  <a:rPr lang="zh-CN" altLang="en-US" dirty="0"/>
                  <a:t>中的非空闭凸集</a:t>
                </a:r>
                <a:r>
                  <a:rPr lang="en-US" altLang="zh-CN" dirty="0"/>
                  <a:t>.</a:t>
                </a:r>
                <a:r>
                  <a:rPr lang="zh-CN" altLang="en-US" dirty="0"/>
                  <a:t>假设存在最优解</a:t>
                </a:r>
                <a:r>
                  <a:rPr lang="en-US" altLang="zh-CN" dirty="0"/>
                  <a:t>.</a:t>
                </a:r>
              </a:p>
              <a:p>
                <a:r>
                  <a:rPr lang="zh-CN" altLang="en-US" dirty="0"/>
                  <a:t>次梯度优化算法看作是最速下降法的一个直接推广，其负梯度方向用负的基于次梯度的方向进行替换</a:t>
                </a:r>
                <a:r>
                  <a:rPr lang="en-US" altLang="zh-CN" dirty="0"/>
                  <a:t>!</a:t>
                </a:r>
              </a:p>
              <a:p>
                <a:r>
                  <a:rPr lang="zh-CN" altLang="en-US" dirty="0"/>
                  <a:t>但这方向不必是下降方向，但如果步长足够小，确实将使新的迭代点更靠近最优解，因此也不执行线搜索</a:t>
                </a:r>
                <a:r>
                  <a:rPr lang="en-US" altLang="zh-CN" dirty="0"/>
                  <a:t>!</a:t>
                </a:r>
                <a:r>
                  <a:rPr lang="zh-CN" altLang="en-US" dirty="0"/>
                  <a:t>而是在每次迭代时规定一个步长，保证生成的点列最终收敛到最优解</a:t>
                </a:r>
                <a:r>
                  <a:rPr lang="en-US" altLang="zh-CN" dirty="0"/>
                  <a:t>.</a:t>
                </a:r>
              </a:p>
              <a:p>
                <a14:m>
                  <m:oMath xmlns:m="http://schemas.openxmlformats.org/officeDocument/2006/math">
                    <m:r>
                      <a:rPr lang="en-US" altLang="zh-CN" b="1" i="1" smtClean="0">
                        <a:latin typeface="Cambria Math" panose="02040503050406030204" pitchFamily="18" charset="0"/>
                      </a:rPr>
                      <m:t>𝒇</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r>
                      <a:rPr lang="en-US" altLang="zh-CN" b="1" i="1" smtClean="0">
                        <a:latin typeface="Cambria Math" panose="02040503050406030204" pitchFamily="18" charset="0"/>
                      </a:rPr>
                      <m:t>→</m:t>
                    </m:r>
                    <m:d>
                      <m:dPr>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𝒈</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oMath>
                </a14:m>
                <a:r>
                  <a:rPr lang="zh-CN" altLang="en-US" dirty="0"/>
                  <a:t>为函数</a:t>
                </a:r>
                <a14:m>
                  <m:oMath xmlns:m="http://schemas.openxmlformats.org/officeDocument/2006/math">
                    <m:r>
                      <a:rPr lang="en-US" altLang="zh-CN" b="1" i="1" smtClean="0">
                        <a:latin typeface="Cambria Math" panose="02040503050406030204" pitchFamily="18" charset="0"/>
                      </a:rPr>
                      <m:t>𝒇</m:t>
                    </m:r>
                  </m:oMath>
                </a14:m>
                <a:r>
                  <a:rPr lang="zh-CN" altLang="en-US" dirty="0"/>
                  <a:t>在点</a:t>
                </a:r>
                <a14:m>
                  <m:oMath xmlns:m="http://schemas.openxmlformats.org/officeDocument/2006/math">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𝒅𝒐𝒎</m:t>
                    </m:r>
                    <m:r>
                      <a:rPr lang="en-US" altLang="zh-CN" b="1" i="1" smtClean="0">
                        <a:latin typeface="Cambria Math" panose="02040503050406030204" pitchFamily="18" charset="0"/>
                      </a:rPr>
                      <m:t>(</m:t>
                    </m:r>
                    <m:r>
                      <a:rPr lang="en-US" altLang="zh-CN" b="1" i="1" smtClean="0">
                        <a:latin typeface="Cambria Math" panose="02040503050406030204" pitchFamily="18" charset="0"/>
                      </a:rPr>
                      <m:t>𝒇</m:t>
                    </m:r>
                    <m:r>
                      <a:rPr lang="en-US" altLang="zh-CN" b="1" i="1" smtClean="0">
                        <a:latin typeface="Cambria Math" panose="02040503050406030204" pitchFamily="18" charset="0"/>
                      </a:rPr>
                      <m:t>)</m:t>
                    </m:r>
                  </m:oMath>
                </a14:m>
                <a:r>
                  <a:rPr lang="zh-CN" altLang="en-US" dirty="0"/>
                  <a:t>的次梯度：</a:t>
                </a:r>
                <a14:m>
                  <m:oMath xmlns:m="http://schemas.openxmlformats.org/officeDocument/2006/math">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𝒛</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𝒈</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𝒛</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e>
                    </m:d>
                    <m:r>
                      <a:rPr lang="en-US" altLang="zh-CN" b="1" i="1" smtClean="0">
                        <a:latin typeface="Cambria Math" panose="02040503050406030204" pitchFamily="18" charset="0"/>
                      </a:rPr>
                      <m:t>, ∀</m:t>
                    </m:r>
                    <m:r>
                      <a:rPr lang="en-US" altLang="zh-CN" b="1" i="1" smtClean="0">
                        <a:latin typeface="Cambria Math" panose="02040503050406030204" pitchFamily="18" charset="0"/>
                      </a:rPr>
                      <m:t>𝒛</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oMath>
                </a14:m>
                <a:r>
                  <a:rPr lang="en-US" altLang="zh-CN" dirty="0"/>
                  <a:t>,</a:t>
                </a:r>
                <a:r>
                  <a:rPr lang="zh-CN" altLang="en-US" dirty="0"/>
                  <a:t>次梯度集合称为</a:t>
                </a:r>
                <a:r>
                  <a:rPr lang="zh-CN" altLang="en-US" dirty="0">
                    <a:solidFill>
                      <a:srgbClr val="FF0000"/>
                    </a:solidFill>
                  </a:rPr>
                  <a:t>次微分：</a:t>
                </a:r>
                <a14:m>
                  <m:oMath xmlns:m="http://schemas.openxmlformats.org/officeDocument/2006/math">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𝒇</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𝒙</m:t>
                    </m:r>
                    <m:r>
                      <a:rPr lang="en-US" altLang="zh-CN" b="1" i="1" smtClean="0">
                        <a:solidFill>
                          <a:srgbClr val="FF0000"/>
                        </a:solidFill>
                        <a:latin typeface="Cambria Math" panose="02040503050406030204" pitchFamily="18" charset="0"/>
                      </a:rPr>
                      <m:t>)</m:t>
                    </m:r>
                  </m:oMath>
                </a14:m>
                <a:endParaRPr lang="zh-CN" altLang="en-US" dirty="0">
                  <a:solidFill>
                    <a:srgbClr val="FF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627" r="-595" b="-715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424" y="180975"/>
            <a:ext cx="9082087" cy="763588"/>
          </a:xfrm>
        </p:spPr>
        <p:txBody>
          <a:bodyPr/>
          <a:lstStyle/>
          <a:p>
            <a:r>
              <a:rPr lang="zh-CN" altLang="en-US" sz="2400" dirty="0"/>
              <a:t>第</a:t>
            </a:r>
            <a:r>
              <a:rPr lang="en-US" altLang="zh-CN" sz="2400" dirty="0"/>
              <a:t>5</a:t>
            </a:r>
            <a:r>
              <a:rPr lang="zh-CN" altLang="en-US" sz="2400" dirty="0"/>
              <a:t>章</a:t>
            </a:r>
            <a:r>
              <a:rPr lang="zh-CN" altLang="en-US" sz="2400" dirty="0">
                <a:latin typeface="隶书" panose="02010509060101010101" pitchFamily="1" charset="-122"/>
              </a:rPr>
              <a:t>无约束最优化方法</a:t>
            </a:r>
            <a:r>
              <a:rPr lang="en-US" altLang="zh-CN" sz="2400" dirty="0">
                <a:latin typeface="隶书" panose="02010509060101010101" pitchFamily="1" charset="-122"/>
              </a:rPr>
              <a:t>(Unconstrained Optimization Methods)-</a:t>
            </a:r>
            <a:r>
              <a:rPr lang="zh-CN" altLang="en-US" sz="2400" dirty="0">
                <a:latin typeface="隶书" panose="02010509060101010101" pitchFamily="1" charset="-122"/>
              </a:rPr>
              <a:t>次梯度优化方法</a:t>
            </a:r>
            <a:r>
              <a:rPr lang="en-US" altLang="zh-CN" sz="2400" dirty="0">
                <a:latin typeface="隶书" panose="02010509060101010101" pitchFamily="1" charset="-122"/>
              </a:rPr>
              <a:t>(</a:t>
            </a:r>
            <a:r>
              <a:rPr lang="en-US" altLang="zh-CN" sz="2400" dirty="0" err="1"/>
              <a:t>Subgradient</a:t>
            </a:r>
            <a:r>
              <a:rPr lang="en-US" altLang="zh-CN" sz="2400" dirty="0"/>
              <a:t> Optimization</a:t>
            </a:r>
            <a:r>
              <a:rPr lang="en-US" altLang="zh-CN" sz="2400" dirty="0">
                <a:latin typeface="隶书" panose="02010509060101010101" pitchFamily="1" charset="-122"/>
              </a:rPr>
              <a:t>)</a:t>
            </a:r>
            <a:endParaRPr lang="zh-CN" altLang="en-US" sz="24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800" dirty="0"/>
                  <a:t>问题</a:t>
                </a:r>
                <a14:m>
                  <m:oMath xmlns:m="http://schemas.openxmlformats.org/officeDocument/2006/math">
                    <m:r>
                      <a:rPr lang="en-US" altLang="zh-CN" sz="2800" b="1" i="1" smtClean="0">
                        <a:latin typeface="Cambria Math" panose="02040503050406030204" pitchFamily="18" charset="0"/>
                      </a:rPr>
                      <m:t>𝑷</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𝒎𝒊𝒏</m:t>
                    </m:r>
                    <m:r>
                      <a:rPr lang="en-US" altLang="zh-CN" sz="2800" b="1" i="1" smtClean="0">
                        <a:latin typeface="Cambria Math" panose="02040503050406030204" pitchFamily="18" charset="0"/>
                      </a:rPr>
                      <m:t> </m:t>
                    </m:r>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𝒙</m:t>
                        </m:r>
                      </m:e>
                    </m:d>
                    <m:r>
                      <a:rPr lang="en-US" altLang="zh-CN" sz="2800" b="1" i="1" smtClean="0">
                        <a:latin typeface="Cambria Math" panose="02040503050406030204" pitchFamily="18" charset="0"/>
                      </a:rPr>
                      <m:t>, </m:t>
                    </m:r>
                    <m:r>
                      <a:rPr lang="en-US" altLang="zh-CN" sz="2800" b="1" i="1" smtClean="0">
                        <a:latin typeface="Cambria Math" panose="02040503050406030204" pitchFamily="18" charset="0"/>
                      </a:rPr>
                      <m:t>𝒙</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𝑿</m:t>
                    </m:r>
                    <m:r>
                      <a:rPr lang="en-US" altLang="zh-CN" sz="2800" b="1" i="1" smtClean="0">
                        <a:latin typeface="Cambria Math" panose="02040503050406030204" pitchFamily="18" charset="0"/>
                      </a:rPr>
                      <m:t>, </m:t>
                    </m:r>
                    <m:r>
                      <a:rPr lang="en-US" altLang="zh-CN" sz="2800" b="1" i="1" smtClean="0">
                        <a:latin typeface="Cambria Math" panose="02040503050406030204" pitchFamily="18" charset="0"/>
                      </a:rPr>
                      <m:t>𝒇</m:t>
                    </m:r>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𝑹</m:t>
                        </m:r>
                      </m:e>
                      <m:sup>
                        <m:r>
                          <a:rPr lang="en-US" altLang="zh-CN" sz="2800" b="1" i="1" smtClean="0">
                            <a:latin typeface="Cambria Math" panose="02040503050406030204" pitchFamily="18" charset="0"/>
                          </a:rPr>
                          <m:t>𝒏</m:t>
                        </m:r>
                      </m:sup>
                    </m:s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𝑹</m:t>
                    </m:r>
                  </m:oMath>
                </a14:m>
                <a:r>
                  <a:rPr lang="zh-CN" altLang="en-US" sz="2800" dirty="0"/>
                  <a:t>为凸函数但不必是可微的函数，</a:t>
                </a:r>
                <a14:m>
                  <m:oMath xmlns:m="http://schemas.openxmlformats.org/officeDocument/2006/math">
                    <m:r>
                      <a:rPr lang="en-US" altLang="zh-CN" sz="2800" b="1" i="1" smtClean="0">
                        <a:latin typeface="Cambria Math" panose="02040503050406030204" pitchFamily="18" charset="0"/>
                      </a:rPr>
                      <m:t>𝑿</m:t>
                    </m:r>
                  </m:oMath>
                </a14:m>
                <a:r>
                  <a:rPr lang="zh-CN" altLang="en-US" sz="2800" dirty="0"/>
                  <a:t>为</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𝑹</m:t>
                        </m:r>
                      </m:e>
                      <m:sup>
                        <m:r>
                          <a:rPr lang="en-US" altLang="zh-CN" sz="2800" b="1" i="1" smtClean="0">
                            <a:latin typeface="Cambria Math" panose="02040503050406030204" pitchFamily="18" charset="0"/>
                          </a:rPr>
                          <m:t>𝒏</m:t>
                        </m:r>
                      </m:sup>
                    </m:sSup>
                  </m:oMath>
                </a14:m>
                <a:r>
                  <a:rPr lang="zh-CN" altLang="en-US" sz="2800" dirty="0"/>
                  <a:t>中的非空闭凸集</a:t>
                </a:r>
                <a:r>
                  <a:rPr lang="en-US" altLang="zh-CN" sz="2800" dirty="0"/>
                  <a:t>.</a:t>
                </a:r>
                <a:r>
                  <a:rPr lang="zh-CN" altLang="en-US" sz="2800" dirty="0"/>
                  <a:t>假设存在最优解</a:t>
                </a:r>
                <a:r>
                  <a:rPr lang="en-US" altLang="zh-CN" sz="2800" dirty="0"/>
                  <a:t>.</a:t>
                </a:r>
              </a:p>
              <a:p>
                <a:r>
                  <a:rPr lang="zh-CN" altLang="en-US" sz="2800" dirty="0"/>
                  <a:t>给定迭代</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𝑿</m:t>
                    </m:r>
                    <m:r>
                      <a:rPr lang="en-US" altLang="zh-CN" sz="2800" b="1" i="1" smtClean="0">
                        <a:latin typeface="Cambria Math" panose="02040503050406030204" pitchFamily="18" charset="0"/>
                      </a:rPr>
                      <m:t>,</m:t>
                    </m:r>
                  </m:oMath>
                </a14:m>
                <a:r>
                  <a:rPr lang="zh-CN" altLang="en-US" sz="2800" dirty="0"/>
                  <a:t>步长</a:t>
                </a:r>
                <a14:m>
                  <m:oMath xmlns:m="http://schemas.openxmlformats.org/officeDocument/2006/math">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𝝀</m:t>
                        </m:r>
                      </m:e>
                      <m:sub>
                        <m:r>
                          <a:rPr lang="en-US" altLang="zh-CN" sz="2800" b="1" i="1" dirty="0" smtClean="0">
                            <a:latin typeface="Cambria Math" panose="02040503050406030204" pitchFamily="18" charset="0"/>
                          </a:rPr>
                          <m:t>𝒌</m:t>
                        </m:r>
                      </m:sub>
                    </m:sSub>
                  </m:oMath>
                </a14:m>
                <a:r>
                  <a:rPr lang="en-US" altLang="zh-CN" sz="2800" dirty="0"/>
                  <a:t>,</a:t>
                </a:r>
                <a:r>
                  <a:rPr lang="zh-CN" altLang="en-US" sz="2800" dirty="0"/>
                  <a:t>方向</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𝒅</m:t>
                        </m:r>
                      </m:e>
                      <m:sub>
                        <m:r>
                          <a:rPr lang="en-US" altLang="zh-CN" sz="2800" b="1" i="1" smtClean="0">
                            <a:latin typeface="Cambria Math" panose="02040503050406030204" pitchFamily="18" charset="0"/>
                          </a:rPr>
                          <m:t>𝒌</m:t>
                        </m:r>
                      </m:sub>
                    </m:sSub>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𝒈</m:t>
                            </m:r>
                          </m:e>
                          <m:sub>
                            <m:r>
                              <a:rPr lang="en-US" altLang="zh-CN" sz="2800" b="1" i="1" smtClean="0">
                                <a:latin typeface="Cambria Math" panose="02040503050406030204" pitchFamily="18" charset="0"/>
                              </a:rPr>
                              <m:t>𝒌</m:t>
                            </m:r>
                          </m:sub>
                        </m:sSub>
                      </m:num>
                      <m:den>
                        <m:d>
                          <m:dPr>
                            <m:begChr m:val="|"/>
                            <m:endChr m:val="|"/>
                            <m:ctrlPr>
                              <a:rPr lang="en-US" altLang="zh-CN" sz="2800" b="1" i="1" smtClean="0">
                                <a:latin typeface="Cambria Math" panose="02040503050406030204" pitchFamily="18" charset="0"/>
                              </a:rPr>
                            </m:ctrlPr>
                          </m:dPr>
                          <m:e>
                            <m:d>
                              <m:dPr>
                                <m:begChr m:val="|"/>
                                <m:endChr m:val="|"/>
                                <m:ctrlPr>
                                  <a:rPr lang="en-US" altLang="zh-CN" sz="2800" b="1" i="1" smtClean="0">
                                    <a:latin typeface="Cambria Math" panose="02040503050406030204" pitchFamily="18" charset="0"/>
                                  </a:rPr>
                                </m:ctrlPr>
                              </m:dPr>
                              <m:e>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𝒈</m:t>
                                    </m:r>
                                  </m:e>
                                  <m:sub>
                                    <m:r>
                                      <a:rPr lang="en-US" altLang="zh-CN" sz="2800" b="1" i="1" smtClean="0">
                                        <a:latin typeface="Cambria Math" panose="02040503050406030204" pitchFamily="18" charset="0"/>
                                      </a:rPr>
                                      <m:t>𝒌</m:t>
                                    </m:r>
                                  </m:sub>
                                </m:sSub>
                              </m:e>
                            </m:d>
                          </m:e>
                        </m:d>
                      </m:den>
                    </m:f>
                  </m:oMath>
                </a14:m>
                <a:r>
                  <a:rPr lang="en-US" altLang="zh-CN" sz="2800" dirty="0"/>
                  <a:t>,</a:t>
                </a:r>
                <a:r>
                  <a:rPr lang="zh-CN" altLang="en-US" sz="2800" dirty="0"/>
                  <a:t>方向</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𝒈</m:t>
                        </m:r>
                      </m:e>
                      <m:sub>
                        <m:r>
                          <a:rPr lang="en-US" altLang="zh-CN" sz="2800" b="1" i="1" smtClean="0">
                            <a:latin typeface="Cambria Math" panose="02040503050406030204" pitchFamily="18" charset="0"/>
                          </a:rPr>
                          <m:t>𝒌</m:t>
                        </m:r>
                      </m:sub>
                    </m:sSub>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𝒇</m:t>
                    </m:r>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r>
                      <a:rPr lang="en-US" altLang="zh-CN" sz="2800" b="1" i="1" smtClean="0">
                        <a:latin typeface="Cambria Math" panose="02040503050406030204" pitchFamily="18" charset="0"/>
                      </a:rPr>
                      <m:t>)</m:t>
                    </m:r>
                  </m:oMath>
                </a14:m>
                <a:r>
                  <a:rPr lang="en-US" altLang="zh-CN" sz="2800" dirty="0"/>
                  <a:t>,</a:t>
                </a:r>
                <a:r>
                  <a:rPr lang="zh-CN" altLang="en-US" sz="2800" dirty="0"/>
                  <a:t>新的点</a:t>
                </a:r>
                <a14:m>
                  <m:oMath xmlns:m="http://schemas.openxmlformats.org/officeDocument/2006/math">
                    <m:acc>
                      <m:accPr>
                        <m:chr m:val="̅"/>
                        <m:ctrlPr>
                          <a:rPr lang="en-US" altLang="zh-CN" sz="2800" b="1" i="1" smtClean="0">
                            <a:latin typeface="Cambria Math" panose="02040503050406030204" pitchFamily="18" charset="0"/>
                          </a:rPr>
                        </m:ctrlPr>
                      </m:acc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e>
                            </m:d>
                          </m:sup>
                        </m:sSup>
                      </m:e>
                    </m:acc>
                    <m:r>
                      <a:rPr lang="en-US" altLang="zh-CN" sz="2800" b="1" i="1" dirty="0" smtClean="0">
                        <a:latin typeface="Cambria Math" panose="02040503050406030204" pitchFamily="18" charset="0"/>
                      </a:rPr>
                      <m:t>=</m:t>
                    </m:r>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𝒙</m:t>
                        </m:r>
                      </m:e>
                      <m:sup>
                        <m:d>
                          <m:dPr>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𝒌</m:t>
                            </m:r>
                          </m:e>
                        </m:d>
                      </m:sup>
                    </m:sSup>
                    <m:r>
                      <a:rPr lang="en-US" altLang="zh-CN" sz="2800" b="1" i="1" dirty="0" smtClean="0">
                        <a:latin typeface="Cambria Math" panose="02040503050406030204" pitchFamily="18" charset="0"/>
                      </a:rPr>
                      <m:t>+</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𝝀</m:t>
                        </m:r>
                      </m:e>
                      <m:sub>
                        <m:r>
                          <a:rPr lang="en-US" altLang="zh-CN" sz="2800" b="1" i="1" dirty="0" smtClean="0">
                            <a:latin typeface="Cambria Math" panose="02040503050406030204" pitchFamily="18" charset="0"/>
                          </a:rPr>
                          <m:t>𝒌</m:t>
                        </m:r>
                      </m:sub>
                    </m:sSub>
                    <m:r>
                      <a:rPr lang="en-US" altLang="zh-CN" sz="2800" b="1" i="1" dirty="0" smtClean="0">
                        <a:latin typeface="Cambria Math" panose="02040503050406030204" pitchFamily="18" charset="0"/>
                      </a:rPr>
                      <m:t>⋅</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𝒅</m:t>
                        </m:r>
                      </m:e>
                      <m:sub>
                        <m:r>
                          <a:rPr lang="en-US" altLang="zh-CN" sz="2800" b="1" i="1" dirty="0" smtClean="0">
                            <a:latin typeface="Cambria Math" panose="02040503050406030204" pitchFamily="18" charset="0"/>
                          </a:rPr>
                          <m:t>𝒌</m:t>
                        </m:r>
                      </m:sub>
                    </m:sSub>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𝑿</m:t>
                    </m:r>
                  </m:oMath>
                </a14:m>
                <a:r>
                  <a:rPr lang="en-US" altLang="zh-CN" sz="2800" dirty="0"/>
                  <a:t>!</a:t>
                </a:r>
                <a:r>
                  <a:rPr lang="zh-CN" altLang="en-US" sz="2800" dirty="0">
                    <a:solidFill>
                      <a:srgbClr val="FF0000"/>
                    </a:solidFill>
                  </a:rPr>
                  <a:t>不可行</a:t>
                </a:r>
                <a:r>
                  <a:rPr lang="en-US" altLang="zh-CN" sz="2800" dirty="0">
                    <a:solidFill>
                      <a:srgbClr val="FF0000"/>
                    </a:solidFill>
                  </a:rPr>
                  <a:t>!</a:t>
                </a:r>
              </a:p>
              <a:p>
                <a:r>
                  <a:rPr lang="zh-CN" altLang="en-US" sz="2800" dirty="0">
                    <a:solidFill>
                      <a:srgbClr val="FF0000"/>
                    </a:solidFill>
                  </a:rPr>
                  <a:t>投影法</a:t>
                </a:r>
                <a:r>
                  <a:rPr lang="en-US" altLang="zh-CN" sz="2800" dirty="0">
                    <a:solidFill>
                      <a:srgbClr val="FF0000"/>
                    </a:solidFill>
                  </a:rPr>
                  <a:t>(projecting):</a:t>
                </a:r>
                <a:r>
                  <a:rPr lang="zh-CN" altLang="en-US" sz="2800" dirty="0">
                    <a:solidFill>
                      <a:srgbClr val="FF0000"/>
                    </a:solidFill>
                  </a:rPr>
                  <a:t>投影</a:t>
                </a:r>
                <a14:m>
                  <m:oMath xmlns:m="http://schemas.openxmlformats.org/officeDocument/2006/math">
                    <m:acc>
                      <m:accPr>
                        <m:chr m:val="̅"/>
                        <m:ctrlPr>
                          <a:rPr lang="en-US" altLang="zh-CN" sz="2800" b="1" i="1" smtClean="0">
                            <a:latin typeface="Cambria Math" panose="02040503050406030204" pitchFamily="18" charset="0"/>
                          </a:rPr>
                        </m:ctrlPr>
                      </m:acc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𝒙</m:t>
                            </m:r>
                          </m:e>
                          <m:sup>
                            <m:d>
                              <m:dPr>
                                <m:ctrlPr>
                                  <a:rPr lang="en-US" altLang="zh-CN" sz="2800" i="1">
                                    <a:latin typeface="Cambria Math" panose="02040503050406030204" pitchFamily="18" charset="0"/>
                                  </a:rPr>
                                </m:ctrlPr>
                              </m:dPr>
                              <m:e>
                                <m:r>
                                  <a:rPr lang="en-US" altLang="zh-CN" sz="2800" i="1">
                                    <a:latin typeface="Cambria Math" panose="02040503050406030204" pitchFamily="18" charset="0"/>
                                  </a:rPr>
                                  <m:t>𝒌</m:t>
                                </m:r>
                                <m:r>
                                  <a:rPr lang="en-US" altLang="zh-CN" sz="2800" i="1">
                                    <a:latin typeface="Cambria Math" panose="02040503050406030204" pitchFamily="18" charset="0"/>
                                  </a:rPr>
                                  <m:t>+</m:t>
                                </m:r>
                                <m:r>
                                  <a:rPr lang="en-US" altLang="zh-CN" sz="2800" i="1">
                                    <a:latin typeface="Cambria Math" panose="02040503050406030204" pitchFamily="18" charset="0"/>
                                  </a:rPr>
                                  <m:t>𝟏</m:t>
                                </m:r>
                              </m:e>
                            </m:d>
                          </m:sup>
                        </m:sSup>
                      </m:e>
                    </m:acc>
                  </m:oMath>
                </a14:m>
                <a:r>
                  <a:rPr lang="zh-CN" altLang="en-US" sz="2800" dirty="0">
                    <a:solidFill>
                      <a:srgbClr val="FF0000"/>
                    </a:solidFill>
                  </a:rPr>
                  <a:t>到凸集</a:t>
                </a:r>
                <a14:m>
                  <m:oMath xmlns:m="http://schemas.openxmlformats.org/officeDocument/2006/math">
                    <m:r>
                      <a:rPr lang="en-US" altLang="zh-CN" sz="2800" b="1" i="1" dirty="0" smtClean="0">
                        <a:solidFill>
                          <a:srgbClr val="FF0000"/>
                        </a:solidFill>
                        <a:latin typeface="Cambria Math" panose="02040503050406030204" pitchFamily="18" charset="0"/>
                      </a:rPr>
                      <m:t>𝑿</m:t>
                    </m:r>
                  </m:oMath>
                </a14:m>
                <a:r>
                  <a:rPr lang="zh-CN" altLang="en-US" sz="2800" dirty="0">
                    <a:solidFill>
                      <a:srgbClr val="FF0000"/>
                    </a:solidFill>
                  </a:rPr>
                  <a:t>上，也就是找到</a:t>
                </a:r>
                <a14:m>
                  <m:oMath xmlns:m="http://schemas.openxmlformats.org/officeDocument/2006/math">
                    <m:r>
                      <a:rPr lang="en-US" altLang="zh-CN" sz="2800" b="1" i="1" smtClean="0">
                        <a:solidFill>
                          <a:srgbClr val="FF0000"/>
                        </a:solidFill>
                        <a:latin typeface="Cambria Math" panose="02040503050406030204" pitchFamily="18" charset="0"/>
                      </a:rPr>
                      <m:t>𝑿</m:t>
                    </m:r>
                  </m:oMath>
                </a14:m>
                <a:r>
                  <a:rPr lang="zh-CN" altLang="en-US" sz="2800" dirty="0">
                    <a:solidFill>
                      <a:srgbClr val="FF0000"/>
                    </a:solidFill>
                  </a:rPr>
                  <a:t>中与</a:t>
                </a:r>
                <a14:m>
                  <m:oMath xmlns:m="http://schemas.openxmlformats.org/officeDocument/2006/math">
                    <m:acc>
                      <m:accPr>
                        <m:chr m:val="̅"/>
                        <m:ctrlPr>
                          <a:rPr lang="en-US" altLang="zh-CN" sz="2800" i="1">
                            <a:latin typeface="Cambria Math" panose="02040503050406030204" pitchFamily="18" charset="0"/>
                          </a:rPr>
                        </m:ctrlPr>
                      </m:acc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𝒙</m:t>
                            </m:r>
                          </m:e>
                          <m:sup>
                            <m:d>
                              <m:dPr>
                                <m:ctrlPr>
                                  <a:rPr lang="en-US" altLang="zh-CN" sz="2800" i="1">
                                    <a:latin typeface="Cambria Math" panose="02040503050406030204" pitchFamily="18" charset="0"/>
                                  </a:rPr>
                                </m:ctrlPr>
                              </m:dPr>
                              <m:e>
                                <m:r>
                                  <a:rPr lang="en-US" altLang="zh-CN" sz="2800" i="1">
                                    <a:latin typeface="Cambria Math" panose="02040503050406030204" pitchFamily="18" charset="0"/>
                                  </a:rPr>
                                  <m:t>𝒌</m:t>
                                </m:r>
                                <m:r>
                                  <a:rPr lang="en-US" altLang="zh-CN" sz="2800" i="1">
                                    <a:latin typeface="Cambria Math" panose="02040503050406030204" pitchFamily="18" charset="0"/>
                                  </a:rPr>
                                  <m:t>+</m:t>
                                </m:r>
                                <m:r>
                                  <a:rPr lang="en-US" altLang="zh-CN" sz="2800" i="1">
                                    <a:latin typeface="Cambria Math" panose="02040503050406030204" pitchFamily="18" charset="0"/>
                                  </a:rPr>
                                  <m:t>𝟏</m:t>
                                </m:r>
                              </m:e>
                            </m:d>
                          </m:sup>
                        </m:sSup>
                      </m:e>
                    </m:acc>
                  </m:oMath>
                </a14:m>
                <a:r>
                  <a:rPr lang="zh-CN" altLang="en-US" sz="2800" dirty="0">
                    <a:solidFill>
                      <a:srgbClr val="FF0000"/>
                    </a:solidFill>
                  </a:rPr>
                  <a:t>最近的点</a:t>
                </a:r>
                <a14:m>
                  <m:oMath xmlns:m="http://schemas.openxmlformats.org/officeDocument/2006/math">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panose="02040503050406030204" pitchFamily="18" charset="0"/>
                          </a:rPr>
                          <m:t>𝒙</m:t>
                        </m:r>
                      </m:e>
                      <m:sup>
                        <m:d>
                          <m:dPr>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panose="02040503050406030204" pitchFamily="18" charset="0"/>
                              </a:rPr>
                              <m:t>𝒌</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𝟏</m:t>
                            </m:r>
                          </m:e>
                        </m:d>
                      </m:sup>
                    </m:sSup>
                    <m:r>
                      <a:rPr lang="en-US" altLang="zh-CN" sz="2800" b="1" i="1" smtClean="0">
                        <a:solidFill>
                          <a:srgbClr val="FF0000"/>
                        </a:solidFill>
                        <a:latin typeface="Cambria Math" panose="02040503050406030204" pitchFamily="18" charset="0"/>
                      </a:rPr>
                      <m:t>=</m:t>
                    </m:r>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𝑷</m:t>
                        </m:r>
                      </m:e>
                      <m:sub>
                        <m:r>
                          <a:rPr lang="en-US" altLang="zh-CN" sz="2800" b="1" i="1" smtClean="0">
                            <a:solidFill>
                              <a:srgbClr val="FF0000"/>
                            </a:solidFill>
                            <a:latin typeface="Cambria Math" panose="02040503050406030204" pitchFamily="18" charset="0"/>
                          </a:rPr>
                          <m:t>𝑿</m:t>
                        </m:r>
                      </m:sub>
                    </m:sSub>
                    <m:r>
                      <a:rPr lang="en-US" altLang="zh-CN" sz="2800" b="1" i="1" smtClean="0">
                        <a:solidFill>
                          <a:srgbClr val="FF0000"/>
                        </a:solidFill>
                        <a:latin typeface="Cambria Math" panose="02040503050406030204" pitchFamily="18" charset="0"/>
                      </a:rPr>
                      <m:t>(</m:t>
                    </m:r>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𝒙</m:t>
                        </m:r>
                      </m:e>
                      <m:sup>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𝒌</m:t>
                            </m:r>
                          </m:e>
                        </m:d>
                      </m:sup>
                    </m:sSup>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𝝀</m:t>
                        </m:r>
                      </m:e>
                      <m:sub>
                        <m:r>
                          <a:rPr lang="en-US" altLang="zh-CN" sz="2800" i="1" dirty="0">
                            <a:latin typeface="Cambria Math" panose="02040503050406030204" pitchFamily="18" charset="0"/>
                          </a:rPr>
                          <m:t>𝒌</m:t>
                        </m:r>
                      </m:sub>
                    </m:sSub>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𝒅</m:t>
                        </m:r>
                      </m:e>
                      <m:sub>
                        <m:r>
                          <a:rPr lang="en-US" altLang="zh-CN" sz="2800" i="1" dirty="0">
                            <a:latin typeface="Cambria Math" panose="02040503050406030204" pitchFamily="18" charset="0"/>
                          </a:rPr>
                          <m:t>𝒌</m:t>
                        </m:r>
                      </m:sub>
                    </m:sSub>
                  </m:oMath>
                </a14:m>
                <a:r>
                  <a:rPr lang="en-US" altLang="zh-CN" sz="2800" dirty="0">
                    <a:solidFill>
                      <a:srgbClr val="FF0000"/>
                    </a:solidFill>
                  </a:rPr>
                  <a:t>),</a:t>
                </a:r>
                <a:r>
                  <a:rPr lang="zh-CN" altLang="en-US" sz="2800" dirty="0">
                    <a:solidFill>
                      <a:srgbClr val="FF0000"/>
                    </a:solidFill>
                  </a:rPr>
                  <a:t>其中</a:t>
                </a:r>
                <a14:m>
                  <m:oMath xmlns:m="http://schemas.openxmlformats.org/officeDocument/2006/math">
                    <m:sSub>
                      <m:sSubPr>
                        <m:ctrlPr>
                          <a:rPr lang="en-US" altLang="zh-CN" sz="2800" b="1"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𝑷</m:t>
                        </m:r>
                      </m:e>
                      <m:sub>
                        <m:r>
                          <a:rPr lang="en-US" altLang="zh-CN" sz="2800" b="1" i="1" smtClean="0">
                            <a:solidFill>
                              <a:srgbClr val="FF0000"/>
                            </a:solidFill>
                            <a:latin typeface="Cambria Math" panose="02040503050406030204" pitchFamily="18" charset="0"/>
                          </a:rPr>
                          <m:t>𝑿</m:t>
                        </m:r>
                      </m:sub>
                    </m:sSub>
                    <m:d>
                      <m:dPr>
                        <m:ctrlPr>
                          <a:rPr lang="en-US" altLang="zh-CN" sz="2800" b="1" i="1" smtClean="0">
                            <a:solidFill>
                              <a:srgbClr val="FF0000"/>
                            </a:solidFill>
                            <a:latin typeface="Cambria Math" panose="02040503050406030204" pitchFamily="18" charset="0"/>
                          </a:rPr>
                        </m:ctrlPr>
                      </m:dPr>
                      <m:e>
                        <m:acc>
                          <m:accPr>
                            <m:chr m:val="̅"/>
                            <m:ctrlPr>
                              <a:rPr lang="en-US" altLang="zh-CN" sz="2800" b="1" i="1" smtClean="0">
                                <a:solidFill>
                                  <a:srgbClr val="FF0000"/>
                                </a:solidFill>
                                <a:latin typeface="Cambria Math" panose="02040503050406030204" pitchFamily="18" charset="0"/>
                              </a:rPr>
                            </m:ctrlPr>
                          </m:accPr>
                          <m:e>
                            <m:r>
                              <a:rPr lang="en-US" altLang="zh-CN" sz="2800" b="1" i="1" smtClean="0">
                                <a:solidFill>
                                  <a:srgbClr val="FF0000"/>
                                </a:solidFill>
                                <a:latin typeface="Cambria Math" panose="02040503050406030204" pitchFamily="18" charset="0"/>
                              </a:rPr>
                              <m:t>𝒙</m:t>
                            </m:r>
                          </m:e>
                        </m:acc>
                      </m:e>
                    </m:d>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𝒂𝒓𝒈𝒎𝒊𝒏</m:t>
                    </m:r>
                    <m:d>
                      <m:dPr>
                        <m:begChr m:val="{"/>
                        <m:endChr m:val="}"/>
                        <m:ctrlPr>
                          <a:rPr lang="en-US" altLang="zh-CN" sz="2800" b="1" i="1" smtClean="0">
                            <a:solidFill>
                              <a:srgbClr val="FF0000"/>
                            </a:solidFill>
                            <a:latin typeface="Cambria Math" panose="02040503050406030204" pitchFamily="18" charset="0"/>
                          </a:rPr>
                        </m:ctrlPr>
                      </m:dPr>
                      <m:e>
                        <m:d>
                          <m:dPr>
                            <m:begChr m:val="|"/>
                            <m:endChr m:val="|"/>
                            <m:ctrlPr>
                              <a:rPr lang="en-US" altLang="zh-CN" sz="2800" b="1" i="1" smtClean="0">
                                <a:solidFill>
                                  <a:srgbClr val="FF0000"/>
                                </a:solidFill>
                                <a:latin typeface="Cambria Math" panose="02040503050406030204" pitchFamily="18" charset="0"/>
                              </a:rPr>
                            </m:ctrlPr>
                          </m:dPr>
                          <m:e>
                            <m:d>
                              <m:dPr>
                                <m:begChr m:val="|"/>
                                <m:endChr m:val="|"/>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panose="02040503050406030204" pitchFamily="18" charset="0"/>
                                  </a:rPr>
                                  <m:t>𝒙</m:t>
                                </m:r>
                                <m:r>
                                  <a:rPr lang="en-US" altLang="zh-CN" sz="2800" b="1" i="1" smtClean="0">
                                    <a:solidFill>
                                      <a:srgbClr val="FF0000"/>
                                    </a:solidFill>
                                    <a:latin typeface="Cambria Math" panose="02040503050406030204" pitchFamily="18" charset="0"/>
                                  </a:rPr>
                                  <m:t>−</m:t>
                                </m:r>
                                <m:acc>
                                  <m:accPr>
                                    <m:chr m:val="̅"/>
                                    <m:ctrlPr>
                                      <a:rPr lang="en-US" altLang="zh-CN" sz="2800" b="1" i="1" smtClean="0">
                                        <a:solidFill>
                                          <a:srgbClr val="FF0000"/>
                                        </a:solidFill>
                                        <a:latin typeface="Cambria Math" panose="02040503050406030204" pitchFamily="18" charset="0"/>
                                      </a:rPr>
                                    </m:ctrlPr>
                                  </m:accPr>
                                  <m:e>
                                    <m:r>
                                      <a:rPr lang="en-US" altLang="zh-CN" sz="2800" b="1" i="1" smtClean="0">
                                        <a:solidFill>
                                          <a:srgbClr val="FF0000"/>
                                        </a:solidFill>
                                        <a:latin typeface="Cambria Math" panose="02040503050406030204" pitchFamily="18" charset="0"/>
                                      </a:rPr>
                                      <m:t>𝒙</m:t>
                                    </m:r>
                                  </m:e>
                                </m:acc>
                              </m:e>
                            </m:d>
                          </m:e>
                        </m:d>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𝒙</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𝑿</m:t>
                        </m:r>
                      </m:e>
                    </m:d>
                  </m:oMath>
                </a14:m>
                <a:endParaRPr lang="en-US" altLang="zh-CN" sz="2800" dirty="0">
                  <a:solidFill>
                    <a:srgbClr val="FF0000"/>
                  </a:solidFill>
                </a:endParaRPr>
              </a:p>
              <a:p>
                <a:r>
                  <a:rPr lang="zh-CN" altLang="en-US" sz="2800" dirty="0"/>
                  <a:t>投影定理：</a:t>
                </a:r>
                <a14:m>
                  <m:oMath xmlns:m="http://schemas.openxmlformats.org/officeDocument/2006/math">
                    <m:r>
                      <a:rPr lang="en-US" altLang="zh-CN" sz="2800" b="1" i="1" smtClean="0">
                        <a:solidFill>
                          <a:srgbClr val="FF0000"/>
                        </a:solidFill>
                        <a:latin typeface="Cambria Math" panose="02040503050406030204" pitchFamily="18" charset="0"/>
                      </a:rPr>
                      <m:t>𝑪</m:t>
                    </m:r>
                    <m:r>
                      <a:rPr lang="en-US" altLang="zh-CN" sz="2800" b="1" i="1" smtClean="0">
                        <a:solidFill>
                          <a:srgbClr val="FF0000"/>
                        </a:solidFill>
                        <a:latin typeface="Cambria Math" panose="02040503050406030204" pitchFamily="18" charset="0"/>
                      </a:rPr>
                      <m:t>∈</m:t>
                    </m:r>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panose="02040503050406030204" pitchFamily="18" charset="0"/>
                          </a:rPr>
                          <m:t>𝑹</m:t>
                        </m:r>
                      </m:e>
                      <m:sup>
                        <m:r>
                          <a:rPr lang="en-US" altLang="zh-CN" sz="2800" b="1" i="1" smtClean="0">
                            <a:solidFill>
                              <a:srgbClr val="FF0000"/>
                            </a:solidFill>
                            <a:latin typeface="Cambria Math" panose="02040503050406030204" pitchFamily="18" charset="0"/>
                          </a:rPr>
                          <m:t>𝒏</m:t>
                        </m:r>
                      </m:sup>
                    </m:sSup>
                  </m:oMath>
                </a14:m>
                <a:r>
                  <a:rPr lang="zh-CN" altLang="en-US" sz="2800" dirty="0">
                    <a:solidFill>
                      <a:srgbClr val="FF0000"/>
                    </a:solidFill>
                  </a:rPr>
                  <a:t>为非空闭凸集，</a:t>
                </a:r>
                <a14:m>
                  <m:oMath xmlns:m="http://schemas.openxmlformats.org/officeDocument/2006/math">
                    <m:r>
                      <a:rPr lang="en-US" altLang="zh-CN" sz="2800" b="1" i="1" smtClean="0">
                        <a:solidFill>
                          <a:srgbClr val="FF0000"/>
                        </a:solidFill>
                        <a:latin typeface="Cambria Math" panose="02040503050406030204" pitchFamily="18" charset="0"/>
                      </a:rPr>
                      <m:t>𝒛</m:t>
                    </m:r>
                    <m:r>
                      <a:rPr lang="en-US" altLang="zh-CN" sz="2800" b="1" i="1" smtClean="0">
                        <a:solidFill>
                          <a:srgbClr val="FF0000"/>
                        </a:solidFill>
                        <a:latin typeface="Cambria Math" panose="02040503050406030204" pitchFamily="18" charset="0"/>
                      </a:rPr>
                      <m:t>∈</m:t>
                    </m:r>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panose="02040503050406030204" pitchFamily="18" charset="0"/>
                          </a:rPr>
                          <m:t>𝑹</m:t>
                        </m:r>
                      </m:e>
                      <m:sup>
                        <m:r>
                          <a:rPr lang="en-US" altLang="zh-CN" sz="2800" b="1" i="1" smtClean="0">
                            <a:solidFill>
                              <a:srgbClr val="FF0000"/>
                            </a:solidFill>
                            <a:latin typeface="Cambria Math" panose="02040503050406030204" pitchFamily="18" charset="0"/>
                          </a:rPr>
                          <m:t>𝒏</m:t>
                        </m:r>
                      </m:sup>
                    </m:sSup>
                  </m:oMath>
                </a14:m>
                <a:r>
                  <a:rPr lang="zh-CN" altLang="en-US" sz="2800" dirty="0">
                    <a:solidFill>
                      <a:srgbClr val="FF0000"/>
                    </a:solidFill>
                  </a:rPr>
                  <a:t>，则存在唯一向量</a:t>
                </a:r>
                <a14:m>
                  <m:oMath xmlns:m="http://schemas.openxmlformats.org/officeDocument/2006/math">
                    <m:r>
                      <a:rPr lang="en-US" altLang="zh-CN" sz="2800" b="1" i="0" smtClean="0">
                        <a:solidFill>
                          <a:srgbClr val="FF0000"/>
                        </a:solidFill>
                        <a:latin typeface="Cambria Math" panose="02040503050406030204" pitchFamily="18" charset="0"/>
                      </a:rPr>
                      <m:t>𝐦𝐢</m:t>
                    </m:r>
                    <m:sSub>
                      <m:sSubPr>
                        <m:ctrlPr>
                          <a:rPr lang="en-US" altLang="zh-CN" sz="2800" b="1" i="1" smtClean="0">
                            <a:solidFill>
                              <a:srgbClr val="FF0000"/>
                            </a:solidFill>
                            <a:latin typeface="Cambria Math" panose="02040503050406030204" pitchFamily="18" charset="0"/>
                          </a:rPr>
                        </m:ctrlPr>
                      </m:sSubPr>
                      <m:e>
                        <m:r>
                          <a:rPr lang="en-US" altLang="zh-CN" sz="2800" b="1" i="0" smtClean="0">
                            <a:solidFill>
                              <a:srgbClr val="FF0000"/>
                            </a:solidFill>
                            <a:latin typeface="Cambria Math" panose="02040503050406030204" pitchFamily="18" charset="0"/>
                          </a:rPr>
                          <m:t>𝐧</m:t>
                        </m:r>
                      </m:e>
                      <m:sub>
                        <m:r>
                          <a:rPr lang="en-US" altLang="zh-CN" sz="2800" b="1" i="0" smtClean="0">
                            <a:solidFill>
                              <a:srgbClr val="FF0000"/>
                            </a:solidFill>
                            <a:latin typeface="Cambria Math" panose="02040503050406030204" pitchFamily="18" charset="0"/>
                          </a:rPr>
                          <m:t>𝐱</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𝑪</m:t>
                        </m:r>
                      </m:sub>
                    </m:sSub>
                    <m:r>
                      <a:rPr lang="en-US" altLang="zh-CN" sz="2800" b="1" i="1" smtClean="0">
                        <a:solidFill>
                          <a:srgbClr val="FF0000"/>
                        </a:solidFill>
                        <a:latin typeface="Cambria Math" panose="02040503050406030204" pitchFamily="18" charset="0"/>
                      </a:rPr>
                      <m:t>|</m:t>
                    </m:r>
                    <m:d>
                      <m:dPr>
                        <m:begChr m:val="|"/>
                        <m:endChr m:val="|"/>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panose="02040503050406030204" pitchFamily="18" charset="0"/>
                          </a:rPr>
                          <m:t>𝒛</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𝒙</m:t>
                        </m:r>
                      </m:e>
                    </m:d>
                    <m:r>
                      <a:rPr lang="en-US" altLang="zh-CN" sz="2800" b="1" i="1" smtClean="0">
                        <a:solidFill>
                          <a:srgbClr val="FF0000"/>
                        </a:solidFill>
                        <a:latin typeface="Cambria Math" panose="02040503050406030204" pitchFamily="18" charset="0"/>
                      </a:rPr>
                      <m:t>|</m:t>
                    </m:r>
                  </m:oMath>
                </a14:m>
                <a:r>
                  <a:rPr lang="en-US" altLang="zh-CN" sz="2800" dirty="0">
                    <a:solidFill>
                      <a:srgbClr val="FF0000"/>
                    </a:solidFill>
                  </a:rPr>
                  <a:t>,</a:t>
                </a:r>
                <a:r>
                  <a:rPr lang="zh-CN" altLang="en-US" sz="2800" dirty="0">
                    <a:solidFill>
                      <a:srgbClr val="FF0000"/>
                    </a:solidFill>
                  </a:rPr>
                  <a:t>称该向量为</a:t>
                </a:r>
                <a14:m>
                  <m:oMath xmlns:m="http://schemas.openxmlformats.org/officeDocument/2006/math">
                    <m:r>
                      <a:rPr lang="en-US" altLang="zh-CN" sz="2800" b="1" i="1" smtClean="0">
                        <a:solidFill>
                          <a:srgbClr val="FF0000"/>
                        </a:solidFill>
                        <a:latin typeface="Cambria Math" panose="02040503050406030204" pitchFamily="18" charset="0"/>
                      </a:rPr>
                      <m:t>𝒛</m:t>
                    </m:r>
                  </m:oMath>
                </a14:m>
                <a:r>
                  <a:rPr lang="zh-CN" altLang="en-US" sz="2800" dirty="0">
                    <a:solidFill>
                      <a:srgbClr val="FF0000"/>
                    </a:solidFill>
                  </a:rPr>
                  <a:t>在集合</a:t>
                </a:r>
                <a14:m>
                  <m:oMath xmlns:m="http://schemas.openxmlformats.org/officeDocument/2006/math">
                    <m:r>
                      <a:rPr lang="en-US" altLang="zh-CN" sz="2800" b="1" i="1" smtClean="0">
                        <a:solidFill>
                          <a:srgbClr val="FF0000"/>
                        </a:solidFill>
                        <a:latin typeface="Cambria Math" panose="02040503050406030204" pitchFamily="18" charset="0"/>
                      </a:rPr>
                      <m:t>𝑪</m:t>
                    </m:r>
                  </m:oMath>
                </a14:m>
                <a:r>
                  <a:rPr lang="zh-CN" altLang="en-US" sz="2800" dirty="0">
                    <a:solidFill>
                      <a:srgbClr val="FF0000"/>
                    </a:solidFill>
                  </a:rPr>
                  <a:t>上的投影</a:t>
                </a:r>
                <a:r>
                  <a:rPr lang="en-US" altLang="zh-CN" sz="2800" dirty="0">
                    <a:solidFill>
                      <a:srgbClr val="FF0000"/>
                    </a:solidFill>
                  </a:rPr>
                  <a:t>.</a:t>
                </a:r>
                <a:r>
                  <a:rPr lang="zh-CN" altLang="en-US" sz="2800" dirty="0">
                    <a:solidFill>
                      <a:srgbClr val="FF0000"/>
                    </a:solidFill>
                  </a:rPr>
                  <a:t>而且向量</a:t>
                </a:r>
                <a14:m>
                  <m:oMath xmlns:m="http://schemas.openxmlformats.org/officeDocument/2006/math">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panose="02040503050406030204" pitchFamily="18" charset="0"/>
                          </a:rPr>
                          <m:t>𝒙</m:t>
                        </m:r>
                      </m:e>
                      <m:sup>
                        <m:r>
                          <a:rPr lang="en-US" altLang="zh-CN" sz="2800" b="1" i="1" smtClean="0">
                            <a:solidFill>
                              <a:srgbClr val="FF0000"/>
                            </a:solidFill>
                            <a:latin typeface="Cambria Math" panose="02040503050406030204" pitchFamily="18" charset="0"/>
                          </a:rPr>
                          <m:t>∗</m:t>
                        </m:r>
                      </m:sup>
                    </m:sSup>
                  </m:oMath>
                </a14:m>
                <a:r>
                  <a:rPr lang="zh-CN" altLang="en-US" sz="2800" dirty="0">
                    <a:solidFill>
                      <a:srgbClr val="FF0000"/>
                    </a:solidFill>
                  </a:rPr>
                  <a:t>为</a:t>
                </a:r>
                <a14:m>
                  <m:oMath xmlns:m="http://schemas.openxmlformats.org/officeDocument/2006/math">
                    <m:r>
                      <a:rPr lang="en-US" altLang="zh-CN" sz="2800" i="1">
                        <a:solidFill>
                          <a:srgbClr val="FF0000"/>
                        </a:solidFill>
                        <a:latin typeface="Cambria Math" panose="02040503050406030204" pitchFamily="18" charset="0"/>
                      </a:rPr>
                      <m:t>𝒛</m:t>
                    </m:r>
                  </m:oMath>
                </a14:m>
                <a:r>
                  <a:rPr lang="zh-CN" altLang="en-US" sz="2800" dirty="0">
                    <a:solidFill>
                      <a:srgbClr val="FF0000"/>
                    </a:solidFill>
                  </a:rPr>
                  <a:t>在集合</a:t>
                </a:r>
                <a14:m>
                  <m:oMath xmlns:m="http://schemas.openxmlformats.org/officeDocument/2006/math">
                    <m:r>
                      <a:rPr lang="en-US" altLang="zh-CN" sz="2800" i="1">
                        <a:solidFill>
                          <a:srgbClr val="FF0000"/>
                        </a:solidFill>
                        <a:latin typeface="Cambria Math" panose="02040503050406030204" pitchFamily="18" charset="0"/>
                      </a:rPr>
                      <m:t>𝑪</m:t>
                    </m:r>
                  </m:oMath>
                </a14:m>
                <a:r>
                  <a:rPr lang="zh-CN" altLang="en-US" sz="2800" dirty="0">
                    <a:solidFill>
                      <a:srgbClr val="FF0000"/>
                    </a:solidFill>
                  </a:rPr>
                  <a:t>上的投影</a:t>
                </a:r>
                <a14:m>
                  <m:oMath xmlns:m="http://schemas.openxmlformats.org/officeDocument/2006/math">
                    <m:r>
                      <a:rPr lang="zh-CN" altLang="en-US" sz="2800" i="1" smtClean="0">
                        <a:solidFill>
                          <a:srgbClr val="FF0000"/>
                        </a:solidFill>
                        <a:latin typeface="Cambria Math" panose="02040503050406030204" pitchFamily="18" charset="0"/>
                      </a:rPr>
                      <m:t>⟺</m:t>
                    </m:r>
                    <m:sSup>
                      <m:sSupPr>
                        <m:ctrlPr>
                          <a:rPr lang="en-US" altLang="zh-CN" sz="2800" b="1" i="1" smtClean="0">
                            <a:solidFill>
                              <a:srgbClr val="FF0000"/>
                            </a:solidFill>
                            <a:latin typeface="Cambria Math" panose="02040503050406030204" pitchFamily="18" charset="0"/>
                          </a:rPr>
                        </m:ctrlPr>
                      </m:sSupPr>
                      <m:e>
                        <m:d>
                          <m:dPr>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panose="02040503050406030204" pitchFamily="18" charset="0"/>
                              </a:rPr>
                              <m:t>𝒛</m:t>
                            </m:r>
                            <m:r>
                              <a:rPr lang="en-US" altLang="zh-CN" sz="2800" b="1" i="1" smtClean="0">
                                <a:solidFill>
                                  <a:srgbClr val="FF0000"/>
                                </a:solidFill>
                                <a:latin typeface="Cambria Math" panose="02040503050406030204" pitchFamily="18" charset="0"/>
                              </a:rPr>
                              <m:t>−</m:t>
                            </m:r>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panose="02040503050406030204" pitchFamily="18" charset="0"/>
                                  </a:rPr>
                                  <m:t>𝒙</m:t>
                                </m:r>
                              </m:e>
                              <m:sup>
                                <m:r>
                                  <a:rPr lang="en-US" altLang="zh-CN" sz="2800" b="1" i="1" smtClean="0">
                                    <a:solidFill>
                                      <a:srgbClr val="FF0000"/>
                                    </a:solidFill>
                                    <a:latin typeface="Cambria Math" panose="02040503050406030204" pitchFamily="18" charset="0"/>
                                  </a:rPr>
                                  <m:t>∗</m:t>
                                </m:r>
                              </m:sup>
                            </m:sSup>
                          </m:e>
                        </m:d>
                      </m:e>
                      <m:sup>
                        <m:r>
                          <a:rPr lang="en-US" altLang="zh-CN" sz="2800" b="1" i="1" smtClean="0">
                            <a:solidFill>
                              <a:srgbClr val="FF0000"/>
                            </a:solidFill>
                            <a:latin typeface="Cambria Math" panose="02040503050406030204" pitchFamily="18" charset="0"/>
                          </a:rPr>
                          <m:t>′</m:t>
                        </m:r>
                      </m:sup>
                    </m:sSup>
                    <m:d>
                      <m:dPr>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panose="02040503050406030204" pitchFamily="18" charset="0"/>
                          </a:rPr>
                          <m:t>𝒙</m:t>
                        </m:r>
                        <m:r>
                          <a:rPr lang="en-US" altLang="zh-CN" sz="2800" b="1" i="1" smtClean="0">
                            <a:solidFill>
                              <a:srgbClr val="FF0000"/>
                            </a:solidFill>
                            <a:latin typeface="Cambria Math" panose="02040503050406030204" pitchFamily="18" charset="0"/>
                          </a:rPr>
                          <m:t>−</m:t>
                        </m:r>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panose="02040503050406030204" pitchFamily="18" charset="0"/>
                              </a:rPr>
                              <m:t>𝒙</m:t>
                            </m:r>
                          </m:e>
                          <m:sup>
                            <m:r>
                              <a:rPr lang="en-US" altLang="zh-CN" sz="2800" b="1" i="1" smtClean="0">
                                <a:solidFill>
                                  <a:srgbClr val="FF0000"/>
                                </a:solidFill>
                                <a:latin typeface="Cambria Math" panose="02040503050406030204" pitchFamily="18" charset="0"/>
                              </a:rPr>
                              <m:t>∗</m:t>
                            </m:r>
                          </m:sup>
                        </m:sSup>
                      </m:e>
                    </m:d>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𝟎</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𝒙</m:t>
                    </m:r>
                    <m:r>
                      <a:rPr lang="en-US" altLang="zh-CN" sz="2800" b="1" i="1" smtClean="0">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𝑪</m:t>
                    </m:r>
                  </m:oMath>
                </a14:m>
                <a:endParaRPr lang="en-US" altLang="zh-CN" sz="2800" dirty="0">
                  <a:solidFill>
                    <a:srgbClr val="FF0000"/>
                  </a:solidFill>
                </a:endParaRPr>
              </a:p>
              <a:p>
                <a:endParaRPr lang="en-US" altLang="zh-CN" sz="2800" dirty="0">
                  <a:solidFill>
                    <a:srgbClr val="FF0000"/>
                  </a:solidFill>
                </a:endParaRPr>
              </a:p>
              <a:p>
                <a:endParaRPr lang="zh-CN" altLang="en-US" sz="2800" dirty="0">
                  <a:solidFill>
                    <a:srgbClr val="FF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190" t="-1302" r="-1389"/>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实际上这些投影当</a:t>
                </a:r>
                <a14:m>
                  <m:oMath xmlns:m="http://schemas.openxmlformats.org/officeDocument/2006/math">
                    <m:r>
                      <a:rPr lang="en-US" altLang="zh-CN" b="1" i="1" smtClean="0">
                        <a:latin typeface="Cambria Math" panose="02040503050406030204" pitchFamily="18" charset="0"/>
                      </a:rPr>
                      <m:t>𝑿</m:t>
                    </m:r>
                  </m:oMath>
                </a14:m>
                <a:r>
                  <a:rPr lang="zh-CN" altLang="en-US" dirty="0"/>
                  <a:t>很简单时，投影的计算也非常简单</a:t>
                </a:r>
                <a:endParaRPr lang="en-US" altLang="zh-CN" dirty="0"/>
              </a:p>
              <a:p>
                <a:pPr lvl="1"/>
                <a:r>
                  <a:rPr lang="zh-CN" altLang="en-US" dirty="0"/>
                  <a:t>例</a:t>
                </a:r>
                <a:r>
                  <a:rPr lang="en-US" altLang="zh-CN" dirty="0"/>
                  <a:t>.</a:t>
                </a:r>
                <a:r>
                  <a:rPr lang="zh-CN" altLang="en-US" dirty="0"/>
                  <a:t>若</a:t>
                </a:r>
                <a14:m>
                  <m:oMath xmlns:m="http://schemas.openxmlformats.org/officeDocument/2006/math">
                    <m:r>
                      <a:rPr lang="en-US" altLang="zh-CN" b="1" i="1" smtClean="0">
                        <a:latin typeface="Cambria Math" panose="02040503050406030204" pitchFamily="18" charset="0"/>
                      </a:rPr>
                      <m:t>𝑿</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en-US" altLang="zh-CN" dirty="0"/>
                  <a:t>,</a:t>
                </a:r>
                <a:r>
                  <a:rPr lang="zh-CN" altLang="en-US" dirty="0"/>
                  <a:t>则</a:t>
                </a:r>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𝒎𝒂𝒙</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𝟎</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d>
                              <m:dPr>
                                <m:ctrlPr>
                                  <a:rPr lang="en-US" altLang="zh-CN" b="1" i="1" smtClean="0">
                                    <a:latin typeface="Cambria Math" panose="02040503050406030204" pitchFamily="18" charset="0"/>
                                  </a:rPr>
                                </m:ctrlPr>
                              </m:dPr>
                              <m:e>
                                <m:acc>
                                  <m:accPr>
                                    <m:chr m:val="̅"/>
                                    <m:ctrlPr>
                                      <a:rPr lang="en-US" altLang="zh-CN" b="1" i="1" smtClean="0">
                                        <a:latin typeface="Cambria Math" panose="02040503050406030204" pitchFamily="18" charset="0"/>
                                      </a:rPr>
                                    </m:ctrlPr>
                                  </m:acc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e>
                                </m:acc>
                              </m:e>
                            </m:d>
                          </m:e>
                          <m:sub>
                            <m:r>
                              <a:rPr lang="en-US" altLang="zh-CN" b="1" i="1" smtClean="0">
                                <a:latin typeface="Cambria Math" panose="02040503050406030204" pitchFamily="18" charset="0"/>
                              </a:rPr>
                              <m:t>𝒊</m:t>
                            </m:r>
                          </m:sub>
                        </m:sSub>
                      </m:e>
                    </m:d>
                    <m:r>
                      <a:rPr lang="en-US" altLang="zh-CN" b="1" i="1" smtClean="0">
                        <a:latin typeface="Cambria Math" panose="02040503050406030204" pitchFamily="18" charset="0"/>
                      </a:rPr>
                      <m:t> </m:t>
                    </m:r>
                  </m:oMath>
                </a14:m>
                <a:endParaRPr lang="en-US" altLang="zh-CN" dirty="0"/>
              </a:p>
              <a:p>
                <a:pPr lvl="1"/>
                <a:r>
                  <a:rPr lang="zh-CN" altLang="en-US" dirty="0"/>
                  <a:t>若</a:t>
                </a:r>
                <a14:m>
                  <m:oMath xmlns:m="http://schemas.openxmlformats.org/officeDocument/2006/math">
                    <m:r>
                      <a:rPr lang="en-US" altLang="zh-CN" b="1" i="1" smtClean="0">
                        <a:latin typeface="Cambria Math" panose="02040503050406030204" pitchFamily="18" charset="0"/>
                      </a:rPr>
                      <m:t>𝑿</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e>
                    </m:d>
                  </m:oMath>
                </a14:m>
                <a:r>
                  <a:rPr lang="en-US" altLang="zh-CN" dirty="0"/>
                  <a:t>,</a:t>
                </a:r>
                <a:r>
                  <a:rPr lang="zh-CN" altLang="en-US" dirty="0"/>
                  <a:t>则</a:t>
                </a:r>
                <a:endParaRPr lang="en-US" altLang="zh-CN" dirty="0"/>
              </a:p>
              <a:p>
                <a:pPr lvl="1"/>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bSup>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m>
                          <m:mPr>
                            <m:mcs>
                              <m:mc>
                                <m:mcPr>
                                  <m:count m:val="2"/>
                                  <m:mcJc m:val="center"/>
                                </m:mcPr>
                              </m:mc>
                            </m:mcs>
                            <m:ctrlPr>
                              <a:rPr lang="en-US" altLang="zh-CN" b="1" i="1" smtClean="0">
                                <a:latin typeface="Cambria Math" panose="02040503050406030204" pitchFamily="18" charset="0"/>
                              </a:rPr>
                            </m:ctrlPr>
                          </m:mPr>
                          <m:mr>
                            <m:e>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e>
                                              </m:d>
                                            </m:sup>
                                          </m:sSup>
                                        </m:e>
                                      </m:acc>
                                    </m:e>
                                  </m:d>
                                </m:e>
                                <m:sub>
                                  <m:r>
                                    <a:rPr lang="en-US" altLang="zh-CN" i="1">
                                      <a:latin typeface="Cambria Math" panose="02040503050406030204" pitchFamily="18" charset="0"/>
                                    </a:rPr>
                                    <m:t>𝒊</m:t>
                                  </m:r>
                                </m:sub>
                              </m:sSub>
                            </m:e>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e>
                                              </m:d>
                                            </m:sup>
                                          </m:sSup>
                                        </m:e>
                                      </m:acc>
                                    </m:e>
                                  </m:d>
                                </m:e>
                                <m:sub>
                                  <m:r>
                                    <a:rPr lang="en-US" altLang="zh-CN" i="1">
                                      <a:latin typeface="Cambria Math" panose="02040503050406030204" pitchFamily="18" charset="0"/>
                                    </a:rPr>
                                    <m:t>𝒊</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𝒊</m:t>
                                  </m:r>
                                </m:sub>
                              </m:sSub>
                            </m:e>
                          </m:mr>
                          <m:m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𝒊</m:t>
                                  </m:r>
                                </m:sub>
                              </m:sSub>
                            </m:e>
                            <m:e>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e>
                                              </m:d>
                                            </m:sup>
                                          </m:sSup>
                                        </m:e>
                                      </m:acc>
                                    </m:e>
                                  </m:d>
                                </m:e>
                                <m:sub>
                                  <m:r>
                                    <a:rPr lang="en-US" altLang="zh-CN" i="1">
                                      <a:latin typeface="Cambria Math" panose="02040503050406030204" pitchFamily="18" charset="0"/>
                                    </a:rPr>
                                    <m:t>𝒊</m:t>
                                  </m:r>
                                </m:sub>
                              </m:sSub>
                              <m:r>
                                <a:rPr lang="en-US" altLang="zh-CN" b="1" i="1" smtClean="0">
                                  <a:latin typeface="Cambria Math" panose="02040503050406030204" pitchFamily="18" charset="0"/>
                                </a:rPr>
                                <m:t>&lt;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𝒊</m:t>
                                  </m:r>
                                </m:sub>
                              </m:sSub>
                            </m:e>
                          </m:mr>
                          <m:m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𝒊</m:t>
                                  </m:r>
                                </m:sub>
                              </m:sSub>
                            </m:e>
                            <m:e>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e>
                                              </m:d>
                                            </m:sup>
                                          </m:sSup>
                                        </m:e>
                                      </m:acc>
                                    </m:e>
                                  </m:d>
                                </m:e>
                                <m:sub>
                                  <m:r>
                                    <a:rPr lang="en-US" altLang="zh-CN" i="1">
                                      <a:latin typeface="Cambria Math" panose="02040503050406030204" pitchFamily="18" charset="0"/>
                                    </a:rPr>
                                    <m:t>𝒊</m:t>
                                  </m:r>
                                </m:sub>
                              </m:sSub>
                              <m:r>
                                <a:rPr lang="en-US" altLang="zh-CN" b="1" i="1" smtClean="0">
                                  <a:latin typeface="Cambria Math" panose="02040503050406030204" pitchFamily="18" charset="0"/>
                                </a:rPr>
                                <m:t>&gt;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𝒊</m:t>
                                  </m:r>
                                </m:sub>
                              </m:sSub>
                            </m:e>
                          </m:mr>
                        </m:m>
                      </m:e>
                    </m:d>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627"/>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p:txBody>
          <a:bodyPr/>
          <a:lstStyle/>
          <a:p>
            <a:r>
              <a:rPr lang="zh-CN" altLang="en-US" sz="2400" dirty="0"/>
              <a:t>第</a:t>
            </a:r>
            <a:r>
              <a:rPr lang="en-US" altLang="zh-CN" sz="2400" dirty="0"/>
              <a:t>5</a:t>
            </a:r>
            <a:r>
              <a:rPr lang="zh-CN" altLang="en-US" sz="2400" dirty="0"/>
              <a:t>章</a:t>
            </a:r>
            <a:r>
              <a:rPr lang="zh-CN" altLang="en-US" sz="2400" dirty="0">
                <a:latin typeface="隶书" panose="02010509060101010101" pitchFamily="1" charset="-122"/>
              </a:rPr>
              <a:t>无约束最优化方法</a:t>
            </a:r>
            <a:r>
              <a:rPr lang="en-US" altLang="zh-CN" sz="2400" dirty="0">
                <a:latin typeface="隶书" panose="02010509060101010101" pitchFamily="1" charset="-122"/>
              </a:rPr>
              <a:t>(Unconstrained Optimization Methods)-</a:t>
            </a:r>
            <a:r>
              <a:rPr lang="zh-CN" altLang="en-US" sz="2400" dirty="0">
                <a:latin typeface="隶书" panose="02010509060101010101" pitchFamily="1" charset="-122"/>
              </a:rPr>
              <a:t>次梯度优化方法</a:t>
            </a:r>
            <a:r>
              <a:rPr lang="en-US" altLang="zh-CN" sz="2400" dirty="0">
                <a:latin typeface="隶书" panose="02010509060101010101" pitchFamily="1" charset="-122"/>
              </a:rPr>
              <a:t>(</a:t>
            </a:r>
            <a:r>
              <a:rPr lang="en-US" altLang="zh-CN" sz="2400" dirty="0" err="1"/>
              <a:t>Subgradient</a:t>
            </a:r>
            <a:r>
              <a:rPr lang="en-US" altLang="zh-CN" sz="2400" dirty="0"/>
              <a:t> Optimization</a:t>
            </a:r>
            <a:r>
              <a:rPr lang="en-US" altLang="zh-CN" sz="2400" dirty="0">
                <a:latin typeface="隶书" panose="02010509060101010101" pitchFamily="1" charset="-122"/>
              </a:rPr>
              <a:t>)</a:t>
            </a:r>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800" dirty="0"/>
                  <a:t>次梯度算法</a:t>
                </a:r>
                <a:endParaRPr lang="en-US" altLang="zh-CN" sz="2800" dirty="0"/>
              </a:p>
              <a:p>
                <a:pPr lvl="1"/>
                <a:r>
                  <a:rPr lang="zh-CN" altLang="en-US" sz="2400" dirty="0"/>
                  <a:t>初始化：选择初始点</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e>
                        </m:d>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𝑿</m:t>
                    </m:r>
                  </m:oMath>
                </a14:m>
                <a:r>
                  <a:rPr lang="en-US" altLang="zh-CN" sz="2400" dirty="0"/>
                  <a:t>,</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𝒙</m:t>
                        </m:r>
                      </m:e>
                      <m:sup>
                        <m:r>
                          <a:rPr lang="en-US" altLang="zh-CN" sz="2400" b="1" i="1" dirty="0" smtClean="0">
                            <a:latin typeface="Cambria Math" panose="02040503050406030204" pitchFamily="18" charset="0"/>
                          </a:rPr>
                          <m:t>∗</m:t>
                        </m:r>
                      </m:sup>
                    </m:sSup>
                    <m:r>
                      <a:rPr lang="en-US" altLang="zh-CN" sz="2400" b="1" i="1" dirty="0" smtClean="0">
                        <a:latin typeface="Cambria Math" panose="02040503050406030204" pitchFamily="18" charset="0"/>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𝟏</m:t>
                            </m:r>
                          </m:e>
                        </m:d>
                      </m:sup>
                    </m:sSup>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𝒌</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oMath>
                </a14:m>
                <a:r>
                  <a:rPr lang="zh-CN" altLang="en-US" sz="2400" dirty="0"/>
                  <a:t>，</a:t>
                </a:r>
                <a14:m>
                  <m:oMath xmlns:m="http://schemas.openxmlformats.org/officeDocument/2006/math">
                    <m:r>
                      <a:rPr lang="en-US" altLang="zh-CN" sz="2400" b="1" i="1" dirty="0" smtClean="0">
                        <a:latin typeface="Cambria Math" panose="02040503050406030204" pitchFamily="18" charset="0"/>
                      </a:rPr>
                      <m:t>𝑼</m:t>
                    </m:r>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𝑩</m:t>
                        </m:r>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𝟏</m:t>
                            </m:r>
                          </m:e>
                        </m:d>
                      </m:sup>
                    </m:sSup>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𝒇</m:t>
                    </m:r>
                    <m:r>
                      <a:rPr lang="en-US" altLang="zh-CN" sz="2400" b="1" i="1" dirty="0" smtClean="0">
                        <a:latin typeface="Cambria Math" panose="02040503050406030204" pitchFamily="18" charset="0"/>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𝟏</m:t>
                            </m:r>
                          </m:e>
                        </m:d>
                      </m:sup>
                    </m:sSup>
                    <m:r>
                      <a:rPr lang="en-US" altLang="zh-CN" sz="2400" b="1" i="1" dirty="0" smtClean="0">
                        <a:latin typeface="Cambria Math" panose="02040503050406030204" pitchFamily="18" charset="0"/>
                      </a:rPr>
                      <m:t>)</m:t>
                    </m:r>
                  </m:oMath>
                </a14:m>
                <a:r>
                  <a:rPr lang="en-US" altLang="zh-CN" sz="2400" dirty="0"/>
                  <a:t>;</a:t>
                </a:r>
              </a:p>
              <a:p>
                <a:pPr lvl="1"/>
                <a:r>
                  <a:rPr lang="zh-CN" altLang="en-US" sz="2400" dirty="0"/>
                  <a:t>迭代求解：给定</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𝒌</m:t>
                            </m:r>
                          </m:e>
                        </m:d>
                      </m:sup>
                    </m:sSup>
                    <m:r>
                      <a:rPr lang="en-US" altLang="zh-CN" sz="2400" b="1" i="1" smtClean="0">
                        <a:latin typeface="Cambria Math" panose="02040503050406030204" pitchFamily="18" charset="0"/>
                      </a:rPr>
                      <m:t>,</m:t>
                    </m:r>
                  </m:oMath>
                </a14:m>
                <a:r>
                  <a:rPr lang="zh-CN" altLang="en-US" sz="2400" dirty="0"/>
                  <a:t>计算</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𝒈</m:t>
                        </m:r>
                      </m:e>
                      <m:sub>
                        <m:r>
                          <a:rPr lang="en-US" altLang="zh-CN" sz="2400" b="1" i="1" dirty="0" smtClean="0">
                            <a:latin typeface="Cambria Math" panose="02040503050406030204" pitchFamily="18" charset="0"/>
                          </a:rPr>
                          <m:t>𝒌</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𝒇</m:t>
                    </m:r>
                    <m:d>
                      <m:dPr>
                        <m:ctrlPr>
                          <a:rPr lang="en-US" altLang="zh-CN" sz="2400" b="1" i="1" dirty="0" smtClean="0">
                            <a:latin typeface="Cambria Math" panose="02040503050406030204" pitchFamily="18" charset="0"/>
                          </a:rPr>
                        </m:ctrlPr>
                      </m:dPr>
                      <m:e>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𝒌</m:t>
                                </m:r>
                              </m:e>
                            </m:d>
                          </m:sup>
                        </m:sSup>
                      </m:e>
                    </m:d>
                  </m:oMath>
                </a14:m>
                <a:r>
                  <a:rPr lang="en-US" altLang="zh-CN" sz="2400" dirty="0"/>
                  <a:t>.</a:t>
                </a:r>
              </a:p>
              <a:p>
                <a:pPr lvl="2"/>
                <a:r>
                  <a:rPr lang="en-US" altLang="zh-CN" sz="2000" b="1" dirty="0">
                    <a:solidFill>
                      <a:srgbClr val="FF0000"/>
                    </a:solidFill>
                  </a:rPr>
                  <a:t>IF</a:t>
                </a:r>
                <a:r>
                  <a:rPr lang="en-US" altLang="zh-CN" sz="2000" b="1" dirty="0"/>
                  <a:t> </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en-US" altLang="zh-CN" sz="2000" dirty="0"/>
                  <a:t>, Stop;</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oMath>
                </a14:m>
                <a:r>
                  <a:rPr lang="zh-CN" altLang="en-US" sz="2000" dirty="0"/>
                  <a:t>求解问题</a:t>
                </a:r>
                <a14:m>
                  <m:oMath xmlns:m="http://schemas.openxmlformats.org/officeDocument/2006/math">
                    <m:r>
                      <a:rPr lang="en-US" altLang="zh-CN" sz="2000" i="1">
                        <a:latin typeface="Cambria Math" panose="02040503050406030204" pitchFamily="18" charset="0"/>
                      </a:rPr>
                      <m:t>𝑷</m:t>
                    </m:r>
                    <m:r>
                      <a:rPr lang="en-US" altLang="zh-CN" sz="2000" i="1">
                        <a:latin typeface="Cambria Math" panose="02040503050406030204" pitchFamily="18" charset="0"/>
                      </a:rPr>
                      <m:t>:</m:t>
                    </m:r>
                    <m:r>
                      <a:rPr lang="en-US" altLang="zh-CN" sz="2000" i="1">
                        <a:latin typeface="Cambria Math" panose="02040503050406030204" pitchFamily="18" charset="0"/>
                      </a:rPr>
                      <m:t>𝒎𝒊𝒏</m:t>
                    </m:r>
                    <m:r>
                      <a:rPr lang="en-US" altLang="zh-CN" sz="2000" i="1">
                        <a:latin typeface="Cambria Math" panose="02040503050406030204" pitchFamily="18" charset="0"/>
                      </a:rPr>
                      <m:t> </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 </m:t>
                    </m:r>
                    <m:r>
                      <a:rPr lang="en-US" altLang="zh-CN" sz="2000"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𝑿</m:t>
                    </m:r>
                  </m:oMath>
                </a14:m>
                <a:r>
                  <a:rPr lang="en-US" altLang="zh-CN" sz="2000" dirty="0"/>
                  <a:t>.</a:t>
                </a:r>
                <a:r>
                  <a:rPr lang="zh-CN" altLang="en-US" sz="2000" dirty="0"/>
                  <a:t>得</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oMath>
                </a14:m>
                <a:r>
                  <a:rPr lang="en-US" altLang="zh-CN" sz="2000" dirty="0"/>
                  <a:t>.</a:t>
                </a:r>
              </a:p>
              <a:p>
                <a:pPr lvl="2"/>
                <a:r>
                  <a:rPr lang="en-US" altLang="zh-CN" sz="2000" dirty="0">
                    <a:solidFill>
                      <a:srgbClr val="FF0000"/>
                    </a:solidFill>
                  </a:rPr>
                  <a:t>ELSE</a:t>
                </a:r>
                <a:r>
                  <a:rPr lang="en-US" altLang="zh-CN" sz="2000" dirty="0"/>
                  <a:t> </a:t>
                </a:r>
                <a:r>
                  <a:rPr lang="zh-CN" altLang="en-US" sz="2000" dirty="0"/>
                  <a:t>令</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sub>
                        </m:sSub>
                      </m:num>
                      <m:den>
                        <m:d>
                          <m:dPr>
                            <m:begChr m:val="|"/>
                            <m:endChr m:val="|"/>
                            <m:ctrlPr>
                              <a:rPr lang="en-US" altLang="zh-CN" sz="2000" b="1" i="1" smtClean="0">
                                <a:latin typeface="Cambria Math" panose="02040503050406030204" pitchFamily="18" charset="0"/>
                              </a:rPr>
                            </m:ctrlPr>
                          </m:dPr>
                          <m:e>
                            <m:d>
                              <m:dPr>
                                <m:begChr m:val="|"/>
                                <m:endChr m:val="|"/>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𝒌</m:t>
                                    </m:r>
                                  </m:sub>
                                </m:sSub>
                              </m:e>
                            </m:d>
                          </m:e>
                        </m:d>
                      </m:den>
                    </m:f>
                  </m:oMath>
                </a14:m>
                <a:r>
                  <a:rPr lang="en-US" altLang="zh-CN" sz="2000" dirty="0"/>
                  <a:t>,</a:t>
                </a:r>
                <a:r>
                  <a:rPr lang="zh-CN" altLang="en-US" sz="2000" dirty="0"/>
                  <a:t>选择步长</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oMath>
                </a14:m>
                <a:r>
                  <a:rPr lang="en-US" altLang="zh-CN" sz="2000" dirty="0"/>
                  <a:t>,</a:t>
                </a:r>
                <a:r>
                  <a:rPr lang="zh-CN" altLang="en-US" sz="2000" dirty="0"/>
                  <a:t>计算</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𝑷</m:t>
                        </m:r>
                      </m:e>
                      <m:sub>
                        <m:r>
                          <a:rPr lang="en-US" altLang="zh-CN" sz="2000" b="1" i="1" smtClean="0">
                            <a:latin typeface="Cambria Math" panose="02040503050406030204" pitchFamily="18" charset="0"/>
                          </a:rPr>
                          <m:t>𝑿</m:t>
                        </m:r>
                      </m:sub>
                    </m:sSub>
                    <m:d>
                      <m:dPr>
                        <m:ctrlPr>
                          <a:rPr lang="en-US" altLang="zh-CN" sz="2000" b="1" i="1" smtClean="0">
                            <a:latin typeface="Cambria Math" panose="02040503050406030204" pitchFamily="18" charset="0"/>
                          </a:rPr>
                        </m:ctrlPr>
                      </m:dPr>
                      <m:e>
                        <m:acc>
                          <m:accPr>
                            <m:chr m:val="̅"/>
                            <m:ctrlPr>
                              <a:rPr lang="en-US" altLang="zh-CN" sz="2000" b="1" i="1" smtClean="0">
                                <a:latin typeface="Cambria Math" panose="02040503050406030204" pitchFamily="18" charset="0"/>
                              </a:rPr>
                            </m:ctrlPr>
                          </m:acc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e>
                        </m:acc>
                      </m:e>
                    </m:d>
                  </m:oMath>
                </a14:m>
                <a:r>
                  <a:rPr lang="en-US" altLang="zh-CN" sz="2000" dirty="0"/>
                  <a:t>, </a:t>
                </a:r>
                <a14:m>
                  <m:oMath xmlns:m="http://schemas.openxmlformats.org/officeDocument/2006/math">
                    <m:acc>
                      <m:accPr>
                        <m:chr m:val="̅"/>
                        <m:ctrlPr>
                          <a:rPr lang="en-US" altLang="zh-CN" sz="1800" i="1">
                            <a:latin typeface="Cambria Math" panose="02040503050406030204" pitchFamily="18" charset="0"/>
                          </a:rPr>
                        </m:ctrlPr>
                      </m:acc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𝒙</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e>
                            </m:d>
                          </m:sup>
                        </m:sSup>
                      </m:e>
                    </m:acc>
                    <m:r>
                      <a:rPr lang="en-US" altLang="zh-CN" sz="1800" i="1" dirty="0">
                        <a:latin typeface="Cambria Math" panose="02040503050406030204" pitchFamily="18" charset="0"/>
                      </a:rPr>
                      <m:t>=</m:t>
                    </m:r>
                    <m:sSup>
                      <m:sSupPr>
                        <m:ctrlPr>
                          <a:rPr lang="en-US" altLang="zh-CN" sz="1800" i="1" dirty="0">
                            <a:latin typeface="Cambria Math" panose="02040503050406030204" pitchFamily="18" charset="0"/>
                          </a:rPr>
                        </m:ctrlPr>
                      </m:sSupPr>
                      <m:e>
                        <m:r>
                          <a:rPr lang="en-US" altLang="zh-CN" sz="1800" i="1" dirty="0">
                            <a:latin typeface="Cambria Math" panose="02040503050406030204" pitchFamily="18" charset="0"/>
                          </a:rPr>
                          <m:t>𝒙</m:t>
                        </m:r>
                      </m:e>
                      <m:sup>
                        <m:d>
                          <m:dPr>
                            <m:ctrlPr>
                              <a:rPr lang="en-US" altLang="zh-CN" sz="1800" i="1" dirty="0">
                                <a:latin typeface="Cambria Math" panose="02040503050406030204" pitchFamily="18" charset="0"/>
                              </a:rPr>
                            </m:ctrlPr>
                          </m:dPr>
                          <m:e>
                            <m:r>
                              <a:rPr lang="en-US" altLang="zh-CN" sz="1800" i="1" dirty="0">
                                <a:latin typeface="Cambria Math" panose="02040503050406030204" pitchFamily="18" charset="0"/>
                              </a:rPr>
                              <m:t>𝒌</m:t>
                            </m:r>
                          </m:e>
                        </m:d>
                      </m:sup>
                    </m:sSup>
                    <m:r>
                      <a:rPr lang="en-US" altLang="zh-CN" sz="1800" i="1" dirty="0">
                        <a:latin typeface="Cambria Math" panose="02040503050406030204" pitchFamily="18" charset="0"/>
                      </a:rPr>
                      <m:t>+</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𝝀</m:t>
                        </m:r>
                      </m:e>
                      <m:sub>
                        <m:r>
                          <a:rPr lang="en-US" altLang="zh-CN" sz="1800" i="1" dirty="0">
                            <a:latin typeface="Cambria Math" panose="02040503050406030204" pitchFamily="18" charset="0"/>
                          </a:rPr>
                          <m:t>𝒌</m:t>
                        </m:r>
                      </m:sub>
                    </m:sSub>
                    <m:r>
                      <a:rPr lang="en-US" altLang="zh-CN" sz="1800" i="1" dirty="0">
                        <a:latin typeface="Cambria Math" panose="02040503050406030204" pitchFamily="18" charset="0"/>
                      </a:rPr>
                      <m:t>⋅</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𝒅</m:t>
                        </m:r>
                      </m:e>
                      <m:sub>
                        <m:r>
                          <a:rPr lang="en-US" altLang="zh-CN" sz="1800" i="1" dirty="0">
                            <a:latin typeface="Cambria Math" panose="02040503050406030204" pitchFamily="18" charset="0"/>
                          </a:rPr>
                          <m:t>𝒌</m:t>
                        </m:r>
                      </m:sub>
                    </m:sSub>
                  </m:oMath>
                </a14:m>
                <a:r>
                  <a:rPr lang="en-US" altLang="zh-CN" sz="2000" dirty="0"/>
                  <a:t>. </a:t>
                </a:r>
              </a:p>
              <a:p>
                <a:pPr lvl="3"/>
                <a:r>
                  <a:rPr lang="en-US" altLang="zh-CN" sz="1800" dirty="0">
                    <a:solidFill>
                      <a:srgbClr val="0000FF"/>
                    </a:solidFill>
                  </a:rPr>
                  <a:t>IF</a:t>
                </a:r>
                <a:r>
                  <a:rPr lang="en-US" altLang="zh-CN" sz="1800" dirty="0"/>
                  <a:t> </a:t>
                </a:r>
                <a14:m>
                  <m:oMath xmlns:m="http://schemas.openxmlformats.org/officeDocument/2006/math">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e>
                            </m:d>
                          </m:sup>
                        </m:sSup>
                      </m:e>
                    </m:d>
                    <m:r>
                      <a:rPr lang="en-US" altLang="zh-CN" sz="1800" b="1" i="1" smtClean="0">
                        <a:latin typeface="Cambria Math" panose="02040503050406030204" pitchFamily="18" charset="0"/>
                      </a:rPr>
                      <m:t>&lt;</m:t>
                    </m:r>
                    <m:r>
                      <a:rPr lang="en-US" altLang="zh-CN" sz="1800" b="1" i="1" smtClean="0">
                        <a:latin typeface="Cambria Math" panose="02040503050406030204" pitchFamily="18" charset="0"/>
                      </a:rPr>
                      <m:t>𝑼</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𝑩</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𝒌</m:t>
                            </m:r>
                          </m:e>
                        </m:d>
                      </m:sup>
                    </m:sSup>
                    <m:r>
                      <a:rPr lang="zh-CN" altLang="en-US" sz="1800" b="1" i="1" smtClean="0">
                        <a:latin typeface="Cambria Math" panose="02040503050406030204" pitchFamily="18" charset="0"/>
                      </a:rPr>
                      <m:t>，</m:t>
                    </m:r>
                  </m:oMath>
                </a14:m>
                <a:r>
                  <a:rPr lang="zh-CN" altLang="en-US" sz="1800" dirty="0"/>
                  <a:t>令</a:t>
                </a:r>
                <a14:m>
                  <m:oMath xmlns:m="http://schemas.openxmlformats.org/officeDocument/2006/math">
                    <m:r>
                      <a:rPr lang="en-US" altLang="zh-CN" sz="1800" b="1" i="1" dirty="0" smtClean="0">
                        <a:latin typeface="Cambria Math" panose="02040503050406030204" pitchFamily="18" charset="0"/>
                      </a:rPr>
                      <m:t>𝑼</m:t>
                    </m:r>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𝑩</m:t>
                        </m:r>
                      </m:e>
                      <m:sup>
                        <m:d>
                          <m:dPr>
                            <m:ctrlPr>
                              <a:rPr lang="en-US" altLang="zh-CN" sz="1800" b="1" i="1" dirty="0" smtClean="0">
                                <a:latin typeface="Cambria Math" panose="02040503050406030204" pitchFamily="18" charset="0"/>
                              </a:rPr>
                            </m:ctrlPr>
                          </m:dPr>
                          <m:e>
                            <m:r>
                              <a:rPr lang="en-US" altLang="zh-CN" sz="1800" b="1" i="1" dirty="0" smtClean="0">
                                <a:latin typeface="Cambria Math" panose="02040503050406030204" pitchFamily="18" charset="0"/>
                              </a:rPr>
                              <m:t>𝒌</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𝟏</m:t>
                            </m:r>
                          </m:e>
                        </m:d>
                      </m:sup>
                    </m:sSup>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𝒇</m:t>
                    </m:r>
                    <m:d>
                      <m:dPr>
                        <m:ctrlPr>
                          <a:rPr lang="en-US" altLang="zh-CN" sz="1800" b="1" i="1" dirty="0" smtClean="0">
                            <a:latin typeface="Cambria Math" panose="02040503050406030204" pitchFamily="18" charset="0"/>
                          </a:rPr>
                        </m:ctrlPr>
                      </m:dPr>
                      <m:e>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𝒙</m:t>
                            </m:r>
                          </m:e>
                          <m:sup>
                            <m:d>
                              <m:dPr>
                                <m:ctrlPr>
                                  <a:rPr lang="en-US" altLang="zh-CN" sz="1800" b="1" i="1" dirty="0" smtClean="0">
                                    <a:latin typeface="Cambria Math" panose="02040503050406030204" pitchFamily="18" charset="0"/>
                                  </a:rPr>
                                </m:ctrlPr>
                              </m:dPr>
                              <m:e>
                                <m:r>
                                  <a:rPr lang="en-US" altLang="zh-CN" sz="1800" b="1" i="1" dirty="0" smtClean="0">
                                    <a:latin typeface="Cambria Math" panose="02040503050406030204" pitchFamily="18" charset="0"/>
                                  </a:rPr>
                                  <m:t>𝒌</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𝟏</m:t>
                                </m:r>
                              </m:e>
                            </m:d>
                          </m:sup>
                        </m:sSup>
                      </m:e>
                    </m:d>
                    <m:r>
                      <a:rPr lang="en-US" altLang="zh-CN" sz="1800" b="1" i="1" dirty="0" smtClean="0">
                        <a:latin typeface="Cambria Math" panose="02040503050406030204" pitchFamily="18" charset="0"/>
                      </a:rPr>
                      <m:t>,</m:t>
                    </m:r>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𝒙</m:t>
                        </m:r>
                      </m:e>
                      <m:sup>
                        <m:r>
                          <a:rPr lang="en-US" altLang="zh-CN" sz="1800" b="1" i="1" dirty="0" smtClean="0">
                            <a:latin typeface="Cambria Math" panose="02040503050406030204" pitchFamily="18" charset="0"/>
                          </a:rPr>
                          <m:t>∗</m:t>
                        </m:r>
                      </m:sup>
                    </m:sSup>
                    <m:r>
                      <a:rPr lang="en-US" altLang="zh-CN" sz="1800" b="1" i="1" dirty="0" smtClean="0">
                        <a:latin typeface="Cambria Math" panose="02040503050406030204" pitchFamily="18" charset="0"/>
                      </a:rPr>
                      <m:t>=</m:t>
                    </m:r>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𝒙</m:t>
                        </m:r>
                      </m:e>
                      <m:sup>
                        <m:d>
                          <m:dPr>
                            <m:ctrlPr>
                              <a:rPr lang="en-US" altLang="zh-CN" sz="1800" b="1" i="1" dirty="0" smtClean="0">
                                <a:latin typeface="Cambria Math" panose="02040503050406030204" pitchFamily="18" charset="0"/>
                              </a:rPr>
                            </m:ctrlPr>
                          </m:dPr>
                          <m:e>
                            <m:r>
                              <a:rPr lang="en-US" altLang="zh-CN" sz="1800" b="1" i="1" dirty="0" smtClean="0">
                                <a:latin typeface="Cambria Math" panose="02040503050406030204" pitchFamily="18" charset="0"/>
                              </a:rPr>
                              <m:t>𝒌</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𝟏</m:t>
                            </m:r>
                          </m:e>
                        </m:d>
                      </m:sup>
                    </m:sSup>
                    <m:r>
                      <a:rPr lang="en-US" altLang="zh-CN" sz="1800" b="1" i="1" dirty="0" smtClean="0">
                        <a:latin typeface="Cambria Math" panose="02040503050406030204" pitchFamily="18" charset="0"/>
                      </a:rPr>
                      <m:t>.</m:t>
                    </m:r>
                  </m:oMath>
                </a14:m>
                <a:endParaRPr lang="en-US" altLang="zh-CN" sz="1800" dirty="0"/>
              </a:p>
              <a:p>
                <a:pPr lvl="3"/>
                <a:r>
                  <a:rPr lang="en-US" altLang="zh-CN" sz="1800" dirty="0">
                    <a:solidFill>
                      <a:srgbClr val="0000FF"/>
                    </a:solidFill>
                  </a:rPr>
                  <a:t>ELSE</a:t>
                </a:r>
                <a:r>
                  <a:rPr lang="en-US" altLang="zh-CN" sz="1800" dirty="0"/>
                  <a:t> </a:t>
                </a:r>
                <a:r>
                  <a:rPr lang="zh-CN" altLang="en-US" sz="1800" dirty="0"/>
                  <a:t>令</a:t>
                </a:r>
                <a14:m>
                  <m:oMath xmlns:m="http://schemas.openxmlformats.org/officeDocument/2006/math">
                    <m:r>
                      <a:rPr lang="en-US" altLang="zh-CN" sz="1800" b="1" i="1" smtClean="0">
                        <a:latin typeface="Cambria Math" panose="02040503050406030204" pitchFamily="18" charset="0"/>
                      </a:rPr>
                      <m:t>𝑼</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𝑩</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e>
                        </m:d>
                      </m:sup>
                    </m:s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𝑼</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𝑩</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𝒌</m:t>
                            </m:r>
                          </m:e>
                        </m:d>
                      </m:sup>
                    </m:sSup>
                  </m:oMath>
                </a14:m>
                <a:r>
                  <a:rPr lang="en-US" altLang="zh-CN" sz="1800" dirty="0"/>
                  <a:t>. </a:t>
                </a:r>
              </a:p>
              <a:p>
                <a:pPr lvl="2"/>
                <a14:m>
                  <m:oMath xmlns:m="http://schemas.openxmlformats.org/officeDocument/2006/math">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oMath>
                </a14:m>
                <a:r>
                  <a:rPr lang="zh-CN" altLang="en-US" sz="2000" dirty="0"/>
                  <a:t>，迭代！</a:t>
                </a:r>
                <a:endParaRPr lang="en-US" altLang="zh-CN" sz="2000" dirty="0"/>
              </a:p>
              <a:p>
                <a:r>
                  <a:rPr lang="zh-CN" altLang="en-US" sz="2800" dirty="0"/>
                  <a:t>注意停止准则</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𝒈</m:t>
                        </m:r>
                      </m:e>
                      <m:sub>
                        <m:r>
                          <a:rPr lang="en-US" altLang="zh-CN" sz="2800" i="1">
                            <a:latin typeface="Cambria Math" panose="02040503050406030204" pitchFamily="18" charset="0"/>
                          </a:rPr>
                          <m:t>𝒌</m:t>
                        </m:r>
                      </m:sub>
                    </m:sSub>
                    <m:r>
                      <a:rPr lang="en-US" altLang="zh-CN" sz="2800" i="1">
                        <a:latin typeface="Cambria Math" panose="02040503050406030204" pitchFamily="18" charset="0"/>
                      </a:rPr>
                      <m:t>=</m:t>
                    </m:r>
                    <m:r>
                      <a:rPr lang="en-US" altLang="zh-CN" sz="2800" i="1">
                        <a:latin typeface="Cambria Math" panose="02040503050406030204" pitchFamily="18" charset="0"/>
                      </a:rPr>
                      <m:t>𝟎</m:t>
                    </m:r>
                  </m:oMath>
                </a14:m>
                <a:r>
                  <a:rPr lang="zh-CN" altLang="en-US" sz="2800" dirty="0"/>
                  <a:t>可能从来不会实现，即使存在一个内部最优点，并且我们对于</a:t>
                </a:r>
                <a14:m>
                  <m:oMath xmlns:m="http://schemas.openxmlformats.org/officeDocument/2006/math">
                    <m:r>
                      <a:rPr lang="en-US" altLang="zh-CN" sz="2800" i="1">
                        <a:latin typeface="Cambria Math" panose="02040503050406030204" pitchFamily="18" charset="0"/>
                      </a:rPr>
                      <m:t>𝟎</m:t>
                    </m:r>
                    <m:r>
                      <a:rPr lang="en-US" altLang="zh-CN" sz="2800" i="1">
                        <a:latin typeface="Cambria Math" panose="02040503050406030204" pitchFamily="18" charset="0"/>
                      </a:rPr>
                      <m:t>∈</m:t>
                    </m:r>
                    <m:r>
                      <a:rPr lang="en-US" altLang="zh-CN" sz="2800" i="1">
                        <a:latin typeface="Cambria Math" panose="02040503050406030204" pitchFamily="18" charset="0"/>
                      </a:rPr>
                      <m:t>𝝏</m:t>
                    </m:r>
                    <m:r>
                      <a:rPr lang="en-US" altLang="zh-CN" sz="2800" i="1">
                        <a:latin typeface="Cambria Math" panose="02040503050406030204" pitchFamily="18" charset="0"/>
                      </a:rPr>
                      <m:t>𝒇</m:t>
                    </m:r>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𝒙</m:t>
                            </m:r>
                          </m:e>
                          <m:sup>
                            <m:d>
                              <m:dPr>
                                <m:ctrlPr>
                                  <a:rPr lang="en-US" altLang="zh-CN" sz="2800" i="1">
                                    <a:latin typeface="Cambria Math" panose="02040503050406030204" pitchFamily="18" charset="0"/>
                                  </a:rPr>
                                </m:ctrlPr>
                              </m:dPr>
                              <m:e>
                                <m:r>
                                  <a:rPr lang="en-US" altLang="zh-CN" sz="2800" i="1">
                                    <a:latin typeface="Cambria Math" panose="02040503050406030204" pitchFamily="18" charset="0"/>
                                  </a:rPr>
                                  <m:t>𝒌</m:t>
                                </m:r>
                              </m:e>
                            </m:d>
                          </m:sup>
                        </m:sSup>
                      </m:e>
                    </m:d>
                  </m:oMath>
                </a14:m>
                <a:r>
                  <a:rPr lang="zh-CN" altLang="en-US" sz="2800" dirty="0"/>
                  <a:t>也确实找到了一个解</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oMath>
                </a14:m>
                <a:r>
                  <a:rPr lang="zh-CN" altLang="en-US" sz="2800" dirty="0"/>
                  <a:t>，因为算法任意选择次梯度</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𝒈</m:t>
                        </m:r>
                      </m:e>
                      <m:sub>
                        <m:r>
                          <a:rPr lang="en-US" altLang="zh-CN" sz="2800" b="1" i="1" smtClean="0">
                            <a:latin typeface="Cambria Math" panose="02040503050406030204" pitchFamily="18" charset="0"/>
                          </a:rPr>
                          <m:t>𝒌</m:t>
                        </m:r>
                      </m:sub>
                    </m:sSub>
                  </m:oMath>
                </a14:m>
                <a:r>
                  <a:rPr lang="zh-CN" altLang="en-US" sz="2800" dirty="0"/>
                  <a:t>。</a:t>
                </a:r>
                <a:r>
                  <a:rPr lang="zh-CN" altLang="en-US" sz="2800" dirty="0">
                    <a:solidFill>
                      <a:srgbClr val="FF0000"/>
                    </a:solidFill>
                  </a:rPr>
                  <a:t>因此也需要最大迭代次数的限制</a:t>
                </a:r>
                <a:r>
                  <a:rPr lang="en-US" altLang="zh-CN" sz="2800" dirty="0">
                    <a:solidFill>
                      <a:srgbClr val="FF0000"/>
                    </a:solidFill>
                  </a:rPr>
                  <a:t>!</a:t>
                </a:r>
                <a:endParaRPr lang="zh-CN" altLang="en-US" sz="2800" dirty="0">
                  <a:solidFill>
                    <a:srgbClr val="FF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190" t="-1410" r="-331" b="-11931"/>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p:txBody>
          <a:bodyPr/>
          <a:lstStyle/>
          <a:p>
            <a:r>
              <a:rPr lang="zh-CN" altLang="en-US" sz="2400" dirty="0"/>
              <a:t>第</a:t>
            </a:r>
            <a:r>
              <a:rPr lang="en-US" altLang="zh-CN" sz="2400" dirty="0"/>
              <a:t>5</a:t>
            </a:r>
            <a:r>
              <a:rPr lang="zh-CN" altLang="en-US" sz="2400" dirty="0"/>
              <a:t>章</a:t>
            </a:r>
            <a:r>
              <a:rPr lang="zh-CN" altLang="en-US" sz="2400" dirty="0">
                <a:latin typeface="隶书" panose="02010509060101010101" pitchFamily="1" charset="-122"/>
              </a:rPr>
              <a:t>无约束最优化方法</a:t>
            </a:r>
            <a:r>
              <a:rPr lang="en-US" altLang="zh-CN" sz="2400" dirty="0">
                <a:latin typeface="隶书" panose="02010509060101010101" pitchFamily="1" charset="-122"/>
              </a:rPr>
              <a:t>(Unconstrained Optimization Methods)-</a:t>
            </a:r>
            <a:r>
              <a:rPr lang="zh-CN" altLang="en-US" sz="2400" dirty="0">
                <a:latin typeface="隶书" panose="02010509060101010101" pitchFamily="1" charset="-122"/>
              </a:rPr>
              <a:t>次梯度优化方法</a:t>
            </a:r>
            <a:r>
              <a:rPr lang="en-US" altLang="zh-CN" sz="2400" dirty="0">
                <a:latin typeface="隶书" panose="02010509060101010101" pitchFamily="1" charset="-122"/>
              </a:rPr>
              <a:t>(</a:t>
            </a:r>
            <a:r>
              <a:rPr lang="en-US" altLang="zh-CN" sz="2400" dirty="0" err="1"/>
              <a:t>Subgradient</a:t>
            </a:r>
            <a:r>
              <a:rPr lang="en-US" altLang="zh-CN" sz="2400" dirty="0"/>
              <a:t> Optimization</a:t>
            </a:r>
            <a:r>
              <a:rPr lang="en-US" altLang="zh-CN" sz="2400" dirty="0">
                <a:latin typeface="隶书" panose="02010509060101010101" pitchFamily="1" charset="-122"/>
              </a:rPr>
              <a:t>)</a:t>
            </a:r>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000" dirty="0"/>
                  <a:t>注意，当</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oMath>
                </a14:m>
                <a:r>
                  <a:rPr lang="zh-CN" altLang="en-US" sz="2000" dirty="0"/>
                  <a:t>时，也能终止迭代</a:t>
                </a:r>
                <a:r>
                  <a:rPr lang="en-US" altLang="zh-CN" sz="2000" dirty="0"/>
                  <a:t>.</a:t>
                </a:r>
                <a:r>
                  <a:rPr lang="zh-CN" altLang="en-US" sz="2000" dirty="0"/>
                  <a:t>如果最优目标函数值</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𝒇</m:t>
                        </m:r>
                      </m:e>
                      <m:sup>
                        <m:r>
                          <a:rPr lang="en-US" altLang="zh-CN" sz="2000" b="1" i="1" smtClean="0">
                            <a:latin typeface="Cambria Math" panose="02040503050406030204" pitchFamily="18" charset="0"/>
                          </a:rPr>
                          <m:t>∗</m:t>
                        </m:r>
                      </m:sup>
                    </m:sSup>
                  </m:oMath>
                </a14:m>
                <a:r>
                  <a:rPr lang="zh-CN" altLang="en-US" sz="2000" dirty="0"/>
                  <a:t>已知，则</a:t>
                </a:r>
                <a14:m>
                  <m:oMath xmlns:m="http://schemas.openxmlformats.org/officeDocument/2006/math">
                    <m:r>
                      <a:rPr lang="en-US" altLang="zh-CN" sz="2000" b="1" i="1" smtClean="0">
                        <a:latin typeface="Cambria Math" panose="02040503050406030204" pitchFamily="18" charset="0"/>
                      </a:rPr>
                      <m:t>𝑼</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𝑩</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𝒇</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𝝐</m:t>
                    </m:r>
                  </m:oMath>
                </a14:m>
                <a:r>
                  <a:rPr lang="zh-CN" altLang="en-US" sz="2000" dirty="0"/>
                  <a:t>也可以作为停止准则</a:t>
                </a:r>
                <a:r>
                  <a:rPr lang="en-US" altLang="zh-CN" sz="2000" dirty="0"/>
                  <a:t>.</a:t>
                </a:r>
              </a:p>
              <a:p>
                <a:r>
                  <a:rPr lang="zh-CN" altLang="en-US" sz="2000" dirty="0"/>
                  <a:t>例：</a:t>
                </a:r>
                <a14:m>
                  <m:oMath xmlns:m="http://schemas.openxmlformats.org/officeDocument/2006/math">
                    <m:r>
                      <a:rPr lang="en-US" altLang="zh-CN" sz="2000" b="1" i="1" smtClean="0">
                        <a:latin typeface="Cambria Math" panose="02040503050406030204" pitchFamily="18" charset="0"/>
                      </a:rPr>
                      <m:t>𝒎𝒊𝒏</m:t>
                    </m:r>
                    <m:r>
                      <a:rPr lang="en-US" altLang="zh-CN" sz="2000" b="1" i="1" smtClean="0">
                        <a:latin typeface="Cambria Math" panose="02040503050406030204" pitchFamily="18" charset="0"/>
                      </a:rPr>
                      <m:t> </m:t>
                    </m:r>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𝒎𝒂𝒙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oMath>
                </a14:m>
                <a:endParaRPr lang="en-US" altLang="zh-CN" sz="2000" dirty="0"/>
              </a:p>
              <a:p>
                <a:r>
                  <a:rPr lang="zh-CN" altLang="en-US" sz="2000" dirty="0"/>
                  <a:t>解：考虑</a:t>
                </a:r>
                <a14:m>
                  <m:oMath xmlns:m="http://schemas.openxmlformats.org/officeDocument/2006/math">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oMath>
                </a14:m>
                <a:r>
                  <a:rPr lang="en-US" altLang="zh-CN" sz="2000" dirty="0"/>
                  <a:t>,</a:t>
                </a:r>
                <a14:m>
                  <m:oMath xmlns:m="http://schemas.openxmlformats.org/officeDocument/2006/math">
                    <m:r>
                      <a:rPr lang="en-US" altLang="zh-CN" sz="2000" b="1" i="1" dirty="0" smtClean="0">
                        <a:latin typeface="Cambria Math" panose="02040503050406030204" pitchFamily="18" charset="0"/>
                      </a:rPr>
                      <m:t>𝒄</m:t>
                    </m:r>
                  </m:oMath>
                </a14:m>
                <a:r>
                  <a:rPr lang="zh-CN" altLang="en-US" sz="2000" dirty="0"/>
                  <a:t>为常数，然后检查约束区域</a:t>
                </a:r>
                <a14:m>
                  <m:oMath xmlns:m="http://schemas.openxmlformats.org/officeDocument/2006/math">
                    <m:r>
                      <a:rPr lang="en-US" altLang="zh-CN" sz="2000" dirty="0">
                        <a:latin typeface="Cambria Math" panose="02040503050406030204" pitchFamily="18" charset="0"/>
                      </a:rPr>
                      <m:t>{</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𝒙</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𝒄</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𝒙</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𝒚</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𝒄</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𝒙</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𝟐</m:t>
                    </m:r>
                    <m:r>
                      <a:rPr lang="en-US" altLang="zh-CN" sz="2000" b="1" i="1" dirty="0" smtClean="0">
                        <a:latin typeface="Cambria Math" panose="02040503050406030204" pitchFamily="18" charset="0"/>
                      </a:rPr>
                      <m:t>𝒚</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𝒄</m:t>
                    </m:r>
                    <m:r>
                      <a:rPr lang="en-US" altLang="zh-CN" sz="2000" b="1" i="1" dirty="0" smtClean="0">
                        <a:latin typeface="Cambria Math" panose="02040503050406030204" pitchFamily="18" charset="0"/>
                      </a:rPr>
                      <m:t>}</m:t>
                    </m:r>
                  </m:oMath>
                </a14:m>
                <a:r>
                  <a:rPr lang="en-US" altLang="zh-CN" sz="2000" dirty="0"/>
                  <a:t>,</a:t>
                </a:r>
                <a:r>
                  <a:rPr lang="zh-CN" altLang="en-US" sz="2000" dirty="0"/>
                  <a:t>画出</a:t>
                </a:r>
                <a14:m>
                  <m:oMath xmlns:m="http://schemas.openxmlformats.org/officeDocument/2006/math">
                    <m:r>
                      <a:rPr lang="en-US" altLang="zh-CN" sz="2000" b="1" i="1" smtClean="0">
                        <a:latin typeface="Cambria Math" panose="02040503050406030204" pitchFamily="18" charset="0"/>
                      </a:rPr>
                      <m:t>𝒇</m:t>
                    </m:r>
                  </m:oMath>
                </a14:m>
                <a:r>
                  <a:rPr lang="zh-CN" altLang="en-US" sz="2000" dirty="0"/>
                  <a:t>的轮廓如图所示</a:t>
                </a:r>
                <a:r>
                  <a:rPr lang="en-US" altLang="zh-CN" sz="2000" dirty="0"/>
                  <a:t>.</a:t>
                </a:r>
                <a:r>
                  <a:rPr lang="zh-CN" altLang="en-US" sz="2000" dirty="0"/>
                  <a:t>注意不可微点都是</a:t>
                </a:r>
                <a14:m>
                  <m:oMath xmlns:m="http://schemas.openxmlformats.org/officeDocument/2006/math">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𝒕</m:t>
                        </m:r>
                      </m:e>
                    </m:d>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zh-CN" altLang="en-US" sz="2000" dirty="0"/>
                  <a:t>这样的点。最优解解为</a:t>
                </a:r>
                <a14:m>
                  <m:oMath xmlns:m="http://schemas.openxmlformats.org/officeDocument/2006/math">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en-US" altLang="zh-CN" sz="2000" dirty="0"/>
                  <a:t>.</a:t>
                </a:r>
                <a:r>
                  <a:rPr lang="zh-CN" altLang="en-US" sz="2000" dirty="0"/>
                  <a:t>因此尽管</a:t>
                </a:r>
                <a14:m>
                  <m:oMath xmlns:m="http://schemas.openxmlformats.org/officeDocument/2006/math">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e>
                      <m:sup>
                        <m:r>
                          <a:rPr lang="en-US" altLang="zh-CN" sz="2000" b="1" i="1" smtClean="0">
                            <a:latin typeface="Cambria Math" panose="02040503050406030204" pitchFamily="18" charset="0"/>
                          </a:rPr>
                          <m:t>𝒕</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𝟎</m:t>
                        </m:r>
                      </m:e>
                    </m:d>
                    <m:r>
                      <a:rPr lang="en-US" altLang="zh-CN" sz="2000" b="1" i="1" smtClean="0">
                        <a:latin typeface="Cambria Math" panose="02040503050406030204" pitchFamily="18" charset="0"/>
                      </a:rPr>
                      <m:t>,</m:t>
                    </m:r>
                  </m:oMath>
                </a14:m>
                <a:r>
                  <a:rPr lang="zh-CN" altLang="en-US" sz="2000" dirty="0"/>
                  <a:t>显然也有</a:t>
                </a:r>
                <a14:m>
                  <m:oMath xmlns:m="http://schemas.openxmlformats.org/officeDocument/2006/math">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e>
                      <m:sup>
                        <m:r>
                          <a:rPr lang="en-US" altLang="zh-CN" sz="2000" b="1" i="1" smtClean="0">
                            <a:latin typeface="Cambria Math" panose="02040503050406030204" pitchFamily="18" charset="0"/>
                          </a:rPr>
                          <m:t>𝒕</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e>
                      <m:sup>
                        <m:r>
                          <a:rPr lang="en-US" altLang="zh-CN" sz="2000" b="1" i="1" smtClean="0">
                            <a:latin typeface="Cambria Math" panose="02040503050406030204" pitchFamily="18" charset="0"/>
                          </a:rPr>
                          <m:t>𝒕</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e>
                        </m:d>
                      </m:e>
                      <m:sup>
                        <m:r>
                          <a:rPr lang="en-US" altLang="zh-CN" sz="2000" b="1" i="1" smtClean="0">
                            <a:latin typeface="Cambria Math" panose="02040503050406030204" pitchFamily="18" charset="0"/>
                          </a:rPr>
                          <m:t>𝒕</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en-US" altLang="zh-CN" sz="2000"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95" t="-434"/>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p:txBody>
          <a:bodyPr/>
          <a:lstStyle/>
          <a:p>
            <a:r>
              <a:rPr lang="zh-CN" altLang="en-US" sz="2400" dirty="0"/>
              <a:t>第</a:t>
            </a:r>
            <a:r>
              <a:rPr lang="en-US" altLang="zh-CN" sz="2400" dirty="0"/>
              <a:t>5</a:t>
            </a:r>
            <a:r>
              <a:rPr lang="zh-CN" altLang="en-US" sz="2400" dirty="0"/>
              <a:t>章</a:t>
            </a:r>
            <a:r>
              <a:rPr lang="zh-CN" altLang="en-US" sz="2400" dirty="0">
                <a:latin typeface="隶书" panose="02010509060101010101" pitchFamily="1" charset="-122"/>
              </a:rPr>
              <a:t>无约束最优化方法</a:t>
            </a:r>
            <a:r>
              <a:rPr lang="en-US" altLang="zh-CN" sz="2400" dirty="0">
                <a:latin typeface="隶书" panose="02010509060101010101" pitchFamily="1" charset="-122"/>
              </a:rPr>
              <a:t>(Unconstrained Optimization Methods)-</a:t>
            </a:r>
            <a:r>
              <a:rPr lang="zh-CN" altLang="en-US" sz="2400" dirty="0">
                <a:latin typeface="隶书" panose="02010509060101010101" pitchFamily="1" charset="-122"/>
              </a:rPr>
              <a:t>次梯度优化方法</a:t>
            </a:r>
            <a:r>
              <a:rPr lang="en-US" altLang="zh-CN" sz="2400" dirty="0">
                <a:latin typeface="隶书" panose="02010509060101010101" pitchFamily="1" charset="-122"/>
              </a:rPr>
              <a:t>(</a:t>
            </a:r>
            <a:r>
              <a:rPr lang="en-US" altLang="zh-CN" sz="2400" dirty="0" err="1"/>
              <a:t>Subgradient</a:t>
            </a:r>
            <a:r>
              <a:rPr lang="en-US" altLang="zh-CN" sz="2400" dirty="0"/>
              <a:t> Optimization</a:t>
            </a:r>
            <a:r>
              <a:rPr lang="en-US" altLang="zh-CN" sz="2400" dirty="0">
                <a:latin typeface="隶书" panose="02010509060101010101" pitchFamily="1" charset="-122"/>
              </a:rPr>
              <a:t>)</a:t>
            </a:r>
            <a:endParaRPr lang="zh-CN" altLang="en-US" sz="2400" dirty="0"/>
          </a:p>
        </p:txBody>
      </p:sp>
      <p:pic>
        <p:nvPicPr>
          <p:cNvPr id="5" name="图片 4"/>
          <p:cNvPicPr>
            <a:picLocks noChangeAspect="1"/>
          </p:cNvPicPr>
          <p:nvPr/>
        </p:nvPicPr>
        <p:blipFill>
          <a:blip r:embed="rId3"/>
          <a:stretch>
            <a:fillRect/>
          </a:stretch>
        </p:blipFill>
        <p:spPr>
          <a:xfrm>
            <a:off x="6174110" y="3520570"/>
            <a:ext cx="3528392" cy="3075204"/>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770037" y="3627011"/>
                <a:ext cx="5400600" cy="2862322"/>
              </a:xfrm>
              <a:prstGeom prst="rect">
                <a:avLst/>
              </a:prstGeom>
            </p:spPr>
            <p:txBody>
              <a:bodyPr wrap="square">
                <a:spAutoFit/>
              </a:bodyPr>
              <a:lstStyle/>
              <a:p>
                <a:pPr marL="285750" indent="-285750" algn="l">
                  <a:buFont typeface="Arial" panose="020B0604020202020204" pitchFamily="34" charset="0"/>
                  <a:buChar char="•"/>
                </a:pPr>
                <a:r>
                  <a:rPr lang="zh-CN" altLang="en-US" sz="1800" dirty="0"/>
                  <a:t>考虑点</a:t>
                </a:r>
                <a14:m>
                  <m:oMath xmlns:m="http://schemas.openxmlformats.org/officeDocument/2006/math">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𝒚</m:t>
                        </m:r>
                      </m:e>
                    </m:d>
                    <m:r>
                      <a:rPr lang="en-US" altLang="zh-CN" sz="1800" i="1">
                        <a:latin typeface="Cambria Math" panose="02040503050406030204" pitchFamily="18" charset="0"/>
                      </a:rPr>
                      <m:t>=(</m:t>
                    </m:r>
                    <m:r>
                      <a:rPr lang="en-US" altLang="zh-CN" sz="1800" i="1">
                        <a:latin typeface="Cambria Math" panose="02040503050406030204" pitchFamily="18" charset="0"/>
                      </a:rPr>
                      <m:t>𝟏</m:t>
                    </m:r>
                    <m:r>
                      <a:rPr lang="en-US" altLang="zh-CN" sz="1800" i="1">
                        <a:latin typeface="Cambria Math" panose="02040503050406030204" pitchFamily="18" charset="0"/>
                      </a:rPr>
                      <m:t>,</m:t>
                    </m:r>
                    <m:r>
                      <a:rPr lang="en-US" altLang="zh-CN" sz="1800" i="1">
                        <a:latin typeface="Cambria Math" panose="02040503050406030204" pitchFamily="18" charset="0"/>
                      </a:rPr>
                      <m:t>𝟎</m:t>
                    </m:r>
                    <m:r>
                      <a:rPr lang="en-US" altLang="zh-CN" sz="1800" i="1">
                        <a:latin typeface="Cambria Math" panose="02040503050406030204" pitchFamily="18" charset="0"/>
                      </a:rPr>
                      <m:t>)</m:t>
                    </m:r>
                  </m:oMath>
                </a14:m>
                <a:r>
                  <a:rPr lang="zh-CN" altLang="en-US" sz="1800" dirty="0"/>
                  <a:t>，</a:t>
                </a:r>
                <a14:m>
                  <m:oMath xmlns:m="http://schemas.openxmlformats.org/officeDocument/2006/math">
                    <m:r>
                      <a:rPr lang="en-US" altLang="zh-CN" sz="1800" i="1" dirty="0">
                        <a:latin typeface="Cambria Math" panose="02040503050406030204" pitchFamily="18" charset="0"/>
                      </a:rPr>
                      <m:t>𝒇</m:t>
                    </m:r>
                    <m:r>
                      <a:rPr lang="en-US" altLang="zh-CN" sz="1800" i="1" dirty="0">
                        <a:latin typeface="Cambria Math" panose="02040503050406030204" pitchFamily="18" charset="0"/>
                      </a:rPr>
                      <m:t>(</m:t>
                    </m:r>
                    <m:r>
                      <a:rPr lang="en-US" altLang="zh-CN" sz="1800" i="1" dirty="0">
                        <a:latin typeface="Cambria Math" panose="02040503050406030204" pitchFamily="18" charset="0"/>
                      </a:rPr>
                      <m:t>𝟏</m:t>
                    </m:r>
                    <m:r>
                      <a:rPr lang="en-US" altLang="zh-CN" sz="1800" i="1" dirty="0">
                        <a:latin typeface="Cambria Math" panose="02040503050406030204" pitchFamily="18" charset="0"/>
                      </a:rPr>
                      <m:t>,</m:t>
                    </m:r>
                    <m:r>
                      <a:rPr lang="en-US" altLang="zh-CN" sz="1800" i="1" dirty="0">
                        <a:latin typeface="Cambria Math" panose="02040503050406030204" pitchFamily="18" charset="0"/>
                      </a:rPr>
                      <m:t>𝟎</m:t>
                    </m:r>
                    <m:r>
                      <a:rPr lang="en-US" altLang="zh-CN" sz="1800" i="1" dirty="0">
                        <a:latin typeface="Cambria Math" panose="02040503050406030204" pitchFamily="18" charset="0"/>
                      </a:rPr>
                      <m:t>)=</m:t>
                    </m:r>
                    <m:r>
                      <a:rPr lang="en-US" altLang="zh-CN" sz="1800" i="1" dirty="0">
                        <a:latin typeface="Cambria Math" panose="02040503050406030204" pitchFamily="18" charset="0"/>
                      </a:rPr>
                      <m:t>𝟏</m:t>
                    </m:r>
                  </m:oMath>
                </a14:m>
                <a:r>
                  <a:rPr lang="en-US" altLang="zh-CN" sz="1800" dirty="0"/>
                  <a:t>,</a:t>
                </a:r>
                <a:r>
                  <a:rPr lang="zh-CN" altLang="en-US" sz="1800" dirty="0"/>
                  <a:t>由</a:t>
                </a:r>
                <a14:m>
                  <m:oMath xmlns:m="http://schemas.openxmlformats.org/officeDocument/2006/math">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𝒚</m:t>
                    </m:r>
                  </m:oMath>
                </a14:m>
                <a:r>
                  <a:rPr lang="zh-CN" altLang="en-US" sz="1800" dirty="0"/>
                  <a:t>与</a:t>
                </a:r>
                <a14:m>
                  <m:oMath xmlns:m="http://schemas.openxmlformats.org/officeDocument/2006/math">
                    <m:r>
                      <a:rPr lang="en-US" altLang="zh-CN" sz="1800" i="1" dirty="0">
                        <a:latin typeface="Cambria Math" panose="02040503050406030204" pitchFamily="18" charset="0"/>
                      </a:rPr>
                      <m:t>𝒙</m:t>
                    </m:r>
                    <m:r>
                      <a:rPr lang="en-US" altLang="zh-CN" sz="1800" i="1" dirty="0">
                        <a:latin typeface="Cambria Math" panose="02040503050406030204" pitchFamily="18" charset="0"/>
                      </a:rPr>
                      <m:t>−</m:t>
                    </m:r>
                    <m:r>
                      <a:rPr lang="en-US" altLang="zh-CN" sz="1800" i="1" dirty="0">
                        <a:latin typeface="Cambria Math" panose="02040503050406030204" pitchFamily="18" charset="0"/>
                      </a:rPr>
                      <m:t>𝟐</m:t>
                    </m:r>
                    <m:r>
                      <a:rPr lang="en-US" altLang="zh-CN" sz="1800" i="1" dirty="0">
                        <a:latin typeface="Cambria Math" panose="02040503050406030204" pitchFamily="18" charset="0"/>
                      </a:rPr>
                      <m:t>𝒚</m:t>
                    </m:r>
                  </m:oMath>
                </a14:m>
                <a:r>
                  <a:rPr lang="zh-CN" altLang="en-US" sz="1800" dirty="0"/>
                  <a:t>确定。因此</a:t>
                </a:r>
                <a14:m>
                  <m:oMath xmlns:m="http://schemas.openxmlformats.org/officeDocument/2006/math">
                    <m:r>
                      <a:rPr lang="en-US" altLang="zh-CN" sz="1800" i="1">
                        <a:latin typeface="Cambria Math" panose="02040503050406030204" pitchFamily="18" charset="0"/>
                      </a:rPr>
                      <m:t>𝒈</m:t>
                    </m:r>
                    <m:r>
                      <a:rPr lang="en-US" altLang="zh-CN" sz="1800" i="1">
                        <a:latin typeface="Cambria Math" panose="02040503050406030204" pitchFamily="18" charset="0"/>
                      </a:rPr>
                      <m:t>=</m:t>
                    </m:r>
                    <m:r>
                      <a:rPr lang="en-US" altLang="zh-CN" sz="1800" i="1">
                        <a:latin typeface="Cambria Math" panose="02040503050406030204" pitchFamily="18" charset="0"/>
                      </a:rPr>
                      <m:t>𝝃</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r>
                              <a:rPr lang="en-US" altLang="zh-CN" sz="1800" i="1">
                                <a:latin typeface="Cambria Math" panose="02040503050406030204" pitchFamily="18" charset="0"/>
                              </a:rPr>
                              <m:t>𝟏</m:t>
                            </m:r>
                            <m:r>
                              <a:rPr lang="en-US" altLang="zh-CN" sz="1800" i="1">
                                <a:latin typeface="Cambria Math" panose="02040503050406030204" pitchFamily="18" charset="0"/>
                              </a:rPr>
                              <m:t>,</m:t>
                            </m:r>
                            <m:r>
                              <a:rPr lang="en-US" altLang="zh-CN" sz="1800" i="1">
                                <a:latin typeface="Cambria Math" panose="02040503050406030204" pitchFamily="18" charset="0"/>
                              </a:rPr>
                              <m:t>𝟏</m:t>
                            </m:r>
                          </m:e>
                        </m:d>
                      </m:e>
                      <m:sup>
                        <m:r>
                          <a:rPr lang="en-US" altLang="zh-CN" sz="1800" i="1">
                            <a:latin typeface="Cambria Math" panose="02040503050406030204" pitchFamily="18" charset="0"/>
                          </a:rPr>
                          <m:t>𝒕</m:t>
                        </m:r>
                      </m:sup>
                    </m:sSup>
                    <m:r>
                      <a:rPr lang="en-US" altLang="zh-CN" sz="1800" i="1">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rPr>
                      <m:t>𝒇</m:t>
                    </m:r>
                    <m:r>
                      <a:rPr lang="en-US" altLang="zh-CN" sz="1800" i="1">
                        <a:latin typeface="Cambria Math" panose="02040503050406030204" pitchFamily="18" charset="0"/>
                      </a:rPr>
                      <m:t>(</m:t>
                    </m:r>
                    <m:r>
                      <a:rPr lang="en-US" altLang="zh-CN" sz="1800" i="1">
                        <a:latin typeface="Cambria Math" panose="02040503050406030204" pitchFamily="18" charset="0"/>
                      </a:rPr>
                      <m:t>𝟏</m:t>
                    </m:r>
                    <m:r>
                      <a:rPr lang="en-US" altLang="zh-CN" sz="1800" i="1">
                        <a:latin typeface="Cambria Math" panose="02040503050406030204" pitchFamily="18" charset="0"/>
                      </a:rPr>
                      <m:t>,</m:t>
                    </m:r>
                    <m:r>
                      <a:rPr lang="en-US" altLang="zh-CN" sz="1800" i="1">
                        <a:latin typeface="Cambria Math" panose="02040503050406030204" pitchFamily="18" charset="0"/>
                      </a:rPr>
                      <m:t>𝟎</m:t>
                    </m:r>
                    <m:r>
                      <a:rPr lang="en-US" altLang="zh-CN" sz="1800" i="1">
                        <a:latin typeface="Cambria Math" panose="02040503050406030204" pitchFamily="18" charset="0"/>
                      </a:rPr>
                      <m:t>)</m:t>
                    </m:r>
                  </m:oMath>
                </a14:m>
                <a:r>
                  <a:rPr lang="en-US" altLang="zh-CN" sz="1800" dirty="0"/>
                  <a:t>,</a:t>
                </a:r>
                <a:r>
                  <a:rPr lang="zh-CN" altLang="en-US" sz="1800" dirty="0"/>
                  <a:t>考虑</a:t>
                </a:r>
                <a14:m>
                  <m:oMath xmlns:m="http://schemas.openxmlformats.org/officeDocument/2006/math">
                    <m:r>
                      <a:rPr lang="en-US" altLang="zh-CN" sz="1800" i="1" dirty="0">
                        <a:latin typeface="Cambria Math" panose="02040503050406030204" pitchFamily="18" charset="0"/>
                      </a:rPr>
                      <m:t>−</m:t>
                    </m:r>
                    <m:r>
                      <a:rPr lang="en-US" altLang="zh-CN" sz="1800" i="1" dirty="0">
                        <a:latin typeface="Cambria Math" panose="02040503050406030204" pitchFamily="18" charset="0"/>
                      </a:rPr>
                      <m:t>𝒈</m:t>
                    </m:r>
                    <m:r>
                      <a:rPr lang="en-US" altLang="zh-CN" sz="1800" i="1" dirty="0">
                        <a:latin typeface="Cambria Math" panose="02040503050406030204" pitchFamily="18" charset="0"/>
                      </a:rPr>
                      <m:t>=−</m:t>
                    </m:r>
                    <m:r>
                      <a:rPr lang="en-US" altLang="zh-CN" sz="1800" i="1" dirty="0">
                        <a:latin typeface="Cambria Math" panose="02040503050406030204" pitchFamily="18" charset="0"/>
                      </a:rPr>
                      <m:t>𝝃</m:t>
                    </m:r>
                    <m:r>
                      <a:rPr lang="en-US" altLang="zh-CN" sz="1800" i="1" dirty="0">
                        <a:latin typeface="Cambria Math" panose="02040503050406030204" pitchFamily="18" charset="0"/>
                      </a:rPr>
                      <m:t>=</m:t>
                    </m:r>
                    <m:sSup>
                      <m:sSupPr>
                        <m:ctrlPr>
                          <a:rPr lang="en-US" altLang="zh-CN" sz="1800" i="1" dirty="0">
                            <a:latin typeface="Cambria Math" panose="02040503050406030204" pitchFamily="18" charset="0"/>
                          </a:rPr>
                        </m:ctrlPr>
                      </m:sSupPr>
                      <m:e>
                        <m:d>
                          <m:dPr>
                            <m:ctrlPr>
                              <a:rPr lang="en-US" altLang="zh-CN" sz="1800" i="1" dirty="0">
                                <a:latin typeface="Cambria Math" panose="02040503050406030204" pitchFamily="18" charset="0"/>
                              </a:rPr>
                            </m:ctrlPr>
                          </m:dPr>
                          <m:e>
                            <m:r>
                              <a:rPr lang="en-US" altLang="zh-CN" sz="1800" i="1" dirty="0">
                                <a:latin typeface="Cambria Math" panose="02040503050406030204" pitchFamily="18" charset="0"/>
                              </a:rPr>
                              <m:t>−</m:t>
                            </m:r>
                            <m:r>
                              <a:rPr lang="en-US" altLang="zh-CN" sz="1800" i="1" dirty="0">
                                <a:latin typeface="Cambria Math" panose="02040503050406030204" pitchFamily="18" charset="0"/>
                              </a:rPr>
                              <m:t>𝟏</m:t>
                            </m:r>
                            <m:r>
                              <a:rPr lang="en-US" altLang="zh-CN" sz="1800" i="1" dirty="0">
                                <a:latin typeface="Cambria Math" panose="02040503050406030204" pitchFamily="18" charset="0"/>
                              </a:rPr>
                              <m:t>,−</m:t>
                            </m:r>
                            <m:r>
                              <a:rPr lang="en-US" altLang="zh-CN" sz="1800" i="1" dirty="0">
                                <a:latin typeface="Cambria Math" panose="02040503050406030204" pitchFamily="18" charset="0"/>
                              </a:rPr>
                              <m:t>𝟏</m:t>
                            </m:r>
                          </m:e>
                        </m:d>
                      </m:e>
                      <m:sup>
                        <m:r>
                          <a:rPr lang="en-US" altLang="zh-CN" sz="1800" i="1" dirty="0">
                            <a:latin typeface="Cambria Math" panose="02040503050406030204" pitchFamily="18" charset="0"/>
                          </a:rPr>
                          <m:t>𝒕</m:t>
                        </m:r>
                      </m:sup>
                    </m:sSup>
                  </m:oMath>
                </a14:m>
                <a:r>
                  <a:rPr lang="en-US" altLang="zh-CN" sz="1800" dirty="0"/>
                  <a:t>,</a:t>
                </a:r>
                <a:r>
                  <a:rPr lang="zh-CN" altLang="en-US" sz="1800" dirty="0"/>
                  <a:t>这不是下降方向</a:t>
                </a:r>
                <a:endParaRPr lang="en-US" altLang="zh-CN" sz="1800" dirty="0"/>
              </a:p>
              <a:p>
                <a:pPr marL="285750" indent="-285750" algn="l">
                  <a:buFont typeface="Arial" panose="020B0604020202020204" pitchFamily="34" charset="0"/>
                  <a:buChar char="•"/>
                </a:pPr>
                <a:r>
                  <a:rPr lang="zh-CN" altLang="en-US" sz="1800" dirty="0"/>
                  <a:t>但沿这个方向移动，确实接近最优解</a:t>
                </a:r>
                <a14:m>
                  <m:oMath xmlns:m="http://schemas.openxmlformats.org/officeDocument/2006/math">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r>
                              <a:rPr lang="en-US" altLang="zh-CN" sz="1800" i="1">
                                <a:latin typeface="Cambria Math" panose="02040503050406030204" pitchFamily="18" charset="0"/>
                              </a:rPr>
                              <m:t>𝟎</m:t>
                            </m:r>
                            <m:r>
                              <a:rPr lang="en-US" altLang="zh-CN" sz="1800" i="1">
                                <a:latin typeface="Cambria Math" panose="02040503050406030204" pitchFamily="18" charset="0"/>
                              </a:rPr>
                              <m:t>,</m:t>
                            </m:r>
                            <m:r>
                              <a:rPr lang="en-US" altLang="zh-CN" sz="1800" i="1">
                                <a:latin typeface="Cambria Math" panose="02040503050406030204" pitchFamily="18" charset="0"/>
                              </a:rPr>
                              <m:t>𝟎</m:t>
                            </m:r>
                          </m:e>
                        </m:d>
                      </m:e>
                      <m:sup>
                        <m:r>
                          <a:rPr lang="en-US" altLang="zh-CN" sz="1800" i="1">
                            <a:latin typeface="Cambria Math" panose="02040503050406030204" pitchFamily="18" charset="0"/>
                          </a:rPr>
                          <m:t>𝒕</m:t>
                        </m:r>
                      </m:sup>
                    </m:sSup>
                  </m:oMath>
                </a14:m>
                <a:r>
                  <a:rPr lang="en-US" altLang="zh-CN" sz="1800" dirty="0"/>
                  <a:t>.</a:t>
                </a:r>
              </a:p>
              <a:p>
                <a:pPr algn="l"/>
                <a:r>
                  <a:rPr lang="zh-CN" altLang="en-US" sz="1800" dirty="0"/>
                  <a:t>如图所示，沿方向</a:t>
                </a:r>
                <a14:m>
                  <m:oMath xmlns:m="http://schemas.openxmlformats.org/officeDocument/2006/math">
                    <m:r>
                      <a:rPr lang="en-US" altLang="zh-CN" sz="1800" i="1">
                        <a:latin typeface="Cambria Math" panose="02040503050406030204" pitchFamily="18" charset="0"/>
                      </a:rPr>
                      <m:t>𝒅</m:t>
                    </m:r>
                    <m:r>
                      <a:rPr lang="en-US" altLang="zh-CN" sz="1800" i="1">
                        <a:latin typeface="Cambria Math" panose="02040503050406030204" pitchFamily="18" charset="0"/>
                      </a:rPr>
                      <m:t>=−</m:t>
                    </m:r>
                    <m:r>
                      <a:rPr lang="en-US" altLang="zh-CN" sz="1800" i="1">
                        <a:latin typeface="Cambria Math" panose="02040503050406030204" pitchFamily="18" charset="0"/>
                      </a:rPr>
                      <m:t>𝒈</m:t>
                    </m:r>
                    <m:r>
                      <a:rPr lang="en-US" altLang="zh-CN" sz="1800" i="1">
                        <a:latin typeface="Cambria Math" panose="02040503050406030204" pitchFamily="18" charset="0"/>
                      </a:rPr>
                      <m:t>=−</m:t>
                    </m:r>
                    <m:r>
                      <a:rPr lang="en-US" altLang="zh-CN" sz="1800" i="1">
                        <a:latin typeface="Cambria Math" panose="02040503050406030204" pitchFamily="18" charset="0"/>
                      </a:rPr>
                      <m:t>𝝃</m:t>
                    </m:r>
                  </m:oMath>
                </a14:m>
                <a:r>
                  <a:rPr lang="zh-CN" altLang="en-US" sz="1800" dirty="0"/>
                  <a:t>，达到离最优解最近的点</a:t>
                </a:r>
                <a:endParaRPr lang="en-US" altLang="zh-CN" sz="1800" dirty="0"/>
              </a:p>
              <a:p>
                <a:pPr marL="285750" indent="-285750" algn="l">
                  <a:buFont typeface="Arial" panose="020B0604020202020204" pitchFamily="34" charset="0"/>
                  <a:buChar char="•"/>
                </a:pPr>
                <a:r>
                  <a:rPr lang="zh-CN" altLang="en-US" sz="1800" dirty="0"/>
                  <a:t>但若选步长为</a:t>
                </a:r>
                <a14:m>
                  <m:oMath xmlns:m="http://schemas.openxmlformats.org/officeDocument/2006/math">
                    <m:r>
                      <a:rPr lang="en-US" altLang="zh-CN" sz="1800" i="1">
                        <a:latin typeface="Cambria Math" panose="02040503050406030204" pitchFamily="18" charset="0"/>
                      </a:rPr>
                      <m:t>𝝀</m:t>
                    </m:r>
                    <m:r>
                      <a:rPr lang="en-US" altLang="zh-CN" sz="1800" i="1">
                        <a:latin typeface="Cambria Math" panose="02040503050406030204" pitchFamily="18" charset="0"/>
                      </a:rPr>
                      <m:t>=</m:t>
                    </m:r>
                    <m:r>
                      <a:rPr lang="en-US" altLang="zh-CN" sz="1800" i="1">
                        <a:latin typeface="Cambria Math" panose="02040503050406030204" pitchFamily="18" charset="0"/>
                      </a:rPr>
                      <m:t>𝟐</m:t>
                    </m:r>
                  </m:oMath>
                </a14:m>
                <a:r>
                  <a:rPr lang="zh-CN" altLang="en-US" sz="1800" dirty="0"/>
                  <a:t>，导致</a:t>
                </a:r>
                <a14:m>
                  <m:oMath xmlns:m="http://schemas.openxmlformats.org/officeDocument/2006/math">
                    <m:d>
                      <m:dPr>
                        <m:ctrlPr>
                          <a:rPr lang="en-US" altLang="zh-CN" sz="1800" i="1">
                            <a:latin typeface="Cambria Math" panose="02040503050406030204" pitchFamily="18" charset="0"/>
                          </a:rPr>
                        </m:ctrlPr>
                      </m:dPr>
                      <m:e>
                        <m:r>
                          <a:rPr lang="en-US" altLang="zh-CN" sz="1800" i="1">
                            <a:latin typeface="Cambria Math" panose="02040503050406030204" pitchFamily="18" charset="0"/>
                          </a:rPr>
                          <m:t>𝟏</m:t>
                        </m:r>
                        <m:r>
                          <a:rPr lang="en-US" altLang="zh-CN" sz="1800" i="1">
                            <a:latin typeface="Cambria Math" panose="02040503050406030204" pitchFamily="18" charset="0"/>
                          </a:rPr>
                          <m:t>,</m:t>
                        </m:r>
                        <m:r>
                          <a:rPr lang="en-US" altLang="zh-CN" sz="1800" i="1">
                            <a:latin typeface="Cambria Math" panose="02040503050406030204" pitchFamily="18" charset="0"/>
                          </a:rPr>
                          <m:t>𝟎</m:t>
                        </m:r>
                      </m:e>
                    </m:d>
                    <m:r>
                      <a:rPr lang="en-US" altLang="zh-CN" sz="1800" i="1">
                        <a:latin typeface="Cambria Math" panose="02040503050406030204" pitchFamily="18" charset="0"/>
                      </a:rPr>
                      <m:t>−</m:t>
                    </m:r>
                    <m:r>
                      <a:rPr lang="en-US" altLang="zh-CN" sz="1800" i="1">
                        <a:latin typeface="Cambria Math" panose="02040503050406030204" pitchFamily="18" charset="0"/>
                      </a:rPr>
                      <m:t>𝟐</m:t>
                    </m:r>
                    <m:r>
                      <a:rPr lang="en-US" altLang="zh-CN" sz="1800" i="1">
                        <a:latin typeface="Cambria Math" panose="02040503050406030204" pitchFamily="18" charset="0"/>
                      </a:rPr>
                      <m:t>⋅</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𝟏</m:t>
                        </m:r>
                        <m:r>
                          <a:rPr lang="en-US" altLang="zh-CN" sz="1800" i="1">
                            <a:latin typeface="Cambria Math" panose="02040503050406030204" pitchFamily="18" charset="0"/>
                          </a:rPr>
                          <m:t>,</m:t>
                        </m:r>
                        <m:r>
                          <a:rPr lang="en-US" altLang="zh-CN" sz="1800" i="1">
                            <a:latin typeface="Cambria Math" panose="02040503050406030204" pitchFamily="18" charset="0"/>
                          </a:rPr>
                          <m:t>𝟏</m:t>
                        </m:r>
                      </m:e>
                    </m:d>
                    <m:r>
                      <a:rPr lang="en-US" altLang="zh-CN" sz="1800" i="1">
                        <a:latin typeface="Cambria Math" panose="02040503050406030204" pitchFamily="18" charset="0"/>
                      </a:rPr>
                      <m:t>=(−</m:t>
                    </m:r>
                    <m:r>
                      <a:rPr lang="en-US" altLang="zh-CN" sz="1800" i="1">
                        <a:latin typeface="Cambria Math" panose="02040503050406030204" pitchFamily="18" charset="0"/>
                      </a:rPr>
                      <m:t>𝟏</m:t>
                    </m:r>
                    <m:r>
                      <a:rPr lang="en-US" altLang="zh-CN" sz="1800" i="1">
                        <a:latin typeface="Cambria Math" panose="02040503050406030204" pitchFamily="18" charset="0"/>
                      </a:rPr>
                      <m:t>,−</m:t>
                    </m:r>
                    <m:r>
                      <a:rPr lang="en-US" altLang="zh-CN" sz="1800" i="1">
                        <a:latin typeface="Cambria Math" panose="02040503050406030204" pitchFamily="18" charset="0"/>
                      </a:rPr>
                      <m:t>𝟐</m:t>
                    </m:r>
                    <m:r>
                      <a:rPr lang="en-US" altLang="zh-CN" sz="1800" i="1">
                        <a:latin typeface="Cambria Math" panose="02040503050406030204" pitchFamily="18" charset="0"/>
                      </a:rPr>
                      <m:t>)</m:t>
                    </m:r>
                  </m:oMath>
                </a14:m>
                <a:endParaRPr lang="en-US" altLang="zh-CN" sz="1800" dirty="0"/>
              </a:p>
              <a:p>
                <a:pPr algn="l"/>
                <a:r>
                  <a:rPr lang="zh-CN" altLang="en-US" sz="1800" dirty="0"/>
                  <a:t>投影</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𝑷</m:t>
                        </m:r>
                      </m:e>
                      <m:sub>
                        <m:r>
                          <a:rPr lang="en-US" altLang="zh-CN" sz="1800" i="1">
                            <a:latin typeface="Cambria Math" panose="02040503050406030204" pitchFamily="18" charset="0"/>
                          </a:rPr>
                          <m:t>𝑿</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m:t>
                        </m:r>
                        <m:r>
                          <a:rPr lang="en-US" altLang="zh-CN" sz="1800" i="1">
                            <a:latin typeface="Cambria Math" panose="02040503050406030204" pitchFamily="18" charset="0"/>
                          </a:rPr>
                          <m:t>𝟏</m:t>
                        </m:r>
                        <m:r>
                          <a:rPr lang="en-US" altLang="zh-CN" sz="1800" i="1">
                            <a:latin typeface="Cambria Math" panose="02040503050406030204" pitchFamily="18" charset="0"/>
                          </a:rPr>
                          <m:t>,−</m:t>
                        </m:r>
                        <m:r>
                          <a:rPr lang="en-US" altLang="zh-CN" sz="1800" i="1">
                            <a:latin typeface="Cambria Math" panose="02040503050406030204" pitchFamily="18" charset="0"/>
                          </a:rPr>
                          <m:t>𝟐</m:t>
                        </m:r>
                      </m:e>
                    </m:d>
                    <m:r>
                      <a:rPr lang="en-US" altLang="zh-CN" sz="1800" i="1">
                        <a:latin typeface="Cambria Math" panose="02040503050406030204" pitchFamily="18" charset="0"/>
                      </a:rPr>
                      <m:t>=(−</m:t>
                    </m:r>
                    <m:r>
                      <a:rPr lang="en-US" altLang="zh-CN" sz="1800" i="1">
                        <a:latin typeface="Cambria Math" panose="02040503050406030204" pitchFamily="18" charset="0"/>
                      </a:rPr>
                      <m:t>𝟏</m:t>
                    </m:r>
                    <m:r>
                      <a:rPr lang="en-US" altLang="zh-CN" sz="1800" i="1">
                        <a:latin typeface="Cambria Math" panose="02040503050406030204" pitchFamily="18" charset="0"/>
                      </a:rPr>
                      <m:t>,−</m:t>
                    </m:r>
                    <m:r>
                      <a:rPr lang="en-US" altLang="zh-CN" sz="1800" i="1">
                        <a:latin typeface="Cambria Math" panose="02040503050406030204" pitchFamily="18" charset="0"/>
                      </a:rPr>
                      <m:t>𝟏</m:t>
                    </m:r>
                    <m:r>
                      <a:rPr lang="en-US" altLang="zh-CN" sz="1800" i="1">
                        <a:latin typeface="Cambria Math" panose="02040503050406030204" pitchFamily="18" charset="0"/>
                      </a:rPr>
                      <m:t>)</m:t>
                    </m:r>
                  </m:oMath>
                </a14:m>
                <a:r>
                  <a:rPr lang="en-US" altLang="zh-CN" sz="1800" dirty="0"/>
                  <a:t>.</a:t>
                </a:r>
                <a:r>
                  <a:rPr lang="zh-CN" altLang="en-US" sz="1800" dirty="0"/>
                  <a:t>这构成上述算法的一次迭代</a:t>
                </a:r>
                <a:r>
                  <a:rPr lang="en-US" altLang="zh-CN" sz="1800" dirty="0"/>
                  <a:t>.</a:t>
                </a:r>
                <a:endParaRPr lang="zh-CN" altLang="en-US" sz="1800" dirty="0"/>
              </a:p>
            </p:txBody>
          </p:sp>
        </mc:Choice>
        <mc:Fallback xmlns="">
          <p:sp>
            <p:nvSpPr>
              <p:cNvPr id="6" name="矩形 5"/>
              <p:cNvSpPr>
                <a:spLocks noRot="1" noChangeAspect="1" noMove="1" noResize="1" noEditPoints="1" noAdjustHandles="1" noChangeArrowheads="1" noChangeShapeType="1" noTextEdit="1"/>
              </p:cNvSpPr>
              <p:nvPr/>
            </p:nvSpPr>
            <p:spPr>
              <a:xfrm>
                <a:off x="770037" y="3627011"/>
                <a:ext cx="5400600" cy="2862322"/>
              </a:xfrm>
              <a:prstGeom prst="rect">
                <a:avLst/>
              </a:prstGeom>
              <a:blipFill rotWithShape="1">
                <a:blip r:embed="rId4"/>
                <a:stretch>
                  <a:fillRect l="-903" t="-1702" b="-234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solidFill>
                      <a:srgbClr val="FF0000"/>
                    </a:solidFill>
                  </a:rPr>
                  <a:t>定理：</a:t>
                </a:r>
                <a:r>
                  <a:rPr lang="zh-CN" altLang="en-US" dirty="0"/>
                  <a:t>问题</a:t>
                </a:r>
                <a14:m>
                  <m:oMath xmlns:m="http://schemas.openxmlformats.org/officeDocument/2006/math">
                    <m:r>
                      <a:rPr lang="en-US" altLang="zh-CN" sz="3200" i="1">
                        <a:latin typeface="Cambria Math" panose="02040503050406030204" pitchFamily="18" charset="0"/>
                      </a:rPr>
                      <m:t>𝑷</m:t>
                    </m:r>
                    <m:r>
                      <a:rPr lang="en-US" altLang="zh-CN" sz="3200" i="1">
                        <a:latin typeface="Cambria Math" panose="02040503050406030204" pitchFamily="18" charset="0"/>
                      </a:rPr>
                      <m:t>:</m:t>
                    </m:r>
                    <m:r>
                      <a:rPr lang="en-US" altLang="zh-CN" sz="3200" i="1">
                        <a:latin typeface="Cambria Math" panose="02040503050406030204" pitchFamily="18" charset="0"/>
                      </a:rPr>
                      <m:t>𝒎𝒊𝒏</m:t>
                    </m:r>
                    <m:r>
                      <a:rPr lang="en-US" altLang="zh-CN" sz="3200" i="1">
                        <a:latin typeface="Cambria Math" panose="02040503050406030204" pitchFamily="18" charset="0"/>
                      </a:rPr>
                      <m:t> </m:t>
                    </m:r>
                    <m:r>
                      <a:rPr lang="en-US" altLang="zh-CN" sz="3200" i="1">
                        <a:latin typeface="Cambria Math" panose="02040503050406030204" pitchFamily="18" charset="0"/>
                      </a:rPr>
                      <m:t>𝒇</m:t>
                    </m:r>
                    <m:d>
                      <m:dPr>
                        <m:ctrlPr>
                          <a:rPr lang="en-US" altLang="zh-CN" sz="3200" i="1">
                            <a:latin typeface="Cambria Math" panose="02040503050406030204" pitchFamily="18" charset="0"/>
                          </a:rPr>
                        </m:ctrlPr>
                      </m:dPr>
                      <m:e>
                        <m:r>
                          <a:rPr lang="en-US" altLang="zh-CN" sz="3200" i="1">
                            <a:latin typeface="Cambria Math" panose="02040503050406030204" pitchFamily="18" charset="0"/>
                          </a:rPr>
                          <m:t>𝒙</m:t>
                        </m:r>
                      </m:e>
                    </m:d>
                    <m:r>
                      <a:rPr lang="en-US" altLang="zh-CN" sz="3200" i="1">
                        <a:latin typeface="Cambria Math" panose="02040503050406030204" pitchFamily="18" charset="0"/>
                      </a:rPr>
                      <m:t>, </m:t>
                    </m:r>
                    <m:r>
                      <a:rPr lang="en-US" altLang="zh-CN" sz="3200" i="1">
                        <a:latin typeface="Cambria Math" panose="02040503050406030204" pitchFamily="18" charset="0"/>
                      </a:rPr>
                      <m:t>𝒙</m:t>
                    </m:r>
                    <m:r>
                      <a:rPr lang="en-US" altLang="zh-CN" sz="3200" i="1">
                        <a:latin typeface="Cambria Math" panose="02040503050406030204" pitchFamily="18" charset="0"/>
                      </a:rPr>
                      <m:t>∈</m:t>
                    </m:r>
                    <m:r>
                      <a:rPr lang="en-US" altLang="zh-CN" sz="3200" i="1">
                        <a:latin typeface="Cambria Math" panose="02040503050406030204" pitchFamily="18" charset="0"/>
                      </a:rPr>
                      <m:t>𝑿</m:t>
                    </m:r>
                  </m:oMath>
                </a14:m>
                <a:r>
                  <a:rPr lang="zh-CN" altLang="en-US" dirty="0"/>
                  <a:t>如前所述，假设存在最优解。考虑前述的次梯度优化算法来求解问题</a:t>
                </a:r>
                <a14:m>
                  <m:oMath xmlns:m="http://schemas.openxmlformats.org/officeDocument/2006/math">
                    <m:r>
                      <a:rPr lang="en-US" altLang="zh-CN" b="1" i="1" smtClean="0">
                        <a:latin typeface="Cambria Math" panose="02040503050406030204" pitchFamily="18" charset="0"/>
                      </a:rPr>
                      <m:t>𝑷</m:t>
                    </m:r>
                  </m:oMath>
                </a14:m>
                <a:r>
                  <a:rPr lang="zh-CN" altLang="en-US" dirty="0"/>
                  <a:t>。假设前述非负步长</a:t>
                </a:r>
                <a14:m>
                  <m:oMath xmlns:m="http://schemas.openxmlformats.org/officeDocument/2006/math">
                    <m:r>
                      <a:rPr lang="en-US" altLang="zh-CN" dirty="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𝝀</m:t>
                        </m:r>
                      </m:e>
                      <m:sub>
                        <m:r>
                          <a:rPr lang="en-US" altLang="zh-CN" b="1" i="1" dirty="0" smtClean="0">
                            <a:latin typeface="Cambria Math" panose="02040503050406030204" pitchFamily="18" charset="0"/>
                          </a:rPr>
                          <m:t>𝒌</m:t>
                        </m:r>
                      </m:sub>
                    </m:sSub>
                    <m:r>
                      <a:rPr lang="en-US" altLang="zh-CN" b="1" i="1" dirty="0" smtClean="0">
                        <a:latin typeface="Cambria Math" panose="02040503050406030204" pitchFamily="18" charset="0"/>
                      </a:rPr>
                      <m:t>}</m:t>
                    </m:r>
                  </m:oMath>
                </a14:m>
                <a:r>
                  <a:rPr lang="zh-CN" altLang="en-US" dirty="0"/>
                  <a:t>满足条件：</a:t>
                </a:r>
                <a14:m>
                  <m:oMath xmlns:m="http://schemas.openxmlformats.org/officeDocument/2006/math">
                    <m:d>
                      <m:dPr>
                        <m:begChr m:val="{"/>
                        <m:endChr m:val="}"/>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𝒌</m:t>
                            </m:r>
                          </m:sub>
                        </m:sSub>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𝟎</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sub>
                      <m:sup>
                        <m:r>
                          <a:rPr lang="en-US" altLang="zh-CN" b="1" i="1" smtClean="0">
                            <a:latin typeface="Cambria Math" panose="02040503050406030204" pitchFamily="18" charset="0"/>
                          </a:rPr>
                          <m:t>∞</m:t>
                        </m:r>
                      </m:sup>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𝒌</m:t>
                            </m:r>
                          </m:sub>
                        </m:sSub>
                      </m:e>
                    </m:nary>
                    <m:r>
                      <a:rPr lang="en-US" altLang="zh-CN" b="1" i="1" smtClean="0">
                        <a:latin typeface="Cambria Math" panose="02040503050406030204" pitchFamily="18" charset="0"/>
                      </a:rPr>
                      <m:t>=∞</m:t>
                    </m:r>
                  </m:oMath>
                </a14:m>
                <a:r>
                  <a:rPr lang="en-US" altLang="zh-CN" dirty="0"/>
                  <a:t>.</a:t>
                </a:r>
                <a:r>
                  <a:rPr lang="zh-CN" altLang="en-US" dirty="0"/>
                  <a:t>则要么</a:t>
                </a:r>
                <a:r>
                  <a:rPr lang="zh-CN" altLang="en-US" dirty="0">
                    <a:solidFill>
                      <a:srgbClr val="FF0000"/>
                    </a:solidFill>
                  </a:rPr>
                  <a:t>算法有限步终止于最优解</a:t>
                </a:r>
                <a:r>
                  <a:rPr lang="zh-CN" altLang="en-US" dirty="0"/>
                  <a:t>，或者</a:t>
                </a:r>
                <a:r>
                  <a:rPr lang="zh-CN" altLang="en-US" dirty="0">
                    <a:solidFill>
                      <a:srgbClr val="FF0000"/>
                    </a:solidFill>
                  </a:rPr>
                  <a:t>生成的无穷序列极限为最优解</a:t>
                </a:r>
                <a:r>
                  <a:rPr lang="zh-CN" altLang="en-US" dirty="0"/>
                  <a:t>，即满足：</a:t>
                </a:r>
                <a14:m>
                  <m:oMath xmlns:m="http://schemas.openxmlformats.org/officeDocument/2006/math">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𝑼</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𝑩</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𝒎𝒊𝒏</m:t>
                    </m:r>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𝑿</m:t>
                        </m:r>
                      </m:e>
                    </m:d>
                  </m:oMath>
                </a14:m>
                <a:endParaRPr lang="en-US" altLang="zh-CN" dirty="0"/>
              </a:p>
              <a:p>
                <a:r>
                  <a:rPr lang="zh-CN" altLang="en-US" dirty="0"/>
                  <a:t>定理理论上为真，但实际实行并没那么好。例如选择</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𝒌</m:t>
                        </m:r>
                      </m:den>
                    </m:f>
                  </m:oMath>
                </a14:m>
                <a:r>
                  <a:rPr lang="zh-CN" altLang="en-US" dirty="0"/>
                  <a:t>，显然满足条件，但几千步以后仍然远离最优解。</a:t>
                </a:r>
                <a:endParaRPr lang="en-US" altLang="zh-CN" dirty="0"/>
              </a:p>
              <a:p>
                <a:r>
                  <a:rPr lang="zh-CN" altLang="en-US" dirty="0"/>
                  <a:t>如何选择步长为好？？？</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410" r="-1389"/>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p:txBody>
          <a:bodyPr/>
          <a:lstStyle/>
          <a:p>
            <a:r>
              <a:rPr lang="zh-CN" altLang="en-US" sz="2400" dirty="0"/>
              <a:t>第</a:t>
            </a:r>
            <a:r>
              <a:rPr lang="en-US" altLang="zh-CN" sz="2400" dirty="0"/>
              <a:t>5</a:t>
            </a:r>
            <a:r>
              <a:rPr lang="zh-CN" altLang="en-US" sz="2400" dirty="0"/>
              <a:t>章</a:t>
            </a:r>
            <a:r>
              <a:rPr lang="zh-CN" altLang="en-US" sz="2400" dirty="0">
                <a:latin typeface="隶书" panose="02010509060101010101" pitchFamily="1" charset="-122"/>
              </a:rPr>
              <a:t>无约束最优化方法</a:t>
            </a:r>
            <a:r>
              <a:rPr lang="en-US" altLang="zh-CN" sz="2400" dirty="0">
                <a:latin typeface="隶书" panose="02010509060101010101" pitchFamily="1" charset="-122"/>
              </a:rPr>
              <a:t>(Unconstrained Optimization Methods)-</a:t>
            </a:r>
            <a:r>
              <a:rPr lang="zh-CN" altLang="en-US" sz="2400" dirty="0">
                <a:latin typeface="隶书" panose="02010509060101010101" pitchFamily="1" charset="-122"/>
              </a:rPr>
              <a:t>次梯度优化方法</a:t>
            </a:r>
            <a:r>
              <a:rPr lang="en-US" altLang="zh-CN" sz="2400" dirty="0">
                <a:latin typeface="隶书" panose="02010509060101010101" pitchFamily="1" charset="-122"/>
              </a:rPr>
              <a:t>(</a:t>
            </a:r>
            <a:r>
              <a:rPr lang="en-US" altLang="zh-CN" sz="2400" dirty="0" err="1"/>
              <a:t>Subgradient</a:t>
            </a:r>
            <a:r>
              <a:rPr lang="en-US" altLang="zh-CN" sz="2400" dirty="0"/>
              <a:t> Optimization</a:t>
            </a:r>
            <a:r>
              <a:rPr lang="en-US" altLang="zh-CN" sz="2400" dirty="0">
                <a:latin typeface="隶书" panose="02010509060101010101" pitchFamily="1" charset="-122"/>
              </a:rPr>
              <a:t>)</a:t>
            </a:r>
            <a:endParaRPr lang="zh-CN" altLang="en-US" sz="2400" dirty="0"/>
          </a:p>
        </p:txBody>
      </p:sp>
      <p:pic>
        <p:nvPicPr>
          <p:cNvPr id="6" name="图片 5"/>
          <p:cNvPicPr>
            <a:picLocks noChangeAspect="1"/>
          </p:cNvPicPr>
          <p:nvPr/>
        </p:nvPicPr>
        <p:blipFill>
          <a:blip r:embed="rId3"/>
          <a:stretch>
            <a:fillRect/>
          </a:stretch>
        </p:blipFill>
        <p:spPr>
          <a:xfrm>
            <a:off x="6321152" y="5167874"/>
            <a:ext cx="2352666" cy="2050489"/>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800" dirty="0"/>
                  <a:t>观察例子中的图</a:t>
                </a:r>
                <a:endParaRPr lang="en-US" altLang="zh-CN" sz="2800" dirty="0"/>
              </a:p>
              <a:p>
                <a:r>
                  <a:rPr lang="zh-CN" altLang="en-US" sz="2800" dirty="0"/>
                  <a:t>理想步长满足新的点与方向</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𝒅</m:t>
                        </m:r>
                      </m:e>
                      <m:sub>
                        <m:r>
                          <a:rPr lang="en-US" altLang="zh-CN" sz="2800" b="1" i="1" smtClean="0">
                            <a:latin typeface="Cambria Math" panose="02040503050406030204" pitchFamily="18" charset="0"/>
                          </a:rPr>
                          <m:t>𝒌</m:t>
                        </m:r>
                      </m:sub>
                    </m:sSub>
                  </m:oMath>
                </a14:m>
                <a:r>
                  <a:rPr lang="zh-CN" altLang="en-US" sz="2800" dirty="0"/>
                  <a:t>正交</a:t>
                </a:r>
                <a:endParaRPr lang="en-US" altLang="zh-CN" sz="2800" dirty="0"/>
              </a:p>
              <a:p>
                <a:r>
                  <a:rPr lang="zh-CN" altLang="en-US" sz="2800" dirty="0"/>
                  <a:t>即：</a:t>
                </a:r>
                <a14:m>
                  <m:oMath xmlns:m="http://schemas.openxmlformats.org/officeDocument/2006/math">
                    <m:sSubSup>
                      <m:sSubSupPr>
                        <m:ctrlPr>
                          <a:rPr lang="en-US" altLang="zh-CN" sz="2800" b="1" i="1" smtClean="0">
                            <a:latin typeface="Cambria Math" panose="02040503050406030204" pitchFamily="18" charset="0"/>
                          </a:rPr>
                        </m:ctrlPr>
                      </m:sSubSupPr>
                      <m:e>
                        <m:r>
                          <a:rPr lang="en-US" altLang="zh-CN" sz="2800" b="1" i="1" smtClean="0">
                            <a:latin typeface="Cambria Math" panose="02040503050406030204" pitchFamily="18" charset="0"/>
                          </a:rPr>
                          <m:t>𝒅</m:t>
                        </m:r>
                      </m:e>
                      <m:sub>
                        <m:r>
                          <a:rPr lang="en-US" altLang="zh-CN" sz="2800" b="1" i="1" smtClean="0">
                            <a:latin typeface="Cambria Math" panose="02040503050406030204" pitchFamily="18" charset="0"/>
                          </a:rPr>
                          <m:t>𝒌</m:t>
                        </m:r>
                      </m:sub>
                      <m:sup>
                        <m:r>
                          <a:rPr lang="en-US" altLang="zh-CN" sz="2800" b="1" i="1" smtClean="0">
                            <a:latin typeface="Cambria Math" panose="02040503050406030204" pitchFamily="18" charset="0"/>
                          </a:rPr>
                          <m:t>𝒕</m:t>
                        </m:r>
                      </m:sup>
                    </m:sSubSup>
                    <m:r>
                      <a:rPr lang="en-US" altLang="zh-CN" sz="2800" b="1" i="1" smtClean="0">
                        <a:latin typeface="Cambria Math" panose="02040503050406030204" pitchFamily="18" charset="0"/>
                      </a:rPr>
                      <m:t>⋅</m:t>
                    </m:r>
                    <m:d>
                      <m:dPr>
                        <m:begChr m:val="["/>
                        <m:endChr m:val="]"/>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𝝀</m:t>
                            </m:r>
                          </m:e>
                          <m:sub>
                            <m:r>
                              <a:rPr lang="en-US" altLang="zh-CN" sz="2800" b="1" i="1" smtClean="0">
                                <a:latin typeface="Cambria Math" panose="02040503050406030204" pitchFamily="18" charset="0"/>
                              </a:rPr>
                              <m:t>𝒌</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𝒅</m:t>
                            </m:r>
                          </m:e>
                          <m:sub>
                            <m:r>
                              <a:rPr lang="en-US" altLang="zh-CN" sz="2800" b="1" i="1" smtClean="0">
                                <a:latin typeface="Cambria Math" panose="02040503050406030204" pitchFamily="18" charset="0"/>
                              </a:rPr>
                              <m:t>𝒌</m:t>
                            </m:r>
                          </m:sub>
                        </m:sSub>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oMath>
                </a14:m>
                <a:r>
                  <a:rPr lang="en-US" altLang="zh-CN" sz="2800" dirty="0"/>
                  <a:t>,</a:t>
                </a:r>
                <a:r>
                  <a:rPr lang="zh-CN" altLang="en-US" sz="2800" dirty="0"/>
                  <a:t>求出理想步长为</a:t>
                </a:r>
                <a:endParaRPr lang="en-US" altLang="zh-CN" sz="2800" dirty="0"/>
              </a:p>
              <a:p>
                <a14:m>
                  <m:oMath xmlns:m="http://schemas.openxmlformats.org/officeDocument/2006/math">
                    <m:sSubSup>
                      <m:sSubSupPr>
                        <m:ctrlPr>
                          <a:rPr lang="en-US" altLang="zh-CN" sz="2800" b="1" i="1" smtClean="0">
                            <a:latin typeface="Cambria Math" panose="02040503050406030204" pitchFamily="18" charset="0"/>
                          </a:rPr>
                        </m:ctrlPr>
                      </m:sSubSupPr>
                      <m:e>
                        <m:r>
                          <a:rPr lang="en-US" altLang="zh-CN" sz="2800" b="1" i="1" smtClean="0">
                            <a:latin typeface="Cambria Math" panose="02040503050406030204" pitchFamily="18" charset="0"/>
                          </a:rPr>
                          <m:t>𝝀</m:t>
                        </m:r>
                      </m:e>
                      <m:sub>
                        <m:r>
                          <a:rPr lang="en-US" altLang="zh-CN" sz="2800" b="1" i="1" smtClean="0">
                            <a:latin typeface="Cambria Math" panose="02040503050406030204" pitchFamily="18" charset="0"/>
                          </a:rPr>
                          <m:t>𝒌</m:t>
                        </m:r>
                      </m:sub>
                      <m:sup>
                        <m:r>
                          <a:rPr lang="en-US" altLang="zh-CN" sz="2800" b="1" i="1" smtClean="0">
                            <a:latin typeface="Cambria Math" panose="02040503050406030204" pitchFamily="18" charset="0"/>
                          </a:rPr>
                          <m:t>∗</m:t>
                        </m:r>
                      </m:sup>
                    </m:sSubSup>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e>
                        </m:d>
                      </m:e>
                      <m:sup>
                        <m:r>
                          <a:rPr lang="en-US" altLang="zh-CN" sz="2800" b="1" i="1" smtClean="0">
                            <a:latin typeface="Cambria Math" panose="02040503050406030204" pitchFamily="18" charset="0"/>
                          </a:rPr>
                          <m:t>𝒕</m:t>
                        </m:r>
                      </m:sup>
                    </m:sSup>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𝒅</m:t>
                        </m:r>
                      </m:e>
                      <m:sub>
                        <m:r>
                          <a:rPr lang="en-US" altLang="zh-CN" sz="2800" b="1" i="1" smtClean="0">
                            <a:latin typeface="Cambria Math" panose="02040503050406030204" pitchFamily="18" charset="0"/>
                          </a:rPr>
                          <m:t>𝒌</m:t>
                        </m:r>
                      </m:sub>
                    </m:sSub>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e>
                            </m:d>
                          </m:e>
                          <m:sup>
                            <m:r>
                              <a:rPr lang="en-US" altLang="zh-CN" sz="2800" b="1" i="1" smtClean="0">
                                <a:latin typeface="Cambria Math" panose="02040503050406030204" pitchFamily="18" charset="0"/>
                              </a:rPr>
                              <m:t>𝒕</m:t>
                            </m:r>
                          </m:sup>
                        </m:sSup>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𝒈</m:t>
                            </m:r>
                          </m:e>
                          <m:sub>
                            <m:r>
                              <a:rPr lang="en-US" altLang="zh-CN" sz="2800" b="1" i="1" smtClean="0">
                                <a:latin typeface="Cambria Math" panose="02040503050406030204" pitchFamily="18" charset="0"/>
                              </a:rPr>
                              <m:t>𝒌</m:t>
                            </m:r>
                          </m:sub>
                        </m:sSub>
                      </m:num>
                      <m:den>
                        <m:r>
                          <m:rPr>
                            <m:lit/>
                          </m:rP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𝒈</m:t>
                            </m:r>
                          </m:e>
                          <m:sub>
                            <m:r>
                              <a:rPr lang="en-US" altLang="zh-CN" sz="2800" b="1" i="1" smtClean="0">
                                <a:latin typeface="Cambria Math" panose="02040503050406030204" pitchFamily="18" charset="0"/>
                              </a:rPr>
                              <m:t>𝒌</m:t>
                            </m:r>
                          </m:sub>
                        </m:sSub>
                        <m:r>
                          <m:rPr>
                            <m:lit/>
                          </m:rPr>
                          <a:rPr lang="en-US" altLang="zh-CN" sz="2800" b="1" i="1" smtClean="0">
                            <a:latin typeface="Cambria Math" panose="02040503050406030204" pitchFamily="18" charset="0"/>
                          </a:rPr>
                          <m:t>||</m:t>
                        </m:r>
                      </m:den>
                    </m:f>
                  </m:oMath>
                </a14:m>
                <a:r>
                  <a:rPr lang="en-US" altLang="zh-CN" sz="2800" dirty="0"/>
                  <a:t>, </a:t>
                </a:r>
                <a:r>
                  <a:rPr lang="zh-CN" altLang="en-US" sz="2800" dirty="0"/>
                  <a:t>但此时最优点</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oMath>
                </a14:m>
                <a:r>
                  <a:rPr lang="zh-CN" altLang="en-US" sz="2800" dirty="0"/>
                  <a:t>未知，如何办？逼近思想！</a:t>
                </a:r>
                <a:endParaRPr lang="en-US" altLang="zh-CN" sz="2800" dirty="0"/>
              </a:p>
              <a:p>
                <a14:m>
                  <m:oMath xmlns:m="http://schemas.openxmlformats.org/officeDocument/2006/math">
                    <m:r>
                      <a:rPr lang="en-US" altLang="zh-CN" sz="2800" b="1" i="1" smtClean="0">
                        <a:latin typeface="Cambria Math" panose="02040503050406030204" pitchFamily="18" charset="0"/>
                      </a:rPr>
                      <m:t>𝒇</m:t>
                    </m:r>
                  </m:oMath>
                </a14:m>
                <a:r>
                  <a:rPr lang="zh-CN" altLang="en-US" sz="2800" dirty="0"/>
                  <a:t>是凸的，</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𝒇</m:t>
                        </m:r>
                      </m:e>
                      <m:sup>
                        <m:r>
                          <a:rPr lang="en-US" altLang="zh-CN" sz="2800" b="1" i="1" smtClean="0">
                            <a:latin typeface="Cambria Math" panose="02040503050406030204" pitchFamily="18" charset="0"/>
                          </a:rPr>
                          <m:t>∗</m:t>
                        </m:r>
                      </m:sup>
                    </m:s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e>
                    </m:d>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e>
                        </m:d>
                      </m:e>
                      <m:sup>
                        <m:r>
                          <a:rPr lang="en-US" altLang="zh-CN" sz="2800" b="1" i="1" smtClean="0">
                            <a:latin typeface="Cambria Math" panose="02040503050406030204" pitchFamily="18" charset="0"/>
                          </a:rPr>
                          <m:t>𝒕</m:t>
                        </m:r>
                      </m:sup>
                    </m:sSup>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𝒈</m:t>
                        </m:r>
                      </m:e>
                      <m:sub>
                        <m:r>
                          <a:rPr lang="en-US" altLang="zh-CN" sz="2800" b="1" i="1" smtClean="0">
                            <a:latin typeface="Cambria Math" panose="02040503050406030204" pitchFamily="18" charset="0"/>
                          </a:rPr>
                          <m:t>𝒌</m:t>
                        </m:r>
                      </m:sub>
                    </m:sSub>
                  </m:oMath>
                </a14:m>
                <a:r>
                  <a:rPr lang="en-US" altLang="zh-CN" sz="2800" dirty="0"/>
                  <a:t>,</a:t>
                </a:r>
                <a:r>
                  <a:rPr lang="zh-CN" altLang="en-US" sz="2800" dirty="0"/>
                  <a:t>从而有</a:t>
                </a:r>
                <a14:m>
                  <m:oMath xmlns:m="http://schemas.openxmlformats.org/officeDocument/2006/math">
                    <m:sSubSup>
                      <m:sSubSupPr>
                        <m:ctrlPr>
                          <a:rPr lang="en-US" altLang="zh-CN" sz="2800" b="1" i="1" smtClean="0">
                            <a:latin typeface="Cambria Math" panose="02040503050406030204" pitchFamily="18" charset="0"/>
                          </a:rPr>
                        </m:ctrlPr>
                      </m:sSubSupPr>
                      <m:e>
                        <m:r>
                          <a:rPr lang="en-US" altLang="zh-CN" sz="2800" b="1" i="1" smtClean="0">
                            <a:latin typeface="Cambria Math" panose="02040503050406030204" pitchFamily="18" charset="0"/>
                          </a:rPr>
                          <m:t>𝝀</m:t>
                        </m:r>
                      </m:e>
                      <m:sub>
                        <m:r>
                          <a:rPr lang="en-US" altLang="zh-CN" sz="2800" b="1" i="1" smtClean="0">
                            <a:latin typeface="Cambria Math" panose="02040503050406030204" pitchFamily="18" charset="0"/>
                          </a:rPr>
                          <m:t>𝒌</m:t>
                        </m:r>
                      </m:sub>
                      <m:sup>
                        <m:r>
                          <a:rPr lang="en-US" altLang="zh-CN" sz="2800" b="1" i="1" smtClean="0">
                            <a:latin typeface="Cambria Math" panose="02040503050406030204" pitchFamily="18" charset="0"/>
                          </a:rPr>
                          <m:t>∗</m:t>
                        </m:r>
                      </m:sup>
                    </m:sSubSup>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e>
                        </m:d>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𝒇</m:t>
                            </m:r>
                          </m:e>
                          <m:sup>
                            <m:r>
                              <a:rPr lang="en-US" altLang="zh-CN" sz="2800" b="1" i="1" smtClean="0">
                                <a:latin typeface="Cambria Math" panose="02040503050406030204" pitchFamily="18" charset="0"/>
                              </a:rPr>
                              <m:t>∗</m:t>
                            </m:r>
                          </m:sup>
                        </m:sSup>
                      </m:num>
                      <m:den>
                        <m:r>
                          <m:rPr>
                            <m:lit/>
                          </m:rP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𝒈</m:t>
                            </m:r>
                          </m:e>
                          <m:sub>
                            <m:r>
                              <a:rPr lang="en-US" altLang="zh-CN" sz="2800" b="1" i="1" smtClean="0">
                                <a:latin typeface="Cambria Math" panose="02040503050406030204" pitchFamily="18" charset="0"/>
                              </a:rPr>
                              <m:t>𝒌</m:t>
                            </m:r>
                          </m:sub>
                        </m:sSub>
                        <m:r>
                          <m:rPr>
                            <m:lit/>
                          </m:rPr>
                          <a:rPr lang="en-US" altLang="zh-CN" sz="2800" b="1" i="1" smtClean="0">
                            <a:latin typeface="Cambria Math" panose="02040503050406030204" pitchFamily="18" charset="0"/>
                          </a:rPr>
                          <m:t>||</m:t>
                        </m:r>
                      </m:den>
                    </m:f>
                  </m:oMath>
                </a14:m>
                <a:r>
                  <a:rPr lang="en-US" altLang="zh-CN" sz="2800" dirty="0"/>
                  <a:t>,</a:t>
                </a:r>
                <a:r>
                  <a:rPr lang="zh-CN" altLang="en-US" sz="2800" dirty="0"/>
                  <a:t>但这是</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𝒇</m:t>
                        </m:r>
                      </m:e>
                      <m:sup>
                        <m:r>
                          <a:rPr lang="en-US" altLang="zh-CN" sz="2800" b="1" i="1" smtClean="0">
                            <a:latin typeface="Cambria Math" panose="02040503050406030204" pitchFamily="18" charset="0"/>
                          </a:rPr>
                          <m:t>∗</m:t>
                        </m:r>
                      </m:sup>
                    </m:sSup>
                  </m:oMath>
                </a14:m>
                <a:r>
                  <a:rPr lang="zh-CN" altLang="en-US" sz="2800" dirty="0"/>
                  <a:t>也未知，因此推荐使用</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𝒇</m:t>
                        </m:r>
                      </m:e>
                      <m:sup>
                        <m:r>
                          <a:rPr lang="en-US" altLang="zh-CN" sz="2800" b="1" i="1" smtClean="0">
                            <a:latin typeface="Cambria Math" panose="02040503050406030204" pitchFamily="18" charset="0"/>
                          </a:rPr>
                          <m:t>∗</m:t>
                        </m:r>
                      </m:sup>
                    </m:sSup>
                  </m:oMath>
                </a14:m>
                <a:r>
                  <a:rPr lang="zh-CN" altLang="en-US" sz="2800" dirty="0"/>
                  <a:t>的一个低估值</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panose="02040503050406030204" pitchFamily="18" charset="0"/>
                          </a:rPr>
                          <m:t>𝒇</m:t>
                        </m:r>
                      </m:e>
                    </m:acc>
                  </m:oMath>
                </a14:m>
                <a:r>
                  <a:rPr lang="zh-CN" altLang="en-US" sz="2800" dirty="0"/>
                  <a:t>来代替</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𝒇</m:t>
                        </m:r>
                      </m:e>
                      <m:sup>
                        <m:r>
                          <a:rPr lang="en-US" altLang="zh-CN" sz="2800" b="1" i="1" smtClean="0">
                            <a:latin typeface="Cambria Math" panose="02040503050406030204" pitchFamily="18" charset="0"/>
                          </a:rPr>
                          <m:t>∗</m:t>
                        </m:r>
                      </m:sup>
                    </m:sSup>
                  </m:oMath>
                </a14:m>
                <a:r>
                  <a:rPr lang="en-US" altLang="zh-CN" sz="2800" dirty="0"/>
                  <a:t>,</a:t>
                </a:r>
                <a:r>
                  <a:rPr lang="zh-CN" altLang="en-US" sz="2800" dirty="0"/>
                  <a:t>从而步长选择为：</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𝝀</m:t>
                        </m:r>
                      </m:e>
                      <m:sub>
                        <m:r>
                          <a:rPr lang="en-US" altLang="zh-CN" sz="2800" b="1" i="1" smtClean="0">
                            <a:latin typeface="Cambria Math" panose="02040503050406030204" pitchFamily="18" charset="0"/>
                          </a:rPr>
                          <m:t>𝒌</m:t>
                        </m:r>
                      </m:sub>
                    </m:sSub>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𝜷</m:t>
                            </m:r>
                          </m:e>
                          <m:sub>
                            <m:r>
                              <a:rPr lang="en-US" altLang="zh-CN" sz="2800" b="1" i="1" smtClean="0">
                                <a:latin typeface="Cambria Math" panose="02040503050406030204" pitchFamily="18" charset="0"/>
                              </a:rPr>
                              <m:t>𝒌</m:t>
                            </m:r>
                          </m:sub>
                        </m:sSub>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e>
                            </m:d>
                            <m:r>
                              <a:rPr lang="en-US" altLang="zh-CN" sz="2800" b="1" i="1" smtClean="0">
                                <a:latin typeface="Cambria Math" panose="02040503050406030204" pitchFamily="18" charset="0"/>
                              </a:rPr>
                              <m:t>−</m:t>
                            </m:r>
                            <m:acc>
                              <m:accPr>
                                <m:chr m:val="̅"/>
                                <m:ctrlPr>
                                  <a:rPr lang="en-US" altLang="zh-CN" sz="2800" b="1" i="1" smtClean="0">
                                    <a:latin typeface="Cambria Math" panose="02040503050406030204" pitchFamily="18" charset="0"/>
                                  </a:rPr>
                                </m:ctrlPr>
                              </m:accPr>
                              <m:e>
                                <m:r>
                                  <a:rPr lang="en-US" altLang="zh-CN" sz="2800" b="1" i="1" smtClean="0">
                                    <a:latin typeface="Cambria Math" panose="02040503050406030204" pitchFamily="18" charset="0"/>
                                  </a:rPr>
                                  <m:t>𝒇</m:t>
                                </m:r>
                              </m:e>
                            </m:acc>
                          </m:e>
                        </m:d>
                      </m:num>
                      <m:den>
                        <m:r>
                          <m:rPr>
                            <m:lit/>
                          </m:rP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𝒈</m:t>
                            </m:r>
                          </m:e>
                          <m:sub>
                            <m:r>
                              <a:rPr lang="en-US" altLang="zh-CN" sz="2800" b="1" i="1" smtClean="0">
                                <a:latin typeface="Cambria Math" panose="02040503050406030204" pitchFamily="18" charset="0"/>
                              </a:rPr>
                              <m:t>𝒌</m:t>
                            </m:r>
                          </m:sub>
                        </m:sSub>
                        <m:r>
                          <m:rPr>
                            <m:lit/>
                          </m:rPr>
                          <a:rPr lang="en-US" altLang="zh-CN" sz="2800" b="1" i="1" smtClean="0">
                            <a:latin typeface="Cambria Math" panose="02040503050406030204" pitchFamily="18" charset="0"/>
                          </a:rPr>
                          <m:t>|</m:t>
                        </m:r>
                        <m:r>
                          <a:rPr lang="en-US" altLang="zh-CN" sz="2800" b="1" i="1" smtClean="0">
                            <a:latin typeface="Cambria Math" panose="02040503050406030204" pitchFamily="18" charset="0"/>
                          </a:rPr>
                          <m:t>|</m:t>
                        </m:r>
                      </m:den>
                    </m:f>
                  </m:oMath>
                </a14:m>
                <a:r>
                  <a:rPr lang="en-US" altLang="zh-CN" sz="2800" dirty="0"/>
                  <a:t>,</a:t>
                </a:r>
                <a:r>
                  <a:rPr lang="zh-CN" altLang="en-US" sz="2800" dirty="0"/>
                  <a:t>一般选</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𝜷</m:t>
                        </m:r>
                      </m:e>
                      <m:sub>
                        <m:r>
                          <a:rPr lang="en-US" altLang="zh-CN" sz="2800" b="1" i="1" smtClean="0">
                            <a:latin typeface="Cambria Math" panose="02040503050406030204" pitchFamily="18" charset="0"/>
                          </a:rPr>
                          <m:t>𝒌</m:t>
                        </m:r>
                      </m:sub>
                    </m:sSub>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𝝐</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𝟐</m:t>
                    </m:r>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𝝐</m:t>
                        </m:r>
                      </m:e>
                      <m:sub>
                        <m:r>
                          <a:rPr lang="en-US" altLang="zh-CN" sz="2800" b="1" i="1" smtClean="0">
                            <a:latin typeface="Cambria Math" panose="02040503050406030204" pitchFamily="18" charset="0"/>
                          </a:rPr>
                          <m:t>𝟐</m:t>
                        </m:r>
                      </m:sub>
                    </m:sSub>
                    <m:r>
                      <a:rPr lang="en-US" altLang="zh-CN" sz="2800" b="1" i="1" smtClean="0">
                        <a:latin typeface="Cambria Math" panose="02040503050406030204" pitchFamily="18" charset="0"/>
                      </a:rPr>
                      <m:t>]</m:t>
                    </m:r>
                  </m:oMath>
                </a14:m>
                <a:r>
                  <a:rPr lang="en-US" altLang="zh-CN" sz="2800" dirty="0"/>
                  <a:t>.</a:t>
                </a:r>
                <a:r>
                  <a:rPr lang="zh-CN" altLang="en-US" sz="2800" dirty="0"/>
                  <a:t>一般可达线性收敛</a:t>
                </a:r>
                <a:r>
                  <a:rPr lang="en-US" altLang="zh-CN" sz="2800" dirty="0"/>
                  <a:t>!</a:t>
                </a:r>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190" t="-1410" r="-1257" b="-4121"/>
                </a:stretch>
              </a:blipFill>
            </p:spPr>
            <p:txBody>
              <a:bodyPr/>
              <a:lstStyle/>
              <a:p>
                <a:r>
                  <a:rPr lang="zh-CN" altLang="en-US">
                    <a:noFill/>
                  </a:rPr>
                  <a:t> </a:t>
                </a:r>
                <a:endParaRPr lang="zh-CN" altLang="en-US">
                  <a:noFill/>
                </a:endParaRPr>
              </a:p>
            </p:txBody>
          </p:sp>
        </mc:Fallback>
      </mc:AlternateContent>
      <p:sp>
        <p:nvSpPr>
          <p:cNvPr id="4" name="标题 1"/>
          <p:cNvSpPr>
            <a:spLocks noGrp="1"/>
          </p:cNvSpPr>
          <p:nvPr>
            <p:ph type="title"/>
          </p:nvPr>
        </p:nvSpPr>
        <p:spPr/>
        <p:txBody>
          <a:bodyPr/>
          <a:lstStyle/>
          <a:p>
            <a:r>
              <a:rPr lang="zh-CN" altLang="en-US" sz="2400" dirty="0"/>
              <a:t>第</a:t>
            </a:r>
            <a:r>
              <a:rPr lang="en-US" altLang="zh-CN" sz="2400" dirty="0"/>
              <a:t>5</a:t>
            </a:r>
            <a:r>
              <a:rPr lang="zh-CN" altLang="en-US" sz="2400" dirty="0"/>
              <a:t>章</a:t>
            </a:r>
            <a:r>
              <a:rPr lang="zh-CN" altLang="en-US" sz="2400" dirty="0">
                <a:latin typeface="隶书" panose="02010509060101010101" pitchFamily="1" charset="-122"/>
              </a:rPr>
              <a:t>无约束最优化方法</a:t>
            </a:r>
            <a:r>
              <a:rPr lang="en-US" altLang="zh-CN" sz="2400" dirty="0">
                <a:latin typeface="隶书" panose="02010509060101010101" pitchFamily="1" charset="-122"/>
              </a:rPr>
              <a:t>(Unconstrained Optimization Methods)-</a:t>
            </a:r>
            <a:r>
              <a:rPr lang="zh-CN" altLang="en-US" sz="2400" dirty="0">
                <a:latin typeface="隶书" panose="02010509060101010101" pitchFamily="1" charset="-122"/>
              </a:rPr>
              <a:t>次梯度优化方法</a:t>
            </a:r>
            <a:r>
              <a:rPr lang="en-US" altLang="zh-CN" sz="2400" dirty="0">
                <a:latin typeface="隶书" panose="02010509060101010101" pitchFamily="1" charset="-122"/>
              </a:rPr>
              <a:t>(</a:t>
            </a:r>
            <a:r>
              <a:rPr lang="en-US" altLang="zh-CN" sz="2400" dirty="0" err="1"/>
              <a:t>Subgradient</a:t>
            </a:r>
            <a:r>
              <a:rPr lang="en-US" altLang="zh-CN" sz="2400" dirty="0"/>
              <a:t> Optimization</a:t>
            </a:r>
            <a:r>
              <a:rPr lang="en-US" altLang="zh-CN" sz="2400" dirty="0">
                <a:latin typeface="隶书" panose="02010509060101010101" pitchFamily="1" charset="-122"/>
              </a:rPr>
              <a:t>)</a:t>
            </a:r>
            <a:endParaRPr lang="zh-CN" altLang="en-US" sz="2400" dirty="0"/>
          </a:p>
        </p:txBody>
      </p:sp>
      <p:pic>
        <p:nvPicPr>
          <p:cNvPr id="5" name="图片 4"/>
          <p:cNvPicPr>
            <a:picLocks noChangeAspect="1"/>
          </p:cNvPicPr>
          <p:nvPr/>
        </p:nvPicPr>
        <p:blipFill>
          <a:blip r:embed="rId3"/>
          <a:stretch>
            <a:fillRect/>
          </a:stretch>
        </p:blipFill>
        <p:spPr>
          <a:xfrm>
            <a:off x="7358592" y="296813"/>
            <a:ext cx="2352666" cy="2050489"/>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使用导数和不使用导数的线搜索方法</a:t>
                </a:r>
                <a:endParaRPr lang="en-US" altLang="zh-CN" sz="2400" dirty="0"/>
              </a:p>
              <a:p>
                <a:pPr lvl="1"/>
                <a:r>
                  <a:rPr lang="en-US" altLang="zh-CN" sz="2000" dirty="0"/>
                  <a:t>Dichotomous</a:t>
                </a:r>
                <a:r>
                  <a:rPr lang="zh-CN" altLang="en-US" sz="2000" dirty="0"/>
                  <a:t>， </a:t>
                </a:r>
                <a:r>
                  <a:rPr lang="en-US" altLang="zh-CN" sz="2000" dirty="0"/>
                  <a:t>Golden Section method, Fibonacci method</a:t>
                </a:r>
              </a:p>
              <a:p>
                <a:pPr lvl="1"/>
                <a:r>
                  <a:rPr lang="en-US" altLang="zh-CN" sz="2000" dirty="0"/>
                  <a:t>Bisection search, Newton’s method</a:t>
                </a:r>
              </a:p>
              <a:p>
                <a:r>
                  <a:rPr lang="zh-CN" altLang="en-US" sz="2400" dirty="0"/>
                  <a:t>多维搜索下使用导数和不使用导数的搜索方法</a:t>
                </a:r>
                <a:endParaRPr lang="en-US" altLang="zh-CN" sz="2400" dirty="0"/>
              </a:p>
              <a:p>
                <a:pPr lvl="1"/>
                <a:r>
                  <a:rPr lang="en-US" altLang="zh-CN" sz="2000" dirty="0"/>
                  <a:t>The Cyclic coordinate method, Hooke and Jeeves</a:t>
                </a:r>
                <a:r>
                  <a:rPr lang="zh-CN" altLang="en-US" sz="2000" dirty="0"/>
                  <a:t>， </a:t>
                </a:r>
                <a:r>
                  <a:rPr lang="en-US" altLang="zh-CN" sz="2000" dirty="0" err="1"/>
                  <a:t>Rosenbrock’s</a:t>
                </a:r>
                <a:r>
                  <a:rPr lang="en-US" altLang="zh-CN" sz="2000" dirty="0"/>
                  <a:t> method</a:t>
                </a:r>
              </a:p>
              <a:p>
                <a:pPr lvl="1"/>
                <a:r>
                  <a:rPr lang="en-US" altLang="zh-CN" sz="2000" dirty="0"/>
                  <a:t>The Steepest descent and The method of Newton</a:t>
                </a:r>
              </a:p>
              <a:p>
                <a:r>
                  <a:rPr lang="zh-CN" altLang="en-US" sz="2400" dirty="0"/>
                  <a:t>牛顿方法的变种：</a:t>
                </a:r>
                <a:r>
                  <a:rPr lang="en-US" altLang="zh-CN" sz="2400" dirty="0"/>
                  <a:t>LM</a:t>
                </a:r>
                <a:r>
                  <a:rPr lang="zh-CN" altLang="en-US" sz="2400" dirty="0"/>
                  <a:t>和信任域方法</a:t>
                </a:r>
                <a:endParaRPr lang="en-US" altLang="zh-CN" sz="2400" dirty="0"/>
              </a:p>
              <a:p>
                <a:pPr lvl="1"/>
                <a:r>
                  <a:rPr lang="en-US" altLang="zh-CN" sz="2000" dirty="0" err="1"/>
                  <a:t>Levenberg</a:t>
                </a:r>
                <a:r>
                  <a:rPr lang="en-US" altLang="zh-CN" sz="2000" dirty="0"/>
                  <a:t>-Marquardt, Trust Region Methods</a:t>
                </a:r>
              </a:p>
              <a:p>
                <a:r>
                  <a:rPr lang="zh-CN" altLang="en-US" sz="2400" dirty="0"/>
                  <a:t>共轭方向法：拟牛顿法和共轭梯度法</a:t>
                </a:r>
                <a:endParaRPr lang="en-US" altLang="zh-CN" sz="2400" dirty="0"/>
              </a:p>
              <a:p>
                <a:pPr lvl="1"/>
                <a:r>
                  <a:rPr lang="zh-CN" altLang="en-US" sz="2000" dirty="0"/>
                  <a:t>目标函数如果是二次的，有限步内可以收敛</a:t>
                </a:r>
                <a:endParaRPr lang="en-US" altLang="zh-CN" sz="2000" dirty="0"/>
              </a:p>
              <a:p>
                <a:r>
                  <a:rPr lang="zh-CN" altLang="en-US" sz="2400" dirty="0"/>
                  <a:t>次梯度优化方法</a:t>
                </a:r>
                <a:endParaRPr lang="en-US" altLang="zh-CN" sz="2400" dirty="0"/>
              </a:p>
              <a:p>
                <a:pPr lvl="1"/>
                <a:r>
                  <a:rPr lang="zh-CN" altLang="en-US" sz="2000" dirty="0"/>
                  <a:t>不可微目标函数中的</a:t>
                </a:r>
                <a:r>
                  <a:rPr lang="en-US" altLang="zh-CN" sz="2000" dirty="0"/>
                  <a:t>Steepest Descent algorithm:</a:t>
                </a:r>
                <a:r>
                  <a:rPr lang="zh-CN" altLang="en-US" sz="2000" dirty="0"/>
                  <a:t>投影思想</a:t>
                </a:r>
                <a:r>
                  <a:rPr lang="en-US" altLang="zh-CN" sz="2000" dirty="0"/>
                  <a:t>!</a:t>
                </a:r>
              </a:p>
              <a:p>
                <a:r>
                  <a:rPr lang="zh-CN" altLang="en-US" sz="2400" dirty="0"/>
                  <a:t>主要掌握其基本思想：</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𝒎</m:t>
                        </m:r>
                      </m:e>
                      <m:sub>
                        <m:r>
                          <a:rPr lang="en-US" altLang="zh-CN" sz="2400" b="1" i="1" smtClean="0">
                            <a:latin typeface="Cambria Math"/>
                          </a:rPr>
                          <m:t>𝒌</m:t>
                        </m:r>
                      </m:sub>
                    </m:sSub>
                    <m:d>
                      <m:dPr>
                        <m:ctrlPr>
                          <a:rPr lang="en-US" altLang="zh-CN" sz="2400" b="1" i="1" smtClean="0">
                            <a:latin typeface="Cambria Math" panose="02040503050406030204" pitchFamily="18" charset="0"/>
                          </a:rPr>
                        </m:ctrlPr>
                      </m:dPr>
                      <m:e>
                        <m:r>
                          <a:rPr lang="en-US" altLang="zh-CN" sz="2400" b="1" i="1" smtClean="0">
                            <a:latin typeface="Cambria Math"/>
                          </a:rPr>
                          <m:t>𝒑</m:t>
                        </m:r>
                      </m:e>
                    </m:d>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𝒇</m:t>
                        </m:r>
                      </m:e>
                      <m:sub>
                        <m:r>
                          <a:rPr lang="en-US" altLang="zh-CN" sz="2400" b="1" i="1" smtClean="0">
                            <a:latin typeface="Cambria Math"/>
                          </a:rPr>
                          <m:t>𝒌</m:t>
                        </m:r>
                      </m:sub>
                    </m:sSub>
                    <m:r>
                      <a:rPr lang="en-US" altLang="zh-CN" sz="2400" b="1" i="1" smtClean="0">
                        <a:latin typeface="Cambria Math"/>
                      </a:rPr>
                      <m:t>+</m:t>
                    </m:r>
                    <m:r>
                      <a:rPr lang="en-US" altLang="zh-CN" sz="2400" b="1" i="1" smtClean="0">
                        <a:latin typeface="Cambria Math"/>
                      </a:rPr>
                      <m:t>𝜵</m:t>
                    </m:r>
                    <m:sSubSup>
                      <m:sSubSupPr>
                        <m:ctrlPr>
                          <a:rPr lang="en-US" altLang="zh-CN" sz="2400" b="1" i="1" smtClean="0">
                            <a:latin typeface="Cambria Math" panose="02040503050406030204" pitchFamily="18" charset="0"/>
                          </a:rPr>
                        </m:ctrlPr>
                      </m:sSubSupPr>
                      <m:e>
                        <m:r>
                          <a:rPr lang="en-US" altLang="zh-CN" sz="2400" b="1" i="1" smtClean="0">
                            <a:latin typeface="Cambria Math"/>
                          </a:rPr>
                          <m:t>𝒇</m:t>
                        </m:r>
                      </m:e>
                      <m:sub>
                        <m:r>
                          <a:rPr lang="en-US" altLang="zh-CN" sz="2400" b="1" i="1" smtClean="0">
                            <a:latin typeface="Cambria Math"/>
                          </a:rPr>
                          <m:t>𝒌</m:t>
                        </m:r>
                      </m:sub>
                      <m:sup>
                        <m:r>
                          <a:rPr lang="en-US" altLang="zh-CN" sz="2400" b="1" i="1" smtClean="0">
                            <a:latin typeface="Cambria Math"/>
                          </a:rPr>
                          <m:t>𝑻</m:t>
                        </m:r>
                      </m:sup>
                    </m:sSubSup>
                    <m:r>
                      <a:rPr lang="en-US" altLang="zh-CN" sz="2400" b="1" i="1" smtClean="0">
                        <a:latin typeface="Cambria Math"/>
                      </a:rPr>
                      <m:t>𝒑</m:t>
                    </m:r>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1" smtClean="0">
                            <a:latin typeface="Cambria Math"/>
                          </a:rPr>
                          <m:t>𝟏</m:t>
                        </m:r>
                      </m:num>
                      <m:den>
                        <m:r>
                          <a:rPr lang="en-US" altLang="zh-CN" sz="2400" b="1" i="1" smtClean="0">
                            <a:latin typeface="Cambria Math"/>
                          </a:rPr>
                          <m:t>𝟐</m:t>
                        </m:r>
                      </m:den>
                    </m:f>
                    <m:sSup>
                      <m:sSupPr>
                        <m:ctrlPr>
                          <a:rPr lang="en-US" altLang="zh-CN" sz="2400" b="1" i="1" smtClean="0">
                            <a:latin typeface="Cambria Math" panose="02040503050406030204" pitchFamily="18" charset="0"/>
                          </a:rPr>
                        </m:ctrlPr>
                      </m:sSupPr>
                      <m:e>
                        <m:r>
                          <a:rPr lang="en-US" altLang="zh-CN" sz="2400" b="1" i="1" smtClean="0">
                            <a:latin typeface="Cambria Math"/>
                          </a:rPr>
                          <m:t>𝒑</m:t>
                        </m:r>
                      </m:e>
                      <m:sup>
                        <m:r>
                          <a:rPr lang="en-US" altLang="zh-CN" sz="2400" b="1" i="1" smtClean="0">
                            <a:latin typeface="Cambria Math"/>
                          </a:rPr>
                          <m:t>𝑻</m:t>
                        </m:r>
                      </m:sup>
                    </m:sSup>
                    <m:sSub>
                      <m:sSubPr>
                        <m:ctrlPr>
                          <a:rPr lang="en-US" altLang="zh-CN" sz="2400" b="1" i="1" smtClean="0">
                            <a:latin typeface="Cambria Math" panose="02040503050406030204" pitchFamily="18" charset="0"/>
                          </a:rPr>
                        </m:ctrlPr>
                      </m:sSubPr>
                      <m:e>
                        <m:r>
                          <a:rPr lang="en-US" altLang="zh-CN" sz="2400" b="1" i="1" smtClean="0">
                            <a:latin typeface="Cambria Math"/>
                          </a:rPr>
                          <m:t>𝑩</m:t>
                        </m:r>
                      </m:e>
                      <m:sub>
                        <m:r>
                          <a:rPr lang="en-US" altLang="zh-CN" sz="2400" b="1" i="1" smtClean="0">
                            <a:latin typeface="Cambria Math"/>
                          </a:rPr>
                          <m:t>𝒌</m:t>
                        </m:r>
                      </m:sub>
                    </m:sSub>
                    <m:r>
                      <a:rPr lang="en-US" altLang="zh-CN" sz="2400" b="1" i="1" smtClean="0">
                        <a:latin typeface="Cambria Math"/>
                      </a:rPr>
                      <m:t>𝒑</m:t>
                    </m:r>
                  </m:oMath>
                </a14:m>
                <a:r>
                  <a:rPr lang="en-US" altLang="zh-CN" i="1" dirty="0"/>
                  <a:t>,</a:t>
                </a:r>
              </a:p>
              <a:p>
                <a:pPr marL="0" indent="0">
                  <a:buNone/>
                </a:pPr>
                <a:r>
                  <a:rPr lang="zh-CN" altLang="en-US" dirty="0"/>
                  <a:t>方向：</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𝒑</m:t>
                        </m:r>
                      </m:e>
                      <m:sub>
                        <m:r>
                          <a:rPr lang="en-US" altLang="zh-CN" b="1" i="1" smtClean="0">
                            <a:latin typeface="Cambria Math"/>
                          </a:rPr>
                          <m:t>𝒌</m:t>
                        </m:r>
                      </m:sub>
                    </m:sSub>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𝑩</m:t>
                        </m:r>
                      </m:e>
                      <m:sub>
                        <m:r>
                          <a:rPr lang="en-US" altLang="zh-CN" b="1" i="1" smtClean="0">
                            <a:latin typeface="Cambria Math"/>
                          </a:rPr>
                          <m:t>𝒌</m:t>
                        </m:r>
                      </m:sub>
                      <m:sup>
                        <m:r>
                          <a:rPr lang="en-US" altLang="zh-CN" b="1" i="1" smtClean="0">
                            <a:latin typeface="Cambria Math"/>
                          </a:rPr>
                          <m:t>−</m:t>
                        </m:r>
                        <m:r>
                          <a:rPr lang="en-US" altLang="zh-CN" b="1" i="1" smtClean="0">
                            <a:latin typeface="Cambria Math"/>
                          </a:rPr>
                          <m:t>𝟏</m:t>
                        </m:r>
                      </m:sup>
                    </m:sSubSup>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𝒇</m:t>
                        </m:r>
                      </m:e>
                      <m:sub>
                        <m:r>
                          <a:rPr lang="en-US" altLang="zh-CN" b="1" i="1" smtClean="0">
                            <a:latin typeface="Cambria Math"/>
                          </a:rPr>
                          <m:t>𝒌</m:t>
                        </m:r>
                      </m:sub>
                    </m:sSub>
                    <m:r>
                      <a:rPr lang="en-US" altLang="zh-CN" b="1" i="0" smtClean="0">
                        <a:latin typeface="Cambria Math"/>
                      </a:rPr>
                      <m:t>,</m:t>
                    </m:r>
                  </m:oMath>
                </a14:m>
                <a:r>
                  <a:rPr lang="zh-CN" altLang="en-US" dirty="0"/>
                  <a:t> </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a:rPr>
                          <m:t>𝒙</m:t>
                        </m:r>
                      </m:e>
                      <m:sup>
                        <m:d>
                          <m:dPr>
                            <m:ctrlPr>
                              <a:rPr lang="en-US" altLang="zh-CN" b="1" i="1" dirty="0" smtClean="0">
                                <a:latin typeface="Cambria Math" panose="02040503050406030204" pitchFamily="18" charset="0"/>
                              </a:rPr>
                            </m:ctrlPr>
                          </m:dPr>
                          <m:e>
                            <m:r>
                              <a:rPr lang="en-US" altLang="zh-CN" b="1" i="1" dirty="0" smtClean="0">
                                <a:latin typeface="Cambria Math"/>
                              </a:rPr>
                              <m:t>𝒌</m:t>
                            </m:r>
                            <m:r>
                              <a:rPr lang="en-US" altLang="zh-CN" b="1" i="1" dirty="0" smtClean="0">
                                <a:latin typeface="Cambria Math"/>
                              </a:rPr>
                              <m:t>+</m:t>
                            </m:r>
                            <m:r>
                              <a:rPr lang="en-US" altLang="zh-CN" b="1" i="1" dirty="0" smtClean="0">
                                <a:latin typeface="Cambria Math"/>
                              </a:rPr>
                              <m:t>𝟏</m:t>
                            </m:r>
                          </m:e>
                        </m:d>
                      </m:sup>
                    </m:sSup>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𝒙</m:t>
                        </m:r>
                      </m:e>
                      <m:sup>
                        <m:d>
                          <m:dPr>
                            <m:ctrlPr>
                              <a:rPr lang="en-US" altLang="zh-CN" b="1" i="1" dirty="0" smtClean="0">
                                <a:latin typeface="Cambria Math" panose="02040503050406030204" pitchFamily="18" charset="0"/>
                              </a:rPr>
                            </m:ctrlPr>
                          </m:dPr>
                          <m:e>
                            <m:r>
                              <a:rPr lang="en-US" altLang="zh-CN" b="1" i="1" dirty="0" smtClean="0">
                                <a:latin typeface="Cambria Math"/>
                              </a:rPr>
                              <m:t>𝒌</m:t>
                            </m:r>
                          </m:e>
                        </m:d>
                      </m:sup>
                    </m:sSup>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𝜶</m:t>
                        </m:r>
                      </m:e>
                      <m:sub>
                        <m:r>
                          <a:rPr lang="en-US" altLang="zh-CN" b="1" i="1" dirty="0" smtClean="0">
                            <a:latin typeface="Cambria Math"/>
                          </a:rPr>
                          <m:t>𝒌</m:t>
                        </m:r>
                      </m:sub>
                    </m:sSub>
                    <m:sSub>
                      <m:sSubPr>
                        <m:ctrlPr>
                          <a:rPr lang="en-US" altLang="zh-CN" b="1" i="1" dirty="0" smtClean="0">
                            <a:latin typeface="Cambria Math" panose="02040503050406030204" pitchFamily="18" charset="0"/>
                          </a:rPr>
                        </m:ctrlPr>
                      </m:sSubPr>
                      <m:e>
                        <m:r>
                          <a:rPr lang="en-US" altLang="zh-CN" b="1" i="1" dirty="0" smtClean="0">
                            <a:latin typeface="Cambria Math"/>
                          </a:rPr>
                          <m:t>𝒑</m:t>
                        </m:r>
                      </m:e>
                      <m:sub>
                        <m:r>
                          <a:rPr lang="en-US" altLang="zh-CN" b="1" i="1" dirty="0" smtClean="0">
                            <a:latin typeface="Cambria Math"/>
                          </a:rPr>
                          <m:t>𝒌</m:t>
                        </m:r>
                      </m:sub>
                    </m:sSub>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87" t="-1193" b="-9653"/>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5</a:t>
            </a:r>
            <a:r>
              <a:rPr lang="zh-CN" altLang="en-US" sz="3200" dirty="0"/>
              <a:t>章 </a:t>
            </a:r>
            <a:r>
              <a:rPr lang="zh-CN" altLang="en-US" sz="3200" dirty="0">
                <a:latin typeface="隶书" panose="02010509060101010101" pitchFamily="1" charset="-122"/>
              </a:rPr>
              <a:t>无约束最优化方法</a:t>
            </a:r>
            <a:r>
              <a:rPr lang="en-US" altLang="zh-CN" sz="3200" dirty="0">
                <a:latin typeface="隶书" panose="02010509060101010101" pitchFamily="1" charset="-122"/>
              </a:rPr>
              <a:t>-</a:t>
            </a:r>
            <a:r>
              <a:rPr lang="zh-CN" altLang="en-US" sz="3200" dirty="0">
                <a:latin typeface="隶书" panose="02010509060101010101" pitchFamily="1" charset="-122"/>
              </a:rPr>
              <a:t>非精确线搜索回顾</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前述方法要求顺序求出一些函数值，并且利用函数信息也不会加速收敛过程，牛顿法不是全局收敛</a:t>
                </a:r>
                <a:endParaRPr lang="en-US" altLang="zh-CN" dirty="0"/>
              </a:p>
              <a:p>
                <a:r>
                  <a:rPr lang="zh-CN" altLang="en-US" dirty="0"/>
                  <a:t>但插值法在满足凸性和连续二次可微的前提下，可到达全局最优解</a:t>
                </a:r>
                <a:endParaRPr lang="en-US" altLang="zh-CN" dirty="0"/>
              </a:p>
              <a:p>
                <a:r>
                  <a:rPr lang="zh-CN" altLang="en-US" dirty="0"/>
                  <a:t>非精确一维搜索</a:t>
                </a:r>
                <a:endParaRPr lang="en-US" altLang="zh-CN" dirty="0"/>
              </a:p>
              <a:p>
                <a:r>
                  <a:rPr lang="en-US" altLang="zh-CN" sz="3200" dirty="0"/>
                  <a:t>Goldstein</a:t>
                </a:r>
                <a:endParaRPr lang="en-US" altLang="zh-CN" dirty="0"/>
              </a:p>
              <a:p>
                <a:pPr lvl="1"/>
                <a:r>
                  <a:rPr lang="zh-CN" altLang="en-US" sz="2200" dirty="0"/>
                  <a:t>设</a:t>
                </a:r>
                <a:r>
                  <a:rPr lang="zh-CN" altLang="en-US" sz="2200" i="1" dirty="0"/>
                  <a:t>   </a:t>
                </a:r>
                <a:r>
                  <a:rPr lang="en-US" altLang="zh-CN" sz="2200" i="1" dirty="0"/>
                  <a:t>f:R</a:t>
                </a:r>
                <a:r>
                  <a:rPr lang="en-US" altLang="zh-CN" sz="2200" i="1" baseline="30000" dirty="0"/>
                  <a:t>n</a:t>
                </a:r>
                <a:r>
                  <a:rPr lang="en-US" altLang="zh-CN" sz="2200" i="1" dirty="0"/>
                  <a:t>→R</a:t>
                </a:r>
                <a:r>
                  <a:rPr lang="zh-CN" altLang="en-US" sz="2200" i="1" dirty="0"/>
                  <a:t>。</a:t>
                </a:r>
                <a:r>
                  <a:rPr lang="zh-CN" altLang="en-US" sz="2200" dirty="0"/>
                  <a:t>在</a:t>
                </a:r>
                <a:r>
                  <a:rPr lang="en-US" altLang="zh-CN" sz="2200" i="1" dirty="0"/>
                  <a:t>x </a:t>
                </a:r>
                <a:r>
                  <a:rPr lang="zh-CN" altLang="en-US" sz="2200" dirty="0"/>
                  <a:t>取方向</a:t>
                </a:r>
                <a:r>
                  <a:rPr lang="zh-CN" altLang="en-US" sz="2200" i="1" dirty="0"/>
                  <a:t> </a:t>
                </a:r>
                <a:r>
                  <a:rPr lang="en-US" altLang="zh-CN" sz="2200" i="1" dirty="0"/>
                  <a:t>d  </a:t>
                </a:r>
                <a:r>
                  <a:rPr lang="en-US" altLang="zh-CN" sz="2200" dirty="0"/>
                  <a:t>,</a:t>
                </a:r>
                <a:r>
                  <a:rPr lang="en-US" altLang="zh-CN" sz="2200" i="1" dirty="0"/>
                  <a:t>  </a:t>
                </a:r>
                <a:r>
                  <a:rPr lang="zh-CN" altLang="en-US" sz="2200" dirty="0"/>
                  <a:t>有</a:t>
                </a:r>
                <a:r>
                  <a:rPr lang="zh-CN" altLang="en-US" sz="2200" i="1" dirty="0"/>
                  <a:t>▽</a:t>
                </a:r>
                <a:r>
                  <a:rPr lang="en-US" altLang="zh-CN" sz="2200" i="1" dirty="0"/>
                  <a:t>f </a:t>
                </a:r>
                <a:r>
                  <a:rPr lang="en-US" altLang="zh-CN" sz="2200" i="1" baseline="30000" dirty="0"/>
                  <a:t>T</a:t>
                </a:r>
                <a:r>
                  <a:rPr lang="en-US" altLang="zh-CN" sz="2200" i="1" dirty="0"/>
                  <a:t>(x)d&lt;0  </a:t>
                </a:r>
                <a:r>
                  <a:rPr lang="en-US" altLang="zh-CN" sz="2200" dirty="0"/>
                  <a:t>(</a:t>
                </a:r>
                <a:r>
                  <a:rPr lang="zh-CN" altLang="en-US" sz="2200" dirty="0"/>
                  <a:t>即</a:t>
                </a:r>
                <a:r>
                  <a:rPr lang="en-US" altLang="zh-CN" sz="2200" i="1" dirty="0"/>
                  <a:t>d</a:t>
                </a:r>
                <a:r>
                  <a:rPr lang="zh-CN" altLang="en-US" sz="2200" dirty="0"/>
                  <a:t>为下降方向</a:t>
                </a:r>
                <a:r>
                  <a:rPr lang="en-US" altLang="zh-CN" sz="2200" dirty="0"/>
                  <a:t>),</a:t>
                </a:r>
                <a:r>
                  <a:rPr lang="en-US" altLang="zh-CN" sz="2200" i="1" dirty="0">
                    <a:solidFill>
                      <a:schemeClr val="folHlink"/>
                    </a:solidFill>
                  </a:rPr>
                  <a:t> </a:t>
                </a:r>
                <a:r>
                  <a:rPr lang="zh-CN" altLang="en-US" sz="2200" dirty="0"/>
                  <a:t>令</a:t>
                </a:r>
                <a14:m>
                  <m:oMath xmlns:m="http://schemas.openxmlformats.org/officeDocument/2006/math">
                    <m:sSup>
                      <m:sSupPr>
                        <m:ctrlPr>
                          <a:rPr lang="en-US" altLang="zh-CN" sz="2200" i="1">
                            <a:latin typeface="Cambria Math" panose="02040503050406030204" pitchFamily="18" charset="0"/>
                          </a:rPr>
                        </m:ctrlPr>
                      </m:sSupPr>
                      <m:e>
                        <m:r>
                          <a:rPr lang="en-US" altLang="zh-CN" sz="2200" i="1">
                            <a:latin typeface="Cambria Math"/>
                          </a:rPr>
                          <m:t>𝒔</m:t>
                        </m:r>
                      </m:e>
                      <m:sup>
                        <m:d>
                          <m:dPr>
                            <m:ctrlPr>
                              <a:rPr lang="en-US" altLang="zh-CN" sz="2200" i="1">
                                <a:latin typeface="Cambria Math" panose="02040503050406030204" pitchFamily="18" charset="0"/>
                              </a:rPr>
                            </m:ctrlPr>
                          </m:dPr>
                          <m:e>
                            <m:r>
                              <a:rPr lang="en-US" altLang="zh-CN" sz="2200" i="1">
                                <a:latin typeface="Cambria Math"/>
                              </a:rPr>
                              <m:t>𝒌</m:t>
                            </m:r>
                          </m:e>
                        </m:d>
                      </m:sup>
                    </m:sSup>
                    <m:r>
                      <a:rPr lang="en-US" altLang="zh-CN" sz="2200" i="1">
                        <a:latin typeface="Cambria Math"/>
                      </a:rPr>
                      <m:t>=</m:t>
                    </m:r>
                    <m:sSup>
                      <m:sSupPr>
                        <m:ctrlPr>
                          <a:rPr lang="en-US" altLang="zh-CN" sz="2200" i="1">
                            <a:latin typeface="Cambria Math" panose="02040503050406030204" pitchFamily="18" charset="0"/>
                          </a:rPr>
                        </m:ctrlPr>
                      </m:sSupPr>
                      <m:e>
                        <m:r>
                          <a:rPr lang="en-US" altLang="zh-CN" sz="2200" i="1">
                            <a:latin typeface="Cambria Math"/>
                          </a:rPr>
                          <m:t>𝒙</m:t>
                        </m:r>
                      </m:e>
                      <m:sup>
                        <m:d>
                          <m:dPr>
                            <m:ctrlPr>
                              <a:rPr lang="en-US" altLang="zh-CN" sz="2200" i="1">
                                <a:latin typeface="Cambria Math" panose="02040503050406030204" pitchFamily="18" charset="0"/>
                              </a:rPr>
                            </m:ctrlPr>
                          </m:dPr>
                          <m:e>
                            <m:r>
                              <a:rPr lang="en-US" altLang="zh-CN" sz="2200" i="1">
                                <a:latin typeface="Cambria Math"/>
                              </a:rPr>
                              <m:t>𝒌</m:t>
                            </m:r>
                            <m:r>
                              <a:rPr lang="en-US" altLang="zh-CN" sz="2200" i="1">
                                <a:latin typeface="Cambria Math"/>
                              </a:rPr>
                              <m:t>+</m:t>
                            </m:r>
                            <m:r>
                              <a:rPr lang="en-US" altLang="zh-CN" sz="2200" i="1">
                                <a:latin typeface="Cambria Math"/>
                              </a:rPr>
                              <m:t>𝟏</m:t>
                            </m:r>
                          </m:e>
                        </m:d>
                      </m:sup>
                    </m:sSup>
                    <m:r>
                      <a:rPr lang="en-US" altLang="zh-CN" sz="2200" i="1">
                        <a:latin typeface="Cambria Math"/>
                      </a:rPr>
                      <m:t>−</m:t>
                    </m:r>
                    <m:sSup>
                      <m:sSupPr>
                        <m:ctrlPr>
                          <a:rPr lang="en-US" altLang="zh-CN" sz="2200" i="1">
                            <a:latin typeface="Cambria Math" panose="02040503050406030204" pitchFamily="18" charset="0"/>
                          </a:rPr>
                        </m:ctrlPr>
                      </m:sSupPr>
                      <m:e>
                        <m:r>
                          <a:rPr lang="en-US" altLang="zh-CN" sz="2200" i="1">
                            <a:latin typeface="Cambria Math"/>
                          </a:rPr>
                          <m:t>𝒙</m:t>
                        </m:r>
                      </m:e>
                      <m:sup>
                        <m:d>
                          <m:dPr>
                            <m:ctrlPr>
                              <a:rPr lang="en-US" altLang="zh-CN" sz="2200" i="1">
                                <a:latin typeface="Cambria Math" panose="02040503050406030204" pitchFamily="18" charset="0"/>
                              </a:rPr>
                            </m:ctrlPr>
                          </m:dPr>
                          <m:e>
                            <m:r>
                              <a:rPr lang="en-US" altLang="zh-CN" sz="2200" i="1">
                                <a:latin typeface="Cambria Math"/>
                              </a:rPr>
                              <m:t>𝒌</m:t>
                            </m:r>
                          </m:e>
                        </m:d>
                      </m:sup>
                    </m:sSup>
                    <m:r>
                      <a:rPr lang="en-US" altLang="zh-CN" sz="2200" i="1">
                        <a:latin typeface="Cambria Math"/>
                      </a:rPr>
                      <m:t>=</m:t>
                    </m:r>
                    <m:sSub>
                      <m:sSubPr>
                        <m:ctrlPr>
                          <a:rPr lang="en-US" altLang="zh-CN" sz="2200" i="1">
                            <a:latin typeface="Cambria Math" panose="02040503050406030204" pitchFamily="18" charset="0"/>
                          </a:rPr>
                        </m:ctrlPr>
                      </m:sSubPr>
                      <m:e>
                        <m:r>
                          <a:rPr lang="en-US" altLang="zh-CN" sz="2200" i="1">
                            <a:latin typeface="Cambria Math"/>
                          </a:rPr>
                          <m:t>𝝀</m:t>
                        </m:r>
                      </m:e>
                      <m:sub>
                        <m:r>
                          <a:rPr lang="en-US" altLang="zh-CN" sz="2200" i="1">
                            <a:latin typeface="Cambria Math"/>
                          </a:rPr>
                          <m:t>𝒌</m:t>
                        </m:r>
                      </m:sub>
                    </m:sSub>
                    <m:sSup>
                      <m:sSupPr>
                        <m:ctrlPr>
                          <a:rPr lang="en-US" altLang="zh-CN" sz="2200" i="1">
                            <a:latin typeface="Cambria Math" panose="02040503050406030204" pitchFamily="18" charset="0"/>
                          </a:rPr>
                        </m:ctrlPr>
                      </m:sSupPr>
                      <m:e>
                        <m:r>
                          <a:rPr lang="en-US" altLang="zh-CN" sz="2200" i="1">
                            <a:latin typeface="Cambria Math"/>
                          </a:rPr>
                          <m:t>𝒅</m:t>
                        </m:r>
                      </m:e>
                      <m:sup>
                        <m:d>
                          <m:dPr>
                            <m:ctrlPr>
                              <a:rPr lang="en-US" altLang="zh-CN" sz="2200" i="1">
                                <a:latin typeface="Cambria Math" panose="02040503050406030204" pitchFamily="18" charset="0"/>
                              </a:rPr>
                            </m:ctrlPr>
                          </m:dPr>
                          <m:e>
                            <m:r>
                              <a:rPr lang="en-US" altLang="zh-CN" sz="2200" i="1">
                                <a:latin typeface="Cambria Math"/>
                              </a:rPr>
                              <m:t>𝒌</m:t>
                            </m:r>
                          </m:e>
                        </m:d>
                      </m:sup>
                    </m:sSup>
                  </m:oMath>
                </a14:m>
                <a:r>
                  <a:rPr lang="zh-CN" altLang="en-US" sz="2200" dirty="0"/>
                  <a:t>求</a:t>
                </a:r>
                <a:r>
                  <a:rPr lang="en-US" altLang="zh-CN" sz="2200" dirty="0"/>
                  <a:t>λ</a:t>
                </a:r>
                <a:r>
                  <a:rPr lang="zh-CN" altLang="en-US" sz="2200" dirty="0"/>
                  <a:t>使</a:t>
                </a:r>
              </a:p>
              <a:p>
                <a:pPr>
                  <a:buNone/>
                </a:pPr>
                <a:r>
                  <a:rPr lang="zh-CN" altLang="en-US" sz="2600" dirty="0">
                    <a:solidFill>
                      <a:schemeClr val="folHlink"/>
                    </a:solidFill>
                  </a:rPr>
                  <a:t>           </a:t>
                </a:r>
                <a14:m>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a:rPr>
                          <m:t>𝟏</m:t>
                        </m:r>
                      </m:e>
                    </m:d>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r>
                                  <a:rPr lang="en-US" altLang="zh-CN" sz="2400" i="1">
                                    <a:latin typeface="Cambria Math"/>
                                  </a:rPr>
                                  <m:t>+</m:t>
                                </m:r>
                                <m:r>
                                  <a:rPr lang="en-US" altLang="zh-CN" sz="2400" i="1">
                                    <a:latin typeface="Cambria Math"/>
                                  </a:rPr>
                                  <m:t>𝟏</m:t>
                                </m:r>
                              </m:e>
                            </m:d>
                          </m:sup>
                        </m:sSup>
                      </m:e>
                    </m:d>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e>
                            </m:d>
                          </m:sup>
                        </m:sSup>
                      </m:e>
                    </m:d>
                    <m:r>
                      <a:rPr lang="en-US" altLang="zh-CN" sz="2400" i="1">
                        <a:latin typeface="Cambria Math"/>
                      </a:rPr>
                      <m:t>≤</m:t>
                    </m:r>
                    <m:r>
                      <a:rPr lang="en-US" altLang="zh-CN" sz="2400" i="1">
                        <a:latin typeface="Cambria Math"/>
                      </a:rPr>
                      <m:t>𝝆</m:t>
                    </m:r>
                    <m:r>
                      <a:rPr lang="en-US" altLang="zh-CN" sz="1200">
                        <a:latin typeface="Cambria Math"/>
                      </a:rPr>
                      <m:t>𝛁</m:t>
                    </m:r>
                    <m:sSup>
                      <m:sSupPr>
                        <m:ctrlPr>
                          <a:rPr lang="en-US" altLang="zh-CN" sz="2400" i="1">
                            <a:latin typeface="Cambria Math" panose="02040503050406030204" pitchFamily="18" charset="0"/>
                          </a:rPr>
                        </m:ctrlPr>
                      </m:sSupPr>
                      <m:e>
                        <m:r>
                          <a:rPr lang="en-US" altLang="zh-CN" sz="2400" i="1">
                            <a:latin typeface="Cambria Math"/>
                          </a:rPr>
                          <m:t>𝒇</m:t>
                        </m:r>
                      </m:e>
                      <m:sup>
                        <m:r>
                          <a:rPr lang="en-US" altLang="zh-CN" sz="2400" i="1">
                            <a:latin typeface="Cambria Math"/>
                          </a:rPr>
                          <m:t>𝑻</m:t>
                        </m:r>
                      </m:sup>
                    </m:sSup>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e>
                            </m:d>
                          </m:sup>
                        </m:sSup>
                      </m:e>
                    </m:d>
                    <m:sSup>
                      <m:sSupPr>
                        <m:ctrlPr>
                          <a:rPr lang="en-US" altLang="zh-CN" sz="2400" i="1">
                            <a:latin typeface="Cambria Math" panose="02040503050406030204" pitchFamily="18" charset="0"/>
                          </a:rPr>
                        </m:ctrlPr>
                      </m:sSupPr>
                      <m:e>
                        <m:r>
                          <a:rPr lang="en-US" altLang="zh-CN" sz="2400" i="1">
                            <a:latin typeface="Cambria Math"/>
                          </a:rPr>
                          <m:t>𝒔</m:t>
                        </m:r>
                      </m:e>
                      <m:sup>
                        <m:d>
                          <m:dPr>
                            <m:ctrlPr>
                              <a:rPr lang="en-US" altLang="zh-CN" sz="2400" i="1">
                                <a:latin typeface="Cambria Math" panose="02040503050406030204" pitchFamily="18" charset="0"/>
                              </a:rPr>
                            </m:ctrlPr>
                          </m:dPr>
                          <m:e>
                            <m:r>
                              <a:rPr lang="en-US" altLang="zh-CN" sz="2400" i="1">
                                <a:latin typeface="Cambria Math"/>
                              </a:rPr>
                              <m:t>𝒌</m:t>
                            </m:r>
                          </m:e>
                        </m:d>
                      </m:sup>
                    </m:sSup>
                  </m:oMath>
                </a14:m>
                <a:endParaRPr lang="en-US" altLang="zh-CN" sz="2600" i="1" dirty="0">
                  <a:solidFill>
                    <a:srgbClr val="FF0000"/>
                  </a:solidFill>
                </a:endParaRPr>
              </a:p>
              <a:p>
                <a:pPr>
                  <a:buNone/>
                </a:pPr>
                <a:r>
                  <a:rPr lang="en-US" altLang="zh-CN" sz="2600" i="1" dirty="0">
                    <a:solidFill>
                      <a:srgbClr val="FF0000"/>
                    </a:solidFill>
                  </a:rPr>
                  <a:t>		</a:t>
                </a:r>
                <a14:m>
                  <m:oMath xmlns:m="http://schemas.openxmlformats.org/officeDocument/2006/math">
                    <m:d>
                      <m:dPr>
                        <m:ctrlPr>
                          <a:rPr lang="en-US" altLang="zh-CN" sz="2600" i="1">
                            <a:solidFill>
                              <a:srgbClr val="FF0000"/>
                            </a:solidFill>
                            <a:latin typeface="Cambria Math" panose="02040503050406030204" pitchFamily="18" charset="0"/>
                          </a:rPr>
                        </m:ctrlPr>
                      </m:dPr>
                      <m:e>
                        <m:r>
                          <a:rPr lang="en-US" altLang="zh-CN" sz="2600" i="1">
                            <a:solidFill>
                              <a:srgbClr val="FF0000"/>
                            </a:solidFill>
                            <a:latin typeface="Cambria Math"/>
                          </a:rPr>
                          <m:t>𝟐</m:t>
                        </m:r>
                      </m:e>
                    </m:d>
                    <m:r>
                      <a:rPr lang="en-US" altLang="zh-CN" sz="2600" i="1">
                        <a:solidFill>
                          <a:srgbClr val="FF0000"/>
                        </a:solidFill>
                        <a:latin typeface="Cambria Math"/>
                      </a:rPr>
                      <m:t>𝒇</m:t>
                    </m:r>
                    <m:d>
                      <m:dPr>
                        <m:ctrlPr>
                          <a:rPr lang="en-US" altLang="zh-CN" sz="2600" i="1">
                            <a:solidFill>
                              <a:srgbClr val="FF0000"/>
                            </a:solidFill>
                            <a:latin typeface="Cambria Math" panose="02040503050406030204" pitchFamily="18" charset="0"/>
                          </a:rPr>
                        </m:ctrlPr>
                      </m:dPr>
                      <m:e>
                        <m:sSup>
                          <m:sSupPr>
                            <m:ctrlPr>
                              <a:rPr lang="en-US" altLang="zh-CN" sz="2600" i="1">
                                <a:solidFill>
                                  <a:srgbClr val="FF0000"/>
                                </a:solidFill>
                                <a:latin typeface="Cambria Math" panose="02040503050406030204" pitchFamily="18" charset="0"/>
                              </a:rPr>
                            </m:ctrlPr>
                          </m:sSupPr>
                          <m:e>
                            <m:r>
                              <a:rPr lang="en-US" altLang="zh-CN" sz="2600" i="1">
                                <a:solidFill>
                                  <a:srgbClr val="FF0000"/>
                                </a:solidFill>
                                <a:latin typeface="Cambria Math"/>
                              </a:rPr>
                              <m:t>𝒙</m:t>
                            </m:r>
                          </m:e>
                          <m:sup>
                            <m:d>
                              <m:dPr>
                                <m:ctrlPr>
                                  <a:rPr lang="en-US" altLang="zh-CN" sz="2600" i="1">
                                    <a:solidFill>
                                      <a:srgbClr val="FF0000"/>
                                    </a:solidFill>
                                    <a:latin typeface="Cambria Math" panose="02040503050406030204" pitchFamily="18" charset="0"/>
                                  </a:rPr>
                                </m:ctrlPr>
                              </m:dPr>
                              <m:e>
                                <m:r>
                                  <a:rPr lang="en-US" altLang="zh-CN" sz="2600" i="1">
                                    <a:solidFill>
                                      <a:srgbClr val="FF0000"/>
                                    </a:solidFill>
                                    <a:latin typeface="Cambria Math"/>
                                  </a:rPr>
                                  <m:t>𝒌</m:t>
                                </m:r>
                                <m:r>
                                  <a:rPr lang="en-US" altLang="zh-CN" sz="2600" i="1">
                                    <a:solidFill>
                                      <a:srgbClr val="FF0000"/>
                                    </a:solidFill>
                                    <a:latin typeface="Cambria Math"/>
                                  </a:rPr>
                                  <m:t>+</m:t>
                                </m:r>
                                <m:r>
                                  <a:rPr lang="en-US" altLang="zh-CN" sz="2600" i="1">
                                    <a:solidFill>
                                      <a:srgbClr val="FF0000"/>
                                    </a:solidFill>
                                    <a:latin typeface="Cambria Math"/>
                                  </a:rPr>
                                  <m:t>𝟏</m:t>
                                </m:r>
                              </m:e>
                            </m:d>
                          </m:sup>
                        </m:sSup>
                      </m:e>
                    </m:d>
                    <m:r>
                      <a:rPr lang="en-US" altLang="zh-CN" sz="2600" i="1">
                        <a:solidFill>
                          <a:srgbClr val="FF0000"/>
                        </a:solidFill>
                        <a:latin typeface="Cambria Math"/>
                      </a:rPr>
                      <m:t>−</m:t>
                    </m:r>
                    <m:r>
                      <a:rPr lang="en-US" altLang="zh-CN" sz="2600" i="1">
                        <a:solidFill>
                          <a:srgbClr val="FF0000"/>
                        </a:solidFill>
                        <a:latin typeface="Cambria Math"/>
                      </a:rPr>
                      <m:t>𝒇</m:t>
                    </m:r>
                    <m:d>
                      <m:dPr>
                        <m:ctrlPr>
                          <a:rPr lang="en-US" altLang="zh-CN" sz="2600" i="1">
                            <a:solidFill>
                              <a:srgbClr val="FF0000"/>
                            </a:solidFill>
                            <a:latin typeface="Cambria Math" panose="02040503050406030204" pitchFamily="18" charset="0"/>
                          </a:rPr>
                        </m:ctrlPr>
                      </m:dPr>
                      <m:e>
                        <m:sSup>
                          <m:sSupPr>
                            <m:ctrlPr>
                              <a:rPr lang="en-US" altLang="zh-CN" sz="2600" i="1">
                                <a:solidFill>
                                  <a:srgbClr val="FF0000"/>
                                </a:solidFill>
                                <a:latin typeface="Cambria Math" panose="02040503050406030204" pitchFamily="18" charset="0"/>
                              </a:rPr>
                            </m:ctrlPr>
                          </m:sSupPr>
                          <m:e>
                            <m:r>
                              <a:rPr lang="en-US" altLang="zh-CN" sz="2600" i="1">
                                <a:solidFill>
                                  <a:srgbClr val="FF0000"/>
                                </a:solidFill>
                                <a:latin typeface="Cambria Math"/>
                              </a:rPr>
                              <m:t>𝒙</m:t>
                            </m:r>
                          </m:e>
                          <m:sup>
                            <m:d>
                              <m:dPr>
                                <m:ctrlPr>
                                  <a:rPr lang="en-US" altLang="zh-CN" sz="2600" i="1">
                                    <a:solidFill>
                                      <a:srgbClr val="FF0000"/>
                                    </a:solidFill>
                                    <a:latin typeface="Cambria Math" panose="02040503050406030204" pitchFamily="18" charset="0"/>
                                  </a:rPr>
                                </m:ctrlPr>
                              </m:dPr>
                              <m:e>
                                <m:r>
                                  <a:rPr lang="en-US" altLang="zh-CN" sz="2600" i="1">
                                    <a:solidFill>
                                      <a:srgbClr val="FF0000"/>
                                    </a:solidFill>
                                    <a:latin typeface="Cambria Math"/>
                                  </a:rPr>
                                  <m:t>𝒌</m:t>
                                </m:r>
                              </m:e>
                            </m:d>
                          </m:sup>
                        </m:sSup>
                      </m:e>
                    </m:d>
                    <m:r>
                      <a:rPr lang="en-US" altLang="zh-CN" sz="2600" i="1">
                        <a:solidFill>
                          <a:srgbClr val="FF0000"/>
                        </a:solidFill>
                        <a:latin typeface="Cambria Math"/>
                      </a:rPr>
                      <m:t>≥</m:t>
                    </m:r>
                    <m:d>
                      <m:dPr>
                        <m:ctrlPr>
                          <a:rPr lang="en-US" altLang="zh-CN" sz="2600" i="1">
                            <a:solidFill>
                              <a:srgbClr val="FF0000"/>
                            </a:solidFill>
                            <a:latin typeface="Cambria Math" panose="02040503050406030204" pitchFamily="18" charset="0"/>
                          </a:rPr>
                        </m:ctrlPr>
                      </m:dPr>
                      <m:e>
                        <m:r>
                          <a:rPr lang="en-US" altLang="zh-CN" sz="2600" i="1">
                            <a:solidFill>
                              <a:srgbClr val="FF0000"/>
                            </a:solidFill>
                            <a:latin typeface="Cambria Math"/>
                          </a:rPr>
                          <m:t>𝟏</m:t>
                        </m:r>
                        <m:r>
                          <a:rPr lang="en-US" altLang="zh-CN" sz="2600" i="1">
                            <a:solidFill>
                              <a:srgbClr val="FF0000"/>
                            </a:solidFill>
                            <a:latin typeface="Cambria Math"/>
                          </a:rPr>
                          <m:t>−</m:t>
                        </m:r>
                        <m:r>
                          <a:rPr lang="en-US" altLang="zh-CN" sz="2600" i="1">
                            <a:solidFill>
                              <a:srgbClr val="FF0000"/>
                            </a:solidFill>
                            <a:latin typeface="Cambria Math"/>
                          </a:rPr>
                          <m:t>𝝆</m:t>
                        </m:r>
                      </m:e>
                    </m:d>
                    <m:sSup>
                      <m:sSupPr>
                        <m:ctrlPr>
                          <a:rPr lang="en-US" altLang="zh-CN" sz="2600" i="1">
                            <a:solidFill>
                              <a:srgbClr val="FF0000"/>
                            </a:solidFill>
                            <a:latin typeface="Cambria Math" panose="02040503050406030204" pitchFamily="18" charset="0"/>
                          </a:rPr>
                        </m:ctrlPr>
                      </m:sSupPr>
                      <m:e>
                        <m:r>
                          <a:rPr lang="en-US" altLang="zh-CN" sz="2600">
                            <a:solidFill>
                              <a:srgbClr val="FF0000"/>
                            </a:solidFill>
                            <a:latin typeface="Cambria Math"/>
                          </a:rPr>
                          <m:t>𝛁</m:t>
                        </m:r>
                        <m:r>
                          <a:rPr lang="en-US" altLang="zh-CN" sz="2600" i="1">
                            <a:solidFill>
                              <a:srgbClr val="FF0000"/>
                            </a:solidFill>
                            <a:latin typeface="Cambria Math"/>
                          </a:rPr>
                          <m:t>𝒇</m:t>
                        </m:r>
                      </m:e>
                      <m:sup>
                        <m:r>
                          <a:rPr lang="en-US" altLang="zh-CN" sz="2600" i="1">
                            <a:solidFill>
                              <a:srgbClr val="FF0000"/>
                            </a:solidFill>
                            <a:latin typeface="Cambria Math"/>
                          </a:rPr>
                          <m:t>𝑻</m:t>
                        </m:r>
                      </m:sup>
                    </m:sSup>
                    <m:d>
                      <m:dPr>
                        <m:ctrlPr>
                          <a:rPr lang="en-US" altLang="zh-CN" sz="2600" i="1">
                            <a:solidFill>
                              <a:srgbClr val="FF0000"/>
                            </a:solidFill>
                            <a:latin typeface="Cambria Math" panose="02040503050406030204" pitchFamily="18" charset="0"/>
                          </a:rPr>
                        </m:ctrlPr>
                      </m:dPr>
                      <m:e>
                        <m:sSup>
                          <m:sSupPr>
                            <m:ctrlPr>
                              <a:rPr lang="en-US" altLang="zh-CN" sz="2600" i="1">
                                <a:solidFill>
                                  <a:srgbClr val="FF0000"/>
                                </a:solidFill>
                                <a:latin typeface="Cambria Math" panose="02040503050406030204" pitchFamily="18" charset="0"/>
                              </a:rPr>
                            </m:ctrlPr>
                          </m:sSupPr>
                          <m:e>
                            <m:r>
                              <a:rPr lang="en-US" altLang="zh-CN" sz="2600" i="1">
                                <a:solidFill>
                                  <a:srgbClr val="FF0000"/>
                                </a:solidFill>
                                <a:latin typeface="Cambria Math"/>
                              </a:rPr>
                              <m:t>𝒙</m:t>
                            </m:r>
                          </m:e>
                          <m:sup>
                            <m:d>
                              <m:dPr>
                                <m:ctrlPr>
                                  <a:rPr lang="en-US" altLang="zh-CN" sz="2600" i="1">
                                    <a:solidFill>
                                      <a:srgbClr val="FF0000"/>
                                    </a:solidFill>
                                    <a:latin typeface="Cambria Math" panose="02040503050406030204" pitchFamily="18" charset="0"/>
                                  </a:rPr>
                                </m:ctrlPr>
                              </m:dPr>
                              <m:e>
                                <m:r>
                                  <a:rPr lang="en-US" altLang="zh-CN" sz="2600" i="1">
                                    <a:solidFill>
                                      <a:srgbClr val="FF0000"/>
                                    </a:solidFill>
                                    <a:latin typeface="Cambria Math"/>
                                  </a:rPr>
                                  <m:t>𝒌</m:t>
                                </m:r>
                              </m:e>
                            </m:d>
                          </m:sup>
                        </m:sSup>
                      </m:e>
                    </m:d>
                    <m:sSup>
                      <m:sSupPr>
                        <m:ctrlPr>
                          <a:rPr lang="en-US" altLang="zh-CN" sz="2600" i="1">
                            <a:solidFill>
                              <a:srgbClr val="FF0000"/>
                            </a:solidFill>
                            <a:latin typeface="Cambria Math" panose="02040503050406030204" pitchFamily="18" charset="0"/>
                          </a:rPr>
                        </m:ctrlPr>
                      </m:sSupPr>
                      <m:e>
                        <m:r>
                          <a:rPr lang="en-US" altLang="zh-CN" sz="2600" i="1">
                            <a:solidFill>
                              <a:srgbClr val="FF0000"/>
                            </a:solidFill>
                            <a:latin typeface="Cambria Math"/>
                          </a:rPr>
                          <m:t>𝒔</m:t>
                        </m:r>
                      </m:e>
                      <m:sup>
                        <m:d>
                          <m:dPr>
                            <m:ctrlPr>
                              <a:rPr lang="en-US" altLang="zh-CN" sz="2600" i="1">
                                <a:solidFill>
                                  <a:srgbClr val="FF0000"/>
                                </a:solidFill>
                                <a:latin typeface="Cambria Math" panose="02040503050406030204" pitchFamily="18" charset="0"/>
                              </a:rPr>
                            </m:ctrlPr>
                          </m:dPr>
                          <m:e>
                            <m:r>
                              <a:rPr lang="en-US" altLang="zh-CN" sz="2600" i="1">
                                <a:solidFill>
                                  <a:srgbClr val="FF0000"/>
                                </a:solidFill>
                                <a:latin typeface="Cambria Math"/>
                              </a:rPr>
                              <m:t>𝒌</m:t>
                            </m:r>
                          </m:e>
                        </m:d>
                      </m:sup>
                    </m:sSup>
                  </m:oMath>
                </a14:m>
                <a:endParaRPr lang="en-US" altLang="zh-CN" sz="2600" i="1" dirty="0">
                  <a:solidFill>
                    <a:srgbClr val="FF0000"/>
                  </a:solidFill>
                </a:endParaRP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21" t="-141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5</a:t>
            </a:r>
            <a:r>
              <a:rPr lang="zh-CN" altLang="en-US" sz="3200" dirty="0"/>
              <a:t>章 </a:t>
            </a:r>
            <a:r>
              <a:rPr lang="zh-CN" altLang="en-US" sz="3200" dirty="0">
                <a:latin typeface="隶书" panose="02010509060101010101" pitchFamily="1" charset="-122"/>
              </a:rPr>
              <a:t>无约束最优化方法</a:t>
            </a:r>
            <a:r>
              <a:rPr lang="en-US" altLang="zh-CN" sz="3200" dirty="0">
                <a:latin typeface="隶书" panose="02010509060101010101" pitchFamily="1" charset="-122"/>
              </a:rPr>
              <a:t>-</a:t>
            </a:r>
            <a:r>
              <a:rPr lang="zh-CN" altLang="en-US" sz="3200" dirty="0">
                <a:latin typeface="隶书" panose="02010509060101010101" pitchFamily="1" charset="-122"/>
              </a:rPr>
              <a:t>非精确线搜索回顾</a:t>
            </a:r>
            <a:endParaRPr lang="zh-CN" alt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50" y="1088901"/>
                <a:ext cx="5760338" cy="5616575"/>
              </a:xfrm>
              <a:ln>
                <a:solidFill>
                  <a:srgbClr val="FF0000"/>
                </a:solidFill>
              </a:ln>
            </p:spPr>
            <p:txBody>
              <a:bodyPr/>
              <a:lstStyle/>
              <a:p>
                <a:r>
                  <a:rPr lang="zh-CN" altLang="en-US" sz="1800" dirty="0"/>
                  <a:t>设</a:t>
                </a:r>
                <a:r>
                  <a:rPr lang="zh-CN" altLang="en-US" sz="1800" i="1" dirty="0"/>
                  <a:t>   </a:t>
                </a:r>
                <a:r>
                  <a:rPr lang="en-US" altLang="zh-CN" sz="1800" i="1" dirty="0"/>
                  <a:t>f:R</a:t>
                </a:r>
                <a:r>
                  <a:rPr lang="en-US" altLang="zh-CN" sz="1800" i="1" baseline="30000" dirty="0"/>
                  <a:t>n</a:t>
                </a:r>
                <a:r>
                  <a:rPr lang="en-US" altLang="zh-CN" sz="1800" i="1" dirty="0"/>
                  <a:t>→R</a:t>
                </a:r>
                <a:r>
                  <a:rPr lang="zh-CN" altLang="en-US" sz="1800" i="1" dirty="0"/>
                  <a:t>。</a:t>
                </a:r>
                <a:r>
                  <a:rPr lang="zh-CN" altLang="en-US" sz="1800" dirty="0"/>
                  <a:t>在</a:t>
                </a:r>
                <a:r>
                  <a:rPr lang="en-US" altLang="zh-CN" sz="1800" i="1" dirty="0"/>
                  <a:t>x </a:t>
                </a:r>
                <a:r>
                  <a:rPr lang="zh-CN" altLang="en-US" sz="1800" dirty="0"/>
                  <a:t>取方向</a:t>
                </a:r>
                <a:r>
                  <a:rPr lang="zh-CN" altLang="en-US" sz="1800" i="1" dirty="0"/>
                  <a:t> </a:t>
                </a:r>
                <a:r>
                  <a:rPr lang="en-US" altLang="zh-CN" sz="1800" i="1" dirty="0"/>
                  <a:t>d  </a:t>
                </a:r>
                <a:r>
                  <a:rPr lang="en-US" altLang="zh-CN" sz="1800" dirty="0"/>
                  <a:t>,</a:t>
                </a:r>
                <a:r>
                  <a:rPr lang="en-US" altLang="zh-CN" sz="1800" i="1" dirty="0"/>
                  <a:t>  </a:t>
                </a:r>
                <a:r>
                  <a:rPr lang="zh-CN" altLang="en-US" sz="1800" dirty="0"/>
                  <a:t>有</a:t>
                </a:r>
                <a:r>
                  <a:rPr lang="zh-CN" altLang="en-US" sz="1800" i="1" dirty="0"/>
                  <a:t>▽</a:t>
                </a:r>
                <a:r>
                  <a:rPr lang="en-US" altLang="zh-CN" sz="1800" i="1" dirty="0"/>
                  <a:t>f </a:t>
                </a:r>
                <a:r>
                  <a:rPr lang="en-US" altLang="zh-CN" sz="1800" i="1" baseline="30000" dirty="0"/>
                  <a:t>T</a:t>
                </a:r>
                <a:r>
                  <a:rPr lang="en-US" altLang="zh-CN" sz="1800" i="1" dirty="0"/>
                  <a:t>(x)d&lt;0  </a:t>
                </a:r>
                <a:r>
                  <a:rPr lang="en-US" altLang="zh-CN" sz="1800" dirty="0"/>
                  <a:t>(</a:t>
                </a:r>
                <a:r>
                  <a:rPr lang="zh-CN" altLang="en-US" sz="1800" dirty="0"/>
                  <a:t>即</a:t>
                </a:r>
                <a:r>
                  <a:rPr lang="en-US" altLang="zh-CN" sz="1800" i="1" dirty="0"/>
                  <a:t>d</a:t>
                </a:r>
                <a:r>
                  <a:rPr lang="zh-CN" altLang="en-US" sz="1800" dirty="0"/>
                  <a:t>为下降方向</a:t>
                </a:r>
                <a:r>
                  <a:rPr lang="en-US" altLang="zh-CN" sz="1800" dirty="0"/>
                  <a:t>),</a:t>
                </a:r>
                <a:r>
                  <a:rPr lang="en-US" altLang="zh-CN" sz="1800" i="1" dirty="0">
                    <a:solidFill>
                      <a:schemeClr val="folHlink"/>
                    </a:solidFill>
                  </a:rPr>
                  <a:t> </a:t>
                </a:r>
                <a:r>
                  <a:rPr lang="zh-CN" altLang="en-US" sz="1800" dirty="0"/>
                  <a:t>令</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a:rPr>
                          <m:t>𝒔</m:t>
                        </m:r>
                      </m:e>
                      <m:sup>
                        <m:d>
                          <m:dPr>
                            <m:ctrlPr>
                              <a:rPr lang="en-US" altLang="zh-CN" sz="1800" i="1">
                                <a:latin typeface="Cambria Math" panose="02040503050406030204" pitchFamily="18" charset="0"/>
                              </a:rPr>
                            </m:ctrlPr>
                          </m:dPr>
                          <m:e>
                            <m:r>
                              <a:rPr lang="en-US" altLang="zh-CN" sz="1800" i="1">
                                <a:latin typeface="Cambria Math"/>
                              </a:rPr>
                              <m:t>𝒌</m:t>
                            </m:r>
                          </m:e>
                        </m:d>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r>
                              <a:rPr lang="en-US" altLang="zh-CN" sz="1800" i="1">
                                <a:latin typeface="Cambria Math"/>
                              </a:rPr>
                              <m:t>+</m:t>
                            </m:r>
                            <m:r>
                              <a:rPr lang="en-US" altLang="zh-CN" sz="1800" i="1">
                                <a:latin typeface="Cambria Math"/>
                              </a:rPr>
                              <m:t>𝟏</m:t>
                            </m:r>
                          </m:e>
                        </m:d>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𝝀</m:t>
                        </m:r>
                      </m:e>
                      <m:sub>
                        <m:r>
                          <a:rPr lang="en-US" altLang="zh-CN" sz="1800" i="1">
                            <a:latin typeface="Cambria Math"/>
                          </a:rPr>
                          <m:t>𝒌</m:t>
                        </m:r>
                      </m:sub>
                    </m:sSub>
                    <m:sSup>
                      <m:sSupPr>
                        <m:ctrlPr>
                          <a:rPr lang="en-US" altLang="zh-CN" sz="1800" i="1">
                            <a:latin typeface="Cambria Math" panose="02040503050406030204" pitchFamily="18" charset="0"/>
                          </a:rPr>
                        </m:ctrlPr>
                      </m:sSupPr>
                      <m:e>
                        <m:r>
                          <a:rPr lang="en-US" altLang="zh-CN" sz="1800" i="1">
                            <a:latin typeface="Cambria Math"/>
                          </a:rPr>
                          <m:t>𝒅</m:t>
                        </m:r>
                      </m:e>
                      <m:sup>
                        <m:d>
                          <m:dPr>
                            <m:ctrlPr>
                              <a:rPr lang="en-US" altLang="zh-CN" sz="1800" i="1">
                                <a:latin typeface="Cambria Math" panose="02040503050406030204" pitchFamily="18" charset="0"/>
                              </a:rPr>
                            </m:ctrlPr>
                          </m:dPr>
                          <m:e>
                            <m:r>
                              <a:rPr lang="en-US" altLang="zh-CN" sz="1800" i="1">
                                <a:latin typeface="Cambria Math"/>
                              </a:rPr>
                              <m:t>𝒌</m:t>
                            </m:r>
                          </m:e>
                        </m:d>
                      </m:sup>
                    </m:sSup>
                  </m:oMath>
                </a14:m>
                <a:r>
                  <a:rPr lang="zh-CN" altLang="en-US" sz="1800" dirty="0"/>
                  <a:t>求</a:t>
                </a:r>
                <a:r>
                  <a:rPr lang="en-US" altLang="zh-CN" sz="1800" dirty="0"/>
                  <a:t>λ</a:t>
                </a:r>
                <a:r>
                  <a:rPr lang="zh-CN" altLang="en-US" sz="1800" dirty="0"/>
                  <a:t>使</a:t>
                </a:r>
                <a:endParaRPr lang="en-US" altLang="zh-CN" sz="1800" dirty="0"/>
              </a:p>
              <a:p>
                <a:pPr lvl="1"/>
                <a:r>
                  <a:rPr lang="en-US" altLang="zh-CN" sz="1600" dirty="0"/>
                  <a:t>Goldstein</a:t>
                </a:r>
                <a:r>
                  <a:rPr lang="zh-CN" altLang="en-US" sz="1600" dirty="0"/>
                  <a:t>规则</a:t>
                </a:r>
                <a:endParaRPr lang="zh-CN" altLang="en-US" sz="1200" dirty="0"/>
              </a:p>
              <a:p>
                <a:pPr>
                  <a:buNone/>
                </a:pPr>
                <a:r>
                  <a:rPr lang="zh-CN" altLang="en-US" sz="1800" dirty="0">
                    <a:solidFill>
                      <a:schemeClr val="folHlink"/>
                    </a:solidFill>
                  </a:rPr>
                  <a:t>           </a:t>
                </a:r>
                <a:r>
                  <a:rPr lang="en-US" altLang="zh-CN" sz="1800" dirty="0">
                    <a:solidFill>
                      <a:schemeClr val="folHlink"/>
                    </a:solidFill>
                  </a:rPr>
                  <a:t>	</a:t>
                </a:r>
                <a14:m>
                  <m:oMath xmlns:m="http://schemas.openxmlformats.org/officeDocument/2006/math">
                    <m:d>
                      <m:dPr>
                        <m:ctrlPr>
                          <a:rPr lang="en-US" altLang="zh-CN" sz="1800" i="1">
                            <a:latin typeface="Cambria Math" panose="02040503050406030204" pitchFamily="18" charset="0"/>
                          </a:rPr>
                        </m:ctrlPr>
                      </m:dPr>
                      <m:e>
                        <m:r>
                          <a:rPr lang="en-US" altLang="zh-CN" sz="1800" i="1">
                            <a:latin typeface="Cambria Math"/>
                          </a:rPr>
                          <m:t>𝟏</m:t>
                        </m:r>
                      </m:e>
                    </m:d>
                    <m:r>
                      <a:rPr lang="en-US" altLang="zh-CN" sz="1800" i="1">
                        <a:latin typeface="Cambria Math"/>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r>
                                  <a:rPr lang="en-US" altLang="zh-CN" sz="1800" i="1">
                                    <a:latin typeface="Cambria Math"/>
                                  </a:rPr>
                                  <m:t>+</m:t>
                                </m:r>
                                <m:r>
                                  <a:rPr lang="en-US" altLang="zh-CN" sz="1800" i="1">
                                    <a:latin typeface="Cambria Math"/>
                                  </a:rPr>
                                  <m:t>𝟏</m:t>
                                </m:r>
                              </m:e>
                            </m:d>
                          </m:sup>
                        </m:sSup>
                      </m:e>
                    </m:d>
                    <m:r>
                      <a:rPr lang="en-US" altLang="zh-CN" sz="1800" i="1">
                        <a:latin typeface="Cambria Math"/>
                      </a:rPr>
                      <m:t>−</m:t>
                    </m:r>
                    <m:r>
                      <a:rPr lang="en-US" altLang="zh-CN" sz="1800" i="1">
                        <a:latin typeface="Cambria Math"/>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r>
                      <a:rPr lang="en-US" altLang="zh-CN" sz="1800" i="1">
                        <a:latin typeface="Cambria Math"/>
                      </a:rPr>
                      <m:t>≤</m:t>
                    </m:r>
                    <m:r>
                      <a:rPr lang="en-US" altLang="zh-CN" sz="1800" i="1">
                        <a:latin typeface="Cambria Math"/>
                      </a:rPr>
                      <m:t>𝝆</m:t>
                    </m:r>
                    <m:r>
                      <a:rPr lang="en-US" altLang="zh-CN" sz="1800" b="1" i="0" smtClean="0">
                        <a:latin typeface="Cambria Math"/>
                      </a:rPr>
                      <m:t>𝛁</m:t>
                    </m:r>
                    <m:sSup>
                      <m:sSupPr>
                        <m:ctrlPr>
                          <a:rPr lang="en-US" altLang="zh-CN" sz="1800" i="1">
                            <a:latin typeface="Cambria Math" panose="02040503050406030204" pitchFamily="18" charset="0"/>
                          </a:rPr>
                        </m:ctrlPr>
                      </m:sSupPr>
                      <m:e>
                        <m:r>
                          <a:rPr lang="en-US" altLang="zh-CN" sz="1800" i="1">
                            <a:latin typeface="Cambria Math"/>
                          </a:rPr>
                          <m:t>𝒇</m:t>
                        </m:r>
                      </m:e>
                      <m:sup>
                        <m:r>
                          <a:rPr lang="en-US" altLang="zh-CN" sz="1800" i="1">
                            <a:latin typeface="Cambria Math"/>
                          </a:rPr>
                          <m:t>𝑻</m:t>
                        </m:r>
                      </m:sup>
                    </m:sSup>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sSup>
                      <m:sSupPr>
                        <m:ctrlPr>
                          <a:rPr lang="en-US" altLang="zh-CN" sz="1800" i="1">
                            <a:latin typeface="Cambria Math" panose="02040503050406030204" pitchFamily="18" charset="0"/>
                          </a:rPr>
                        </m:ctrlPr>
                      </m:sSupPr>
                      <m:e>
                        <m:r>
                          <a:rPr lang="en-US" altLang="zh-CN" sz="1800" i="1">
                            <a:latin typeface="Cambria Math"/>
                          </a:rPr>
                          <m:t>𝒔</m:t>
                        </m:r>
                      </m:e>
                      <m:sup>
                        <m:d>
                          <m:dPr>
                            <m:ctrlPr>
                              <a:rPr lang="en-US" altLang="zh-CN" sz="1800" i="1">
                                <a:latin typeface="Cambria Math" panose="02040503050406030204" pitchFamily="18" charset="0"/>
                              </a:rPr>
                            </m:ctrlPr>
                          </m:dPr>
                          <m:e>
                            <m:r>
                              <a:rPr lang="en-US" altLang="zh-CN" sz="1800" i="1">
                                <a:latin typeface="Cambria Math"/>
                              </a:rPr>
                              <m:t>𝒌</m:t>
                            </m:r>
                          </m:e>
                        </m:d>
                      </m:sup>
                    </m:sSup>
                  </m:oMath>
                </a14:m>
                <a:endParaRPr lang="en-US" altLang="zh-CN" sz="1800" i="1" dirty="0">
                  <a:solidFill>
                    <a:srgbClr val="FF0000"/>
                  </a:solidFill>
                </a:endParaRPr>
              </a:p>
              <a:p>
                <a:pPr>
                  <a:buNone/>
                </a:pPr>
                <a:r>
                  <a:rPr lang="en-US" altLang="zh-CN" sz="1800" i="1" dirty="0">
                    <a:solidFill>
                      <a:srgbClr val="FF0000"/>
                    </a:solidFill>
                  </a:rPr>
                  <a:t>		</a:t>
                </a:r>
                <a14:m>
                  <m:oMath xmlns:m="http://schemas.openxmlformats.org/officeDocument/2006/math">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𝟐</m:t>
                        </m:r>
                      </m:e>
                    </m:d>
                    <m:r>
                      <a:rPr lang="en-US" altLang="zh-CN" sz="1800" i="1">
                        <a:solidFill>
                          <a:srgbClr val="FF0000"/>
                        </a:solidFill>
                        <a:latin typeface="Cambria Math"/>
                      </a:rPr>
                      <m:t>𝒇</m:t>
                    </m:r>
                    <m:d>
                      <m:dPr>
                        <m:ctrlPr>
                          <a:rPr lang="en-US" altLang="zh-CN" sz="1800" i="1">
                            <a:solidFill>
                              <a:srgbClr val="FF0000"/>
                            </a:solidFill>
                            <a:latin typeface="Cambria Math" panose="02040503050406030204" pitchFamily="18" charset="0"/>
                          </a:rPr>
                        </m:ctrlPr>
                      </m:dPr>
                      <m:e>
                        <m:sSup>
                          <m:sSupPr>
                            <m:ctrlPr>
                              <a:rPr lang="en-US" altLang="zh-CN" sz="1800" i="1">
                                <a:solidFill>
                                  <a:srgbClr val="FF0000"/>
                                </a:solidFill>
                                <a:latin typeface="Cambria Math" panose="02040503050406030204" pitchFamily="18" charset="0"/>
                              </a:rPr>
                            </m:ctrlPr>
                          </m:sSupPr>
                          <m:e>
                            <m:r>
                              <a:rPr lang="en-US" altLang="zh-CN" sz="1800" i="1">
                                <a:solidFill>
                                  <a:srgbClr val="FF0000"/>
                                </a:solidFill>
                                <a:latin typeface="Cambria Math"/>
                              </a:rPr>
                              <m:t>𝒙</m:t>
                            </m:r>
                          </m:e>
                          <m:sup>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𝒌</m:t>
                                </m:r>
                                <m:r>
                                  <a:rPr lang="en-US" altLang="zh-CN" sz="1800" i="1">
                                    <a:solidFill>
                                      <a:srgbClr val="FF0000"/>
                                    </a:solidFill>
                                    <a:latin typeface="Cambria Math"/>
                                  </a:rPr>
                                  <m:t>+</m:t>
                                </m:r>
                                <m:r>
                                  <a:rPr lang="en-US" altLang="zh-CN" sz="1800" i="1">
                                    <a:solidFill>
                                      <a:srgbClr val="FF0000"/>
                                    </a:solidFill>
                                    <a:latin typeface="Cambria Math"/>
                                  </a:rPr>
                                  <m:t>𝟏</m:t>
                                </m:r>
                              </m:e>
                            </m:d>
                          </m:sup>
                        </m:sSup>
                      </m:e>
                    </m:d>
                    <m:r>
                      <a:rPr lang="en-US" altLang="zh-CN" sz="1800" i="1">
                        <a:solidFill>
                          <a:srgbClr val="FF0000"/>
                        </a:solidFill>
                        <a:latin typeface="Cambria Math"/>
                      </a:rPr>
                      <m:t>−</m:t>
                    </m:r>
                    <m:r>
                      <a:rPr lang="en-US" altLang="zh-CN" sz="1800" i="1">
                        <a:solidFill>
                          <a:srgbClr val="FF0000"/>
                        </a:solidFill>
                        <a:latin typeface="Cambria Math"/>
                      </a:rPr>
                      <m:t>𝒇</m:t>
                    </m:r>
                    <m:d>
                      <m:dPr>
                        <m:ctrlPr>
                          <a:rPr lang="en-US" altLang="zh-CN" sz="1800" i="1">
                            <a:solidFill>
                              <a:srgbClr val="FF0000"/>
                            </a:solidFill>
                            <a:latin typeface="Cambria Math" panose="02040503050406030204" pitchFamily="18" charset="0"/>
                          </a:rPr>
                        </m:ctrlPr>
                      </m:dPr>
                      <m:e>
                        <m:sSup>
                          <m:sSupPr>
                            <m:ctrlPr>
                              <a:rPr lang="en-US" altLang="zh-CN" sz="1800" i="1">
                                <a:solidFill>
                                  <a:srgbClr val="FF0000"/>
                                </a:solidFill>
                                <a:latin typeface="Cambria Math" panose="02040503050406030204" pitchFamily="18" charset="0"/>
                              </a:rPr>
                            </m:ctrlPr>
                          </m:sSupPr>
                          <m:e>
                            <m:r>
                              <a:rPr lang="en-US" altLang="zh-CN" sz="1800" i="1">
                                <a:solidFill>
                                  <a:srgbClr val="FF0000"/>
                                </a:solidFill>
                                <a:latin typeface="Cambria Math"/>
                              </a:rPr>
                              <m:t>𝒙</m:t>
                            </m:r>
                          </m:e>
                          <m:sup>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𝒌</m:t>
                                </m:r>
                              </m:e>
                            </m:d>
                          </m:sup>
                        </m:sSup>
                      </m:e>
                    </m:d>
                    <m:r>
                      <a:rPr lang="en-US" altLang="zh-CN" sz="1800" i="1">
                        <a:solidFill>
                          <a:srgbClr val="FF0000"/>
                        </a:solidFill>
                        <a:latin typeface="Cambria Math"/>
                      </a:rPr>
                      <m:t>≥</m:t>
                    </m:r>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𝟏</m:t>
                        </m:r>
                        <m:r>
                          <a:rPr lang="en-US" altLang="zh-CN" sz="1800" i="1">
                            <a:solidFill>
                              <a:srgbClr val="FF0000"/>
                            </a:solidFill>
                            <a:latin typeface="Cambria Math"/>
                          </a:rPr>
                          <m:t>−</m:t>
                        </m:r>
                        <m:r>
                          <a:rPr lang="en-US" altLang="zh-CN" sz="1800" i="1">
                            <a:solidFill>
                              <a:srgbClr val="FF0000"/>
                            </a:solidFill>
                            <a:latin typeface="Cambria Math"/>
                          </a:rPr>
                          <m:t>𝝆</m:t>
                        </m:r>
                      </m:e>
                    </m:d>
                    <m:sSup>
                      <m:sSupPr>
                        <m:ctrlPr>
                          <a:rPr lang="en-US" altLang="zh-CN" sz="1800" i="1">
                            <a:solidFill>
                              <a:srgbClr val="FF0000"/>
                            </a:solidFill>
                            <a:latin typeface="Cambria Math" panose="02040503050406030204" pitchFamily="18" charset="0"/>
                          </a:rPr>
                        </m:ctrlPr>
                      </m:sSupPr>
                      <m:e>
                        <m:r>
                          <a:rPr lang="en-US" altLang="zh-CN" sz="1800">
                            <a:solidFill>
                              <a:srgbClr val="FF0000"/>
                            </a:solidFill>
                            <a:latin typeface="Cambria Math"/>
                          </a:rPr>
                          <m:t>𝛁</m:t>
                        </m:r>
                        <m:r>
                          <a:rPr lang="en-US" altLang="zh-CN" sz="1800" i="1">
                            <a:solidFill>
                              <a:srgbClr val="FF0000"/>
                            </a:solidFill>
                            <a:latin typeface="Cambria Math"/>
                          </a:rPr>
                          <m:t>𝒇</m:t>
                        </m:r>
                      </m:e>
                      <m:sup>
                        <m:r>
                          <a:rPr lang="en-US" altLang="zh-CN" sz="1800" i="1">
                            <a:solidFill>
                              <a:srgbClr val="FF0000"/>
                            </a:solidFill>
                            <a:latin typeface="Cambria Math"/>
                          </a:rPr>
                          <m:t>𝑻</m:t>
                        </m:r>
                      </m:sup>
                    </m:sSup>
                    <m:d>
                      <m:dPr>
                        <m:ctrlPr>
                          <a:rPr lang="en-US" altLang="zh-CN" sz="1800" i="1">
                            <a:solidFill>
                              <a:srgbClr val="FF0000"/>
                            </a:solidFill>
                            <a:latin typeface="Cambria Math" panose="02040503050406030204" pitchFamily="18" charset="0"/>
                          </a:rPr>
                        </m:ctrlPr>
                      </m:dPr>
                      <m:e>
                        <m:sSup>
                          <m:sSupPr>
                            <m:ctrlPr>
                              <a:rPr lang="en-US" altLang="zh-CN" sz="1800" i="1">
                                <a:solidFill>
                                  <a:srgbClr val="FF0000"/>
                                </a:solidFill>
                                <a:latin typeface="Cambria Math" panose="02040503050406030204" pitchFamily="18" charset="0"/>
                              </a:rPr>
                            </m:ctrlPr>
                          </m:sSupPr>
                          <m:e>
                            <m:r>
                              <a:rPr lang="en-US" altLang="zh-CN" sz="1800" i="1">
                                <a:solidFill>
                                  <a:srgbClr val="FF0000"/>
                                </a:solidFill>
                                <a:latin typeface="Cambria Math"/>
                              </a:rPr>
                              <m:t>𝒙</m:t>
                            </m:r>
                          </m:e>
                          <m:sup>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𝒌</m:t>
                                </m:r>
                              </m:e>
                            </m:d>
                          </m:sup>
                        </m:sSup>
                      </m:e>
                    </m:d>
                    <m:sSup>
                      <m:sSupPr>
                        <m:ctrlPr>
                          <a:rPr lang="en-US" altLang="zh-CN" sz="1800" i="1">
                            <a:solidFill>
                              <a:srgbClr val="FF0000"/>
                            </a:solidFill>
                            <a:latin typeface="Cambria Math" panose="02040503050406030204" pitchFamily="18" charset="0"/>
                          </a:rPr>
                        </m:ctrlPr>
                      </m:sSupPr>
                      <m:e>
                        <m:r>
                          <a:rPr lang="en-US" altLang="zh-CN" sz="1800" i="1">
                            <a:solidFill>
                              <a:srgbClr val="FF0000"/>
                            </a:solidFill>
                            <a:latin typeface="Cambria Math"/>
                          </a:rPr>
                          <m:t>𝒔</m:t>
                        </m:r>
                      </m:e>
                      <m:sup>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𝒌</m:t>
                            </m:r>
                          </m:e>
                        </m:d>
                      </m:sup>
                    </m:sSup>
                  </m:oMath>
                </a14:m>
                <a:endParaRPr lang="en-US" altLang="zh-CN" sz="2000" dirty="0">
                  <a:solidFill>
                    <a:srgbClr val="FF0000"/>
                  </a:solidFill>
                </a:endParaRPr>
              </a:p>
              <a:p>
                <a:pPr marL="441325" lvl="1" indent="0">
                  <a:buNone/>
                </a:pPr>
                <a:r>
                  <a:rPr lang="zh-CN" altLang="en-US" sz="1600" dirty="0">
                    <a:solidFill>
                      <a:srgbClr val="FF0000"/>
                    </a:solidFill>
                  </a:rPr>
                  <a:t>  其中</a:t>
                </a:r>
                <a14:m>
                  <m:oMath xmlns:m="http://schemas.openxmlformats.org/officeDocument/2006/math">
                    <m:r>
                      <a:rPr lang="en-US" altLang="zh-CN" sz="1600" i="1">
                        <a:solidFill>
                          <a:srgbClr val="FF0000"/>
                        </a:solidFill>
                        <a:latin typeface="Cambria Math"/>
                      </a:rPr>
                      <m:t>𝝆</m:t>
                    </m:r>
                    <m:r>
                      <a:rPr lang="en-US" altLang="zh-CN" sz="1600" i="1">
                        <a:solidFill>
                          <a:srgbClr val="FF0000"/>
                        </a:solidFill>
                        <a:latin typeface="Cambria Math"/>
                      </a:rPr>
                      <m:t>∈(</m:t>
                    </m:r>
                    <m:r>
                      <a:rPr lang="en-US" altLang="zh-CN" sz="1600" i="1">
                        <a:solidFill>
                          <a:srgbClr val="FF0000"/>
                        </a:solidFill>
                        <a:latin typeface="Cambria Math"/>
                      </a:rPr>
                      <m:t>𝟏</m:t>
                    </m:r>
                    <m:r>
                      <a:rPr lang="en-US" altLang="zh-CN" sz="1600" i="1">
                        <a:solidFill>
                          <a:srgbClr val="FF0000"/>
                        </a:solidFill>
                        <a:latin typeface="Cambria Math"/>
                      </a:rPr>
                      <m:t>,</m:t>
                    </m:r>
                    <m:f>
                      <m:fPr>
                        <m:ctrlPr>
                          <a:rPr lang="en-US" altLang="zh-CN" sz="1600" i="1">
                            <a:solidFill>
                              <a:srgbClr val="FF0000"/>
                            </a:solidFill>
                            <a:latin typeface="Cambria Math" panose="02040503050406030204" pitchFamily="18" charset="0"/>
                          </a:rPr>
                        </m:ctrlPr>
                      </m:fPr>
                      <m:num>
                        <m:r>
                          <a:rPr lang="en-US" altLang="zh-CN" sz="1600" i="1">
                            <a:solidFill>
                              <a:srgbClr val="FF0000"/>
                            </a:solidFill>
                            <a:latin typeface="Cambria Math"/>
                          </a:rPr>
                          <m:t>𝟏</m:t>
                        </m:r>
                      </m:num>
                      <m:den>
                        <m:r>
                          <a:rPr lang="en-US" altLang="zh-CN" sz="1600" i="1">
                            <a:solidFill>
                              <a:srgbClr val="FF0000"/>
                            </a:solidFill>
                            <a:latin typeface="Cambria Math"/>
                          </a:rPr>
                          <m:t>𝟐</m:t>
                        </m:r>
                      </m:den>
                    </m:f>
                    <m:r>
                      <a:rPr lang="en-US" altLang="zh-CN" sz="1600" i="1">
                        <a:solidFill>
                          <a:srgbClr val="FF0000"/>
                        </a:solidFill>
                        <a:latin typeface="Cambria Math"/>
                      </a:rPr>
                      <m:t>)</m:t>
                    </m:r>
                  </m:oMath>
                </a14:m>
                <a:r>
                  <a:rPr lang="zh-CN" altLang="en-US" sz="1600" dirty="0">
                    <a:solidFill>
                      <a:srgbClr val="FF0000"/>
                    </a:solidFill>
                  </a:rPr>
                  <a:t> </a:t>
                </a:r>
                <a:r>
                  <a:rPr lang="en-US" altLang="zh-CN" sz="1600" dirty="0">
                    <a:solidFill>
                      <a:srgbClr val="FF0000"/>
                    </a:solidFill>
                  </a:rPr>
                  <a:t>,</a:t>
                </a:r>
                <a:r>
                  <a:rPr lang="zh-CN" altLang="en-US" sz="1600" dirty="0">
                    <a:solidFill>
                      <a:srgbClr val="FF0000"/>
                    </a:solidFill>
                  </a:rPr>
                  <a:t>实际中常取 </a:t>
                </a:r>
                <a14:m>
                  <m:oMath xmlns:m="http://schemas.openxmlformats.org/officeDocument/2006/math">
                    <m:r>
                      <a:rPr lang="en-US" altLang="zh-CN" sz="1600" i="1" dirty="0">
                        <a:solidFill>
                          <a:srgbClr val="FF0000"/>
                        </a:solidFill>
                        <a:latin typeface="Cambria Math"/>
                      </a:rPr>
                      <m:t>𝝆</m:t>
                    </m:r>
                    <m:r>
                      <a:rPr lang="en-US" altLang="zh-CN" sz="1600" i="1" dirty="0">
                        <a:solidFill>
                          <a:srgbClr val="FF0000"/>
                        </a:solidFill>
                        <a:latin typeface="Cambria Math"/>
                      </a:rPr>
                      <m:t>=0.1</m:t>
                    </m:r>
                  </m:oMath>
                </a14:m>
                <a:r>
                  <a:rPr lang="en-US" altLang="zh-CN" sz="1600" dirty="0">
                    <a:solidFill>
                      <a:srgbClr val="FF0000"/>
                    </a:solidFill>
                  </a:rPr>
                  <a:t> </a:t>
                </a:r>
                <a:r>
                  <a:rPr lang="zh-CN" altLang="en-US" sz="1600" dirty="0">
                    <a:solidFill>
                      <a:srgbClr val="FF0000"/>
                    </a:solidFill>
                  </a:rPr>
                  <a:t>或更小</a:t>
                </a:r>
                <a:endParaRPr lang="en-US" altLang="zh-CN" sz="1600" dirty="0">
                  <a:solidFill>
                    <a:srgbClr val="FF0000"/>
                  </a:solidFill>
                </a:endParaRPr>
              </a:p>
              <a:p>
                <a:pPr lvl="1"/>
                <a:r>
                  <a:rPr lang="en-US" altLang="zh-CN" sz="2000" dirty="0"/>
                  <a:t>Armijo</a:t>
                </a:r>
                <a:r>
                  <a:rPr lang="zh-CN" altLang="en-US" sz="2000" dirty="0"/>
                  <a:t>规则</a:t>
                </a:r>
                <a:endParaRPr lang="zh-CN" altLang="en-US" sz="1600" dirty="0"/>
              </a:p>
              <a:p>
                <a:pPr>
                  <a:buNone/>
                </a:pPr>
                <a:r>
                  <a:rPr lang="zh-CN" altLang="en-US" sz="1800" dirty="0">
                    <a:solidFill>
                      <a:schemeClr val="folHlink"/>
                    </a:solidFill>
                  </a:rPr>
                  <a:t>           </a:t>
                </a:r>
                <a:r>
                  <a:rPr lang="en-US" altLang="zh-CN" sz="1800" dirty="0">
                    <a:solidFill>
                      <a:schemeClr val="folHlink"/>
                    </a:solidFill>
                  </a:rPr>
                  <a:t>	</a:t>
                </a:r>
                <a14:m>
                  <m:oMath xmlns:m="http://schemas.openxmlformats.org/officeDocument/2006/math">
                    <m:d>
                      <m:dPr>
                        <m:ctrlPr>
                          <a:rPr lang="en-US" altLang="zh-CN" sz="1800" i="1">
                            <a:latin typeface="Cambria Math" panose="02040503050406030204" pitchFamily="18" charset="0"/>
                          </a:rPr>
                        </m:ctrlPr>
                      </m:dPr>
                      <m:e>
                        <m:r>
                          <a:rPr lang="en-US" altLang="zh-CN" sz="1800" i="1">
                            <a:latin typeface="Cambria Math"/>
                          </a:rPr>
                          <m:t>𝟏</m:t>
                        </m:r>
                      </m:e>
                    </m:d>
                    <m:r>
                      <a:rPr lang="en-US" altLang="zh-CN" sz="1800" i="1">
                        <a:latin typeface="Cambria Math"/>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r>
                                  <a:rPr lang="en-US" altLang="zh-CN" sz="1800" i="1">
                                    <a:latin typeface="Cambria Math"/>
                                  </a:rPr>
                                  <m:t>+</m:t>
                                </m:r>
                                <m:r>
                                  <a:rPr lang="en-US" altLang="zh-CN" sz="1800" i="1">
                                    <a:latin typeface="Cambria Math"/>
                                  </a:rPr>
                                  <m:t>𝟏</m:t>
                                </m:r>
                              </m:e>
                            </m:d>
                          </m:sup>
                        </m:sSup>
                      </m:e>
                    </m:d>
                    <m:r>
                      <a:rPr lang="en-US" altLang="zh-CN" sz="1800" i="1">
                        <a:latin typeface="Cambria Math"/>
                      </a:rPr>
                      <m:t>−</m:t>
                    </m:r>
                    <m:r>
                      <a:rPr lang="en-US" altLang="zh-CN" sz="1800" i="1">
                        <a:latin typeface="Cambria Math"/>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r>
                      <a:rPr lang="en-US" altLang="zh-CN" sz="1800" i="1">
                        <a:latin typeface="Cambria Math"/>
                      </a:rPr>
                      <m:t>≤</m:t>
                    </m:r>
                    <m:r>
                      <a:rPr lang="en-US" altLang="zh-CN" sz="1800" i="1">
                        <a:latin typeface="Cambria Math"/>
                      </a:rPr>
                      <m:t>𝝆</m:t>
                    </m:r>
                    <m:sSup>
                      <m:sSupPr>
                        <m:ctrlPr>
                          <a:rPr lang="en-US" altLang="zh-CN" sz="1800" i="1">
                            <a:latin typeface="Cambria Math" panose="02040503050406030204" pitchFamily="18" charset="0"/>
                          </a:rPr>
                        </m:ctrlPr>
                      </m:sSupPr>
                      <m:e>
                        <m:r>
                          <a:rPr lang="en-US" altLang="zh-CN" sz="1800">
                            <a:latin typeface="Cambria Math"/>
                          </a:rPr>
                          <m:t>𝛁</m:t>
                        </m:r>
                        <m:r>
                          <a:rPr lang="en-US" altLang="zh-CN" sz="1800" i="1">
                            <a:latin typeface="Cambria Math"/>
                          </a:rPr>
                          <m:t>𝒇</m:t>
                        </m:r>
                      </m:e>
                      <m:sup>
                        <m:r>
                          <a:rPr lang="en-US" altLang="zh-CN" sz="1800" i="1">
                            <a:latin typeface="Cambria Math"/>
                          </a:rPr>
                          <m:t>𝑻</m:t>
                        </m:r>
                      </m:sup>
                    </m:sSup>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sSup>
                      <m:sSupPr>
                        <m:ctrlPr>
                          <a:rPr lang="en-US" altLang="zh-CN" sz="1800" i="1">
                            <a:latin typeface="Cambria Math" panose="02040503050406030204" pitchFamily="18" charset="0"/>
                          </a:rPr>
                        </m:ctrlPr>
                      </m:sSupPr>
                      <m:e>
                        <m:r>
                          <a:rPr lang="en-US" altLang="zh-CN" sz="1800" i="1">
                            <a:latin typeface="Cambria Math"/>
                          </a:rPr>
                          <m:t>𝒔</m:t>
                        </m:r>
                      </m:e>
                      <m:sup>
                        <m:d>
                          <m:dPr>
                            <m:ctrlPr>
                              <a:rPr lang="en-US" altLang="zh-CN" sz="1800" i="1">
                                <a:latin typeface="Cambria Math" panose="02040503050406030204" pitchFamily="18" charset="0"/>
                              </a:rPr>
                            </m:ctrlPr>
                          </m:dPr>
                          <m:e>
                            <m:r>
                              <a:rPr lang="en-US" altLang="zh-CN" sz="1800" i="1">
                                <a:latin typeface="Cambria Math"/>
                              </a:rPr>
                              <m:t>𝒌</m:t>
                            </m:r>
                          </m:e>
                        </m:d>
                      </m:sup>
                    </m:sSup>
                  </m:oMath>
                </a14:m>
                <a:endParaRPr lang="en-US" altLang="zh-CN" sz="1800" i="1" dirty="0">
                  <a:solidFill>
                    <a:srgbClr val="FF0000"/>
                  </a:solidFill>
                </a:endParaRPr>
              </a:p>
              <a:p>
                <a:pPr>
                  <a:buNone/>
                </a:pPr>
                <a:r>
                  <a:rPr lang="en-US" altLang="zh-CN" sz="1800" i="1" dirty="0">
                    <a:solidFill>
                      <a:srgbClr val="FF0000"/>
                    </a:solidFill>
                  </a:rPr>
                  <a:t>		</a:t>
                </a:r>
                <a14:m>
                  <m:oMath xmlns:m="http://schemas.openxmlformats.org/officeDocument/2006/math">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𝟐</m:t>
                        </m:r>
                      </m:e>
                    </m:d>
                    <m:r>
                      <a:rPr lang="en-US" altLang="zh-CN" sz="1800" i="1">
                        <a:solidFill>
                          <a:srgbClr val="FF0000"/>
                        </a:solidFill>
                        <a:latin typeface="Cambria Math"/>
                      </a:rPr>
                      <m:t>𝒇</m:t>
                    </m:r>
                    <m:d>
                      <m:dPr>
                        <m:ctrlPr>
                          <a:rPr lang="en-US" altLang="zh-CN" sz="1800" i="1">
                            <a:solidFill>
                              <a:srgbClr val="FF0000"/>
                            </a:solidFill>
                            <a:latin typeface="Cambria Math" panose="02040503050406030204" pitchFamily="18" charset="0"/>
                          </a:rPr>
                        </m:ctrlPr>
                      </m:dPr>
                      <m:e>
                        <m:sSup>
                          <m:sSupPr>
                            <m:ctrlPr>
                              <a:rPr lang="en-US" altLang="zh-CN" sz="1800" i="1">
                                <a:solidFill>
                                  <a:srgbClr val="FF0000"/>
                                </a:solidFill>
                                <a:latin typeface="Cambria Math" panose="02040503050406030204" pitchFamily="18" charset="0"/>
                              </a:rPr>
                            </m:ctrlPr>
                          </m:sSupPr>
                          <m:e>
                            <m:r>
                              <a:rPr lang="en-US" altLang="zh-CN" sz="1800" i="1">
                                <a:solidFill>
                                  <a:srgbClr val="FF0000"/>
                                </a:solidFill>
                                <a:latin typeface="Cambria Math"/>
                              </a:rPr>
                              <m:t>𝒙</m:t>
                            </m:r>
                          </m:e>
                          <m:sup>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𝒌</m:t>
                                </m:r>
                                <m:r>
                                  <a:rPr lang="en-US" altLang="zh-CN" sz="1800" i="1">
                                    <a:solidFill>
                                      <a:srgbClr val="FF0000"/>
                                    </a:solidFill>
                                    <a:latin typeface="Cambria Math"/>
                                  </a:rPr>
                                  <m:t>+</m:t>
                                </m:r>
                                <m:r>
                                  <a:rPr lang="en-US" altLang="zh-CN" sz="1800" i="1">
                                    <a:solidFill>
                                      <a:srgbClr val="FF0000"/>
                                    </a:solidFill>
                                    <a:latin typeface="Cambria Math"/>
                                  </a:rPr>
                                  <m:t>𝟏</m:t>
                                </m:r>
                              </m:e>
                            </m:d>
                          </m:sup>
                        </m:sSup>
                      </m:e>
                    </m:d>
                    <m:r>
                      <a:rPr lang="en-US" altLang="zh-CN" sz="1800" i="1">
                        <a:solidFill>
                          <a:srgbClr val="FF0000"/>
                        </a:solidFill>
                        <a:latin typeface="Cambria Math"/>
                      </a:rPr>
                      <m:t>−</m:t>
                    </m:r>
                    <m:r>
                      <a:rPr lang="en-US" altLang="zh-CN" sz="1800" i="1">
                        <a:solidFill>
                          <a:srgbClr val="FF0000"/>
                        </a:solidFill>
                        <a:latin typeface="Cambria Math"/>
                      </a:rPr>
                      <m:t>𝒇</m:t>
                    </m:r>
                    <m:d>
                      <m:dPr>
                        <m:ctrlPr>
                          <a:rPr lang="en-US" altLang="zh-CN" sz="1800" i="1">
                            <a:solidFill>
                              <a:srgbClr val="FF0000"/>
                            </a:solidFill>
                            <a:latin typeface="Cambria Math" panose="02040503050406030204" pitchFamily="18" charset="0"/>
                          </a:rPr>
                        </m:ctrlPr>
                      </m:dPr>
                      <m:e>
                        <m:sSup>
                          <m:sSupPr>
                            <m:ctrlPr>
                              <a:rPr lang="en-US" altLang="zh-CN" sz="1800" i="1">
                                <a:solidFill>
                                  <a:srgbClr val="FF0000"/>
                                </a:solidFill>
                                <a:latin typeface="Cambria Math" panose="02040503050406030204" pitchFamily="18" charset="0"/>
                              </a:rPr>
                            </m:ctrlPr>
                          </m:sSupPr>
                          <m:e>
                            <m:r>
                              <a:rPr lang="en-US" altLang="zh-CN" sz="1800" i="1">
                                <a:solidFill>
                                  <a:srgbClr val="FF0000"/>
                                </a:solidFill>
                                <a:latin typeface="Cambria Math"/>
                              </a:rPr>
                              <m:t>𝒙</m:t>
                            </m:r>
                          </m:e>
                          <m:sup>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𝒌</m:t>
                                </m:r>
                              </m:e>
                            </m:d>
                          </m:sup>
                        </m:sSup>
                      </m:e>
                    </m:d>
                    <m:r>
                      <a:rPr lang="en-US" altLang="zh-CN" sz="1800" i="1">
                        <a:solidFill>
                          <a:srgbClr val="FF0000"/>
                        </a:solidFill>
                        <a:latin typeface="Cambria Math"/>
                      </a:rPr>
                      <m:t>≥</m:t>
                    </m:r>
                    <m:r>
                      <a:rPr lang="en-US" altLang="zh-CN" sz="1800" b="1" i="1" smtClean="0">
                        <a:solidFill>
                          <a:srgbClr val="FF0000"/>
                        </a:solidFill>
                        <a:latin typeface="Cambria Math"/>
                      </a:rPr>
                      <m:t>𝝁𝝆</m:t>
                    </m:r>
                    <m:sSup>
                      <m:sSupPr>
                        <m:ctrlPr>
                          <a:rPr lang="en-US" altLang="zh-CN" sz="1800" i="1">
                            <a:solidFill>
                              <a:srgbClr val="FF0000"/>
                            </a:solidFill>
                            <a:latin typeface="Cambria Math" panose="02040503050406030204" pitchFamily="18" charset="0"/>
                          </a:rPr>
                        </m:ctrlPr>
                      </m:sSupPr>
                      <m:e>
                        <m:r>
                          <a:rPr lang="en-US" altLang="zh-CN" sz="1800">
                            <a:solidFill>
                              <a:srgbClr val="FF0000"/>
                            </a:solidFill>
                            <a:latin typeface="Cambria Math"/>
                          </a:rPr>
                          <m:t>𝛁</m:t>
                        </m:r>
                        <m:r>
                          <a:rPr lang="en-US" altLang="zh-CN" sz="1800" i="1">
                            <a:solidFill>
                              <a:srgbClr val="FF0000"/>
                            </a:solidFill>
                            <a:latin typeface="Cambria Math"/>
                          </a:rPr>
                          <m:t>𝒇</m:t>
                        </m:r>
                      </m:e>
                      <m:sup>
                        <m:r>
                          <a:rPr lang="en-US" altLang="zh-CN" sz="1800" i="1">
                            <a:solidFill>
                              <a:srgbClr val="FF0000"/>
                            </a:solidFill>
                            <a:latin typeface="Cambria Math"/>
                          </a:rPr>
                          <m:t>𝑻</m:t>
                        </m:r>
                      </m:sup>
                    </m:sSup>
                    <m:d>
                      <m:dPr>
                        <m:ctrlPr>
                          <a:rPr lang="en-US" altLang="zh-CN" sz="1800" i="1">
                            <a:solidFill>
                              <a:srgbClr val="FF0000"/>
                            </a:solidFill>
                            <a:latin typeface="Cambria Math" panose="02040503050406030204" pitchFamily="18" charset="0"/>
                          </a:rPr>
                        </m:ctrlPr>
                      </m:dPr>
                      <m:e>
                        <m:sSup>
                          <m:sSupPr>
                            <m:ctrlPr>
                              <a:rPr lang="en-US" altLang="zh-CN" sz="1800" i="1">
                                <a:solidFill>
                                  <a:srgbClr val="FF0000"/>
                                </a:solidFill>
                                <a:latin typeface="Cambria Math" panose="02040503050406030204" pitchFamily="18" charset="0"/>
                              </a:rPr>
                            </m:ctrlPr>
                          </m:sSupPr>
                          <m:e>
                            <m:r>
                              <a:rPr lang="en-US" altLang="zh-CN" sz="1800" i="1">
                                <a:solidFill>
                                  <a:srgbClr val="FF0000"/>
                                </a:solidFill>
                                <a:latin typeface="Cambria Math"/>
                              </a:rPr>
                              <m:t>𝒙</m:t>
                            </m:r>
                          </m:e>
                          <m:sup>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𝒌</m:t>
                                </m:r>
                              </m:e>
                            </m:d>
                          </m:sup>
                        </m:sSup>
                      </m:e>
                    </m:d>
                    <m:sSup>
                      <m:sSupPr>
                        <m:ctrlPr>
                          <a:rPr lang="en-US" altLang="zh-CN" sz="1800" i="1">
                            <a:solidFill>
                              <a:srgbClr val="FF0000"/>
                            </a:solidFill>
                            <a:latin typeface="Cambria Math" panose="02040503050406030204" pitchFamily="18" charset="0"/>
                          </a:rPr>
                        </m:ctrlPr>
                      </m:sSupPr>
                      <m:e>
                        <m:r>
                          <a:rPr lang="en-US" altLang="zh-CN" sz="1800" i="1">
                            <a:solidFill>
                              <a:srgbClr val="FF0000"/>
                            </a:solidFill>
                            <a:latin typeface="Cambria Math"/>
                          </a:rPr>
                          <m:t>𝒔</m:t>
                        </m:r>
                      </m:e>
                      <m:sup>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a:rPr>
                              <m:t>𝒌</m:t>
                            </m:r>
                          </m:e>
                        </m:d>
                      </m:sup>
                    </m:sSup>
                  </m:oMath>
                </a14:m>
                <a:endParaRPr lang="en-US" altLang="zh-CN" sz="2000" dirty="0">
                  <a:solidFill>
                    <a:srgbClr val="FF0000"/>
                  </a:solidFill>
                </a:endParaRPr>
              </a:p>
              <a:p>
                <a:pPr>
                  <a:buNone/>
                </a:pPr>
                <a:r>
                  <a:rPr lang="en-US" altLang="zh-CN" sz="2000" dirty="0"/>
                  <a:t>        </a:t>
                </a:r>
                <a14:m>
                  <m:oMath xmlns:m="http://schemas.openxmlformats.org/officeDocument/2006/math">
                    <m:r>
                      <a:rPr lang="en-US" altLang="zh-CN" sz="1600" b="1" i="0" dirty="0" smtClean="0">
                        <a:latin typeface="Cambria Math"/>
                      </a:rPr>
                      <m:t>  </m:t>
                    </m:r>
                    <m:r>
                      <a:rPr lang="en-US" altLang="zh-CN" sz="1600" i="1" dirty="0">
                        <a:latin typeface="Cambria Math"/>
                      </a:rPr>
                      <m:t>𝝁</m:t>
                    </m:r>
                  </m:oMath>
                </a14:m>
                <a:r>
                  <a:rPr lang="zh-CN" altLang="en-US" sz="1600" dirty="0"/>
                  <a:t>取</a:t>
                </a:r>
                <a:r>
                  <a:rPr lang="en-US" altLang="zh-CN" sz="1600" dirty="0"/>
                  <a:t>5-10</a:t>
                </a:r>
              </a:p>
              <a:p>
                <a:pPr lvl="1"/>
                <a:r>
                  <a:rPr lang="en-US" altLang="zh-CN" sz="1600" dirty="0"/>
                  <a:t>1967</a:t>
                </a:r>
                <a:r>
                  <a:rPr lang="zh-CN" altLang="en-US" sz="1600" dirty="0"/>
                  <a:t>年，</a:t>
                </a:r>
                <a:r>
                  <a:rPr lang="en-US" altLang="zh-CN" sz="1600" dirty="0"/>
                  <a:t>Goldstein</a:t>
                </a:r>
                <a:r>
                  <a:rPr lang="zh-CN" altLang="en-US" sz="1600" dirty="0"/>
                  <a:t>提出更一般的方法，把</a:t>
                </a:r>
                <a:r>
                  <a:rPr lang="en-US" altLang="zh-CN" sz="1600" dirty="0"/>
                  <a:t>(2)</a:t>
                </a:r>
                <a:r>
                  <a:rPr lang="zh-CN" altLang="en-US" sz="1600" dirty="0"/>
                  <a:t>式改为：</a:t>
                </a:r>
                <a:endParaRPr lang="en-US" altLang="zh-CN" sz="1600" dirty="0"/>
              </a:p>
              <a:p>
                <a:pPr>
                  <a:buNone/>
                </a:pPr>
                <a:r>
                  <a:rPr lang="zh-CN" altLang="en-US" sz="2000" dirty="0">
                    <a:solidFill>
                      <a:schemeClr val="folHlink"/>
                    </a:solidFill>
                  </a:rPr>
                  <a:t> </a:t>
                </a:r>
                <a:r>
                  <a:rPr lang="en-US" altLang="zh-CN" sz="2000" dirty="0">
                    <a:solidFill>
                      <a:schemeClr val="folHlink"/>
                    </a:solidFill>
                  </a:rPr>
                  <a:t>		</a:t>
                </a:r>
                <a14:m>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a:rPr>
                          <m:t>𝟏</m:t>
                        </m:r>
                      </m:e>
                    </m:d>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r>
                                  <a:rPr lang="en-US" altLang="zh-CN" sz="2400" i="1">
                                    <a:latin typeface="Cambria Math"/>
                                  </a:rPr>
                                  <m:t>+</m:t>
                                </m:r>
                                <m:r>
                                  <a:rPr lang="en-US" altLang="zh-CN" sz="2400" i="1">
                                    <a:latin typeface="Cambria Math"/>
                                  </a:rPr>
                                  <m:t>𝟏</m:t>
                                </m:r>
                              </m:e>
                            </m:d>
                          </m:sup>
                        </m:sSup>
                      </m:e>
                    </m:d>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e>
                            </m:d>
                          </m:sup>
                        </m:sSup>
                      </m:e>
                    </m:d>
                    <m:r>
                      <a:rPr lang="en-US" altLang="zh-CN" sz="2400" i="1">
                        <a:latin typeface="Cambria Math"/>
                      </a:rPr>
                      <m:t>≤</m:t>
                    </m:r>
                    <m:r>
                      <a:rPr lang="en-US" altLang="zh-CN" sz="2400" i="1">
                        <a:latin typeface="Cambria Math"/>
                      </a:rPr>
                      <m:t>𝝆</m:t>
                    </m:r>
                    <m:r>
                      <a:rPr lang="en-US" altLang="zh-CN" sz="2000">
                        <a:latin typeface="Cambria Math"/>
                      </a:rPr>
                      <m:t>𝛁</m:t>
                    </m:r>
                    <m:sSup>
                      <m:sSupPr>
                        <m:ctrlPr>
                          <a:rPr lang="en-US" altLang="zh-CN" sz="2400" i="1">
                            <a:latin typeface="Cambria Math" panose="02040503050406030204" pitchFamily="18" charset="0"/>
                          </a:rPr>
                        </m:ctrlPr>
                      </m:sSupPr>
                      <m:e>
                        <m:r>
                          <a:rPr lang="en-US" altLang="zh-CN" sz="2400" i="1">
                            <a:latin typeface="Cambria Math"/>
                          </a:rPr>
                          <m:t>𝒇</m:t>
                        </m:r>
                      </m:e>
                      <m:sup>
                        <m:r>
                          <a:rPr lang="en-US" altLang="zh-CN" sz="2400" i="1">
                            <a:latin typeface="Cambria Math"/>
                          </a:rPr>
                          <m:t>𝑻</m:t>
                        </m:r>
                      </m:sup>
                    </m:sSup>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e>
                            </m:d>
                          </m:sup>
                        </m:sSup>
                      </m:e>
                    </m:d>
                    <m:sSup>
                      <m:sSupPr>
                        <m:ctrlPr>
                          <a:rPr lang="en-US" altLang="zh-CN" sz="2400" i="1">
                            <a:latin typeface="Cambria Math" panose="02040503050406030204" pitchFamily="18" charset="0"/>
                          </a:rPr>
                        </m:ctrlPr>
                      </m:sSupPr>
                      <m:e>
                        <m:r>
                          <a:rPr lang="en-US" altLang="zh-CN" sz="2400" i="1">
                            <a:latin typeface="Cambria Math"/>
                          </a:rPr>
                          <m:t>𝒔</m:t>
                        </m:r>
                      </m:e>
                      <m:sup>
                        <m:d>
                          <m:dPr>
                            <m:ctrlPr>
                              <a:rPr lang="en-US" altLang="zh-CN" sz="2400" i="1">
                                <a:latin typeface="Cambria Math" panose="02040503050406030204" pitchFamily="18" charset="0"/>
                              </a:rPr>
                            </m:ctrlPr>
                          </m:dPr>
                          <m:e>
                            <m:r>
                              <a:rPr lang="en-US" altLang="zh-CN" sz="2400" i="1">
                                <a:latin typeface="Cambria Math"/>
                              </a:rPr>
                              <m:t>𝒌</m:t>
                            </m:r>
                          </m:e>
                        </m:d>
                      </m:sup>
                    </m:sSup>
                  </m:oMath>
                </a14:m>
                <a:endParaRPr lang="en-US" altLang="zh-CN" sz="2000" i="1" dirty="0">
                  <a:solidFill>
                    <a:srgbClr val="FF0000"/>
                  </a:solidFill>
                </a:endParaRPr>
              </a:p>
              <a:p>
                <a:pPr>
                  <a:buNone/>
                </a:pPr>
                <a:r>
                  <a:rPr lang="en-US" altLang="zh-CN" sz="2000" i="1" dirty="0">
                    <a:solidFill>
                      <a:srgbClr val="FF0000"/>
                    </a:solidFill>
                  </a:rPr>
                  <a:t>		</a:t>
                </a:r>
                <a14:m>
                  <m:oMath xmlns:m="http://schemas.openxmlformats.org/officeDocument/2006/math">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a:rPr>
                          <m:t>𝟐</m:t>
                        </m:r>
                      </m:e>
                    </m:d>
                    <m:r>
                      <a:rPr lang="en-US" altLang="zh-CN" sz="2000" i="1">
                        <a:solidFill>
                          <a:srgbClr val="FF0000"/>
                        </a:solidFill>
                        <a:latin typeface="Cambria Math"/>
                      </a:rPr>
                      <m:t>𝒇</m:t>
                    </m:r>
                    <m:d>
                      <m:dPr>
                        <m:ctrlPr>
                          <a:rPr lang="en-US" altLang="zh-CN" sz="2000" i="1">
                            <a:solidFill>
                              <a:srgbClr val="FF0000"/>
                            </a:solidFill>
                            <a:latin typeface="Cambria Math" panose="02040503050406030204" pitchFamily="18" charset="0"/>
                          </a:rPr>
                        </m:ctrlPr>
                      </m:dPr>
                      <m:e>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a:rPr>
                              <m:t>𝒙</m:t>
                            </m:r>
                          </m:e>
                          <m:sup>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a:rPr>
                                  <m:t>𝒌</m:t>
                                </m:r>
                                <m:r>
                                  <a:rPr lang="en-US" altLang="zh-CN" sz="2000" i="1">
                                    <a:solidFill>
                                      <a:srgbClr val="FF0000"/>
                                    </a:solidFill>
                                    <a:latin typeface="Cambria Math"/>
                                  </a:rPr>
                                  <m:t>+</m:t>
                                </m:r>
                                <m:r>
                                  <a:rPr lang="en-US" altLang="zh-CN" sz="2000" i="1">
                                    <a:solidFill>
                                      <a:srgbClr val="FF0000"/>
                                    </a:solidFill>
                                    <a:latin typeface="Cambria Math"/>
                                  </a:rPr>
                                  <m:t>𝟏</m:t>
                                </m:r>
                              </m:e>
                            </m:d>
                          </m:sup>
                        </m:sSup>
                      </m:e>
                    </m:d>
                    <m:r>
                      <a:rPr lang="en-US" altLang="zh-CN" sz="2000" i="1">
                        <a:solidFill>
                          <a:srgbClr val="FF0000"/>
                        </a:solidFill>
                        <a:latin typeface="Cambria Math"/>
                      </a:rPr>
                      <m:t>≥</m:t>
                    </m:r>
                    <m:r>
                      <a:rPr lang="en-US" altLang="zh-CN" sz="2000" i="1">
                        <a:solidFill>
                          <a:srgbClr val="FF0000"/>
                        </a:solidFill>
                        <a:latin typeface="Cambria Math"/>
                      </a:rPr>
                      <m:t>𝒇</m:t>
                    </m:r>
                    <m:d>
                      <m:dPr>
                        <m:ctrlPr>
                          <a:rPr lang="en-US" altLang="zh-CN" sz="2000" i="1">
                            <a:solidFill>
                              <a:srgbClr val="FF0000"/>
                            </a:solidFill>
                            <a:latin typeface="Cambria Math" panose="02040503050406030204" pitchFamily="18" charset="0"/>
                          </a:rPr>
                        </m:ctrlPr>
                      </m:dPr>
                      <m:e>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a:rPr>
                              <m:t>𝒙</m:t>
                            </m:r>
                          </m:e>
                          <m:sup>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a:rPr>
                                  <m:t>𝒌</m:t>
                                </m:r>
                              </m:e>
                            </m:d>
                          </m:sup>
                        </m:sSup>
                      </m:e>
                    </m:d>
                    <m:r>
                      <a:rPr lang="en-US" altLang="zh-CN" sz="2000" i="1">
                        <a:solidFill>
                          <a:srgbClr val="FF0000"/>
                        </a:solidFill>
                        <a:latin typeface="Cambria Math"/>
                      </a:rPr>
                      <m:t>+</m:t>
                    </m:r>
                    <m:r>
                      <a:rPr lang="en-US" altLang="zh-CN" sz="2000" i="1">
                        <a:solidFill>
                          <a:srgbClr val="FF0000"/>
                        </a:solidFill>
                        <a:latin typeface="Cambria Math"/>
                      </a:rPr>
                      <m:t>𝝈</m:t>
                    </m:r>
                    <m:sSup>
                      <m:sSupPr>
                        <m:ctrlPr>
                          <a:rPr lang="en-US" altLang="zh-CN" sz="2000" i="1">
                            <a:solidFill>
                              <a:srgbClr val="FF0000"/>
                            </a:solidFill>
                            <a:latin typeface="Cambria Math" panose="02040503050406030204" pitchFamily="18" charset="0"/>
                          </a:rPr>
                        </m:ctrlPr>
                      </m:sSupPr>
                      <m:e>
                        <m:r>
                          <a:rPr lang="en-US" altLang="zh-CN" sz="2000">
                            <a:solidFill>
                              <a:srgbClr val="FF0000"/>
                            </a:solidFill>
                            <a:latin typeface="Cambria Math"/>
                          </a:rPr>
                          <m:t>𝛁</m:t>
                        </m:r>
                        <m:r>
                          <a:rPr lang="en-US" altLang="zh-CN" sz="2000" i="1">
                            <a:solidFill>
                              <a:srgbClr val="FF0000"/>
                            </a:solidFill>
                            <a:latin typeface="Cambria Math"/>
                          </a:rPr>
                          <m:t>𝒇</m:t>
                        </m:r>
                      </m:e>
                      <m:sup>
                        <m:r>
                          <a:rPr lang="en-US" altLang="zh-CN" sz="2000" i="1">
                            <a:solidFill>
                              <a:srgbClr val="FF0000"/>
                            </a:solidFill>
                            <a:latin typeface="Cambria Math"/>
                          </a:rPr>
                          <m:t>𝑻</m:t>
                        </m:r>
                      </m:sup>
                    </m:sSup>
                    <m:d>
                      <m:dPr>
                        <m:ctrlPr>
                          <a:rPr lang="en-US" altLang="zh-CN" sz="2000" i="1">
                            <a:solidFill>
                              <a:srgbClr val="FF0000"/>
                            </a:solidFill>
                            <a:latin typeface="Cambria Math" panose="02040503050406030204" pitchFamily="18" charset="0"/>
                          </a:rPr>
                        </m:ctrlPr>
                      </m:dPr>
                      <m:e>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a:rPr>
                              <m:t>𝒙</m:t>
                            </m:r>
                          </m:e>
                          <m:sup>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a:rPr>
                                  <m:t>𝒌</m:t>
                                </m:r>
                              </m:e>
                            </m:d>
                          </m:sup>
                        </m:sSup>
                      </m:e>
                    </m:d>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a:rPr>
                          <m:t>𝒔</m:t>
                        </m:r>
                      </m:e>
                      <m:sup>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a:rPr>
                              <m:t>𝒌</m:t>
                            </m:r>
                          </m:e>
                        </m:d>
                      </m:sup>
                    </m:sSup>
                  </m:oMath>
                </a14:m>
                <a:r>
                  <a:rPr lang="en-US" altLang="zh-CN" sz="2000" dirty="0">
                    <a:solidFill>
                      <a:srgbClr val="FF0000"/>
                    </a:solidFill>
                  </a:rPr>
                  <a:t>,</a:t>
                </a:r>
                <a:r>
                  <a:rPr lang="zh-CN" altLang="en-US" sz="2000" dirty="0">
                    <a:solidFill>
                      <a:srgbClr val="FF0000"/>
                    </a:solidFill>
                  </a:rPr>
                  <a:t>其中</a:t>
                </a:r>
                <a14:m>
                  <m:oMath xmlns:m="http://schemas.openxmlformats.org/officeDocument/2006/math">
                    <m:r>
                      <a:rPr lang="en-US" altLang="zh-CN" sz="2000" i="1">
                        <a:solidFill>
                          <a:srgbClr val="FF0000"/>
                        </a:solidFill>
                        <a:latin typeface="Cambria Math"/>
                      </a:rPr>
                      <m:t>𝝈</m:t>
                    </m:r>
                    <m:r>
                      <a:rPr lang="en-US" altLang="zh-CN" sz="2000" i="1">
                        <a:solidFill>
                          <a:srgbClr val="FF0000"/>
                        </a:solidFill>
                        <a:latin typeface="Cambria Math"/>
                      </a:rPr>
                      <m:t>∈(</m:t>
                    </m:r>
                    <m:r>
                      <a:rPr lang="en-US" altLang="zh-CN" sz="2000" i="1">
                        <a:solidFill>
                          <a:srgbClr val="FF0000"/>
                        </a:solidFill>
                        <a:latin typeface="Cambria Math"/>
                      </a:rPr>
                      <m:t>𝝆</m:t>
                    </m:r>
                    <m:r>
                      <a:rPr lang="en-US" altLang="zh-CN" sz="2000" i="1">
                        <a:solidFill>
                          <a:srgbClr val="FF0000"/>
                        </a:solidFill>
                        <a:latin typeface="Cambria Math"/>
                      </a:rPr>
                      <m:t>,</m:t>
                    </m:r>
                    <m:r>
                      <a:rPr lang="en-US" altLang="zh-CN" sz="2000" i="1">
                        <a:solidFill>
                          <a:srgbClr val="FF0000"/>
                        </a:solidFill>
                        <a:latin typeface="Cambria Math"/>
                      </a:rPr>
                      <m:t>𝟏</m:t>
                    </m:r>
                    <m:r>
                      <a:rPr lang="en-US" altLang="zh-CN" sz="2000" i="1">
                        <a:solidFill>
                          <a:srgbClr val="FF0000"/>
                        </a:solidFill>
                        <a:latin typeface="Cambria Math"/>
                      </a:rPr>
                      <m:t>)</m:t>
                    </m:r>
                  </m:oMath>
                </a14:m>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50" y="1088901"/>
                <a:ext cx="5760338" cy="5616575"/>
              </a:xfrm>
              <a:blipFill>
                <a:blip r:embed="rId2"/>
                <a:stretch>
                  <a:fillRect l="-634" t="-758" b="-433"/>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2544F796-3142-4145-828A-328BDC89F7C6}"/>
                  </a:ext>
                </a:extLst>
              </p:cNvPr>
              <p:cNvSpPr txBox="1">
                <a:spLocks/>
              </p:cNvSpPr>
              <p:nvPr/>
            </p:nvSpPr>
            <p:spPr bwMode="auto">
              <a:xfrm>
                <a:off x="5889104" y="1520949"/>
                <a:ext cx="4015694" cy="5184576"/>
              </a:xfrm>
              <a:prstGeom prst="rect">
                <a:avLst/>
              </a:prstGeom>
              <a:noFill/>
              <a:ln w="9525">
                <a:solidFill>
                  <a:srgbClr val="6600FF"/>
                </a:solidFill>
                <a:miter lim="800000"/>
                <a:headEnd/>
                <a:tailEnd/>
              </a:ln>
              <a:extLst>
                <a:ext uri="{909E8E84-426E-40DD-AFC4-6F175D3DCCD1}">
                  <a14:hiddenFill>
                    <a:solidFill>
                      <a:srgbClr val="FFFFFF"/>
                    </a:solidFill>
                  </a14:hiddenFill>
                </a:ext>
              </a:extLst>
            </p:spPr>
            <p:txBody>
              <a:bodyPr vert="horz" wrap="square" lIns="88146" tIns="44073" rIns="88146" bIns="44073" numCol="1" anchor="t" anchorCtr="0" compatLnSpc="1"/>
              <a:lst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a:lstStyle>
              <a:p>
                <a:pPr lvl="1"/>
                <a:r>
                  <a:rPr lang="en-US" altLang="zh-CN" sz="2000" dirty="0"/>
                  <a:t>Wolfe-Powell,</a:t>
                </a:r>
                <a:r>
                  <a:rPr lang="zh-CN" altLang="en-US" sz="2000" dirty="0"/>
                  <a:t>前面</a:t>
                </a:r>
                <a:r>
                  <a:rPr lang="en-US" altLang="zh-CN" sz="2000" dirty="0"/>
                  <a:t>Goldstein</a:t>
                </a:r>
                <a:r>
                  <a:rPr lang="zh-CN" altLang="en-US" sz="2000" dirty="0"/>
                  <a:t>方法中规则</a:t>
                </a:r>
                <a:r>
                  <a:rPr lang="en-US" altLang="zh-CN" sz="2000" dirty="0"/>
                  <a:t>(2)</a:t>
                </a:r>
                <a:r>
                  <a:rPr lang="zh-CN" altLang="en-US" sz="2000" dirty="0"/>
                  <a:t>改为对导数的要求</a:t>
                </a:r>
                <a:endParaRPr lang="en-US" altLang="zh-CN" sz="2000" dirty="0"/>
              </a:p>
              <a:p>
                <a:pPr marL="881062" lvl="2" indent="0">
                  <a:buNone/>
                </a:pPr>
                <a:r>
                  <a:rPr lang="en-US" altLang="zh-CN" sz="1800" dirty="0"/>
                  <a:t>(</a:t>
                </a:r>
                <a:r>
                  <a:rPr lang="en-US" altLang="zh-CN" sz="1800" dirty="0">
                    <a:solidFill>
                      <a:srgbClr val="FF0000"/>
                    </a:solidFill>
                  </a:rPr>
                  <a:t>WP</a:t>
                </a:r>
                <a:r>
                  <a:rPr lang="zh-CN" altLang="en-US" sz="1800" dirty="0">
                    <a:solidFill>
                      <a:srgbClr val="FF0000"/>
                    </a:solidFill>
                  </a:rPr>
                  <a:t>规则</a:t>
                </a:r>
                <a:r>
                  <a:rPr lang="en-US" altLang="zh-CN" sz="1800" dirty="0">
                    <a:solidFill>
                      <a:srgbClr val="FF0000"/>
                    </a:solidFill>
                  </a:rPr>
                  <a:t>1</a:t>
                </a:r>
                <a:r>
                  <a:rPr lang="en-US" altLang="zh-CN" sz="1800" dirty="0"/>
                  <a:t>)</a:t>
                </a:r>
                <a14:m>
                  <m:oMath xmlns:m="http://schemas.openxmlformats.org/officeDocument/2006/math">
                    <m:r>
                      <a:rPr lang="en-US" altLang="zh-CN" sz="1800" i="1">
                        <a:latin typeface="Cambria Math"/>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r>
                                  <a:rPr lang="en-US" altLang="zh-CN" sz="1800" i="1">
                                    <a:latin typeface="Cambria Math"/>
                                  </a:rPr>
                                  <m:t>+</m:t>
                                </m:r>
                                <m:r>
                                  <a:rPr lang="en-US" altLang="zh-CN" sz="1800" i="1">
                                    <a:latin typeface="Cambria Math"/>
                                  </a:rPr>
                                  <m:t>𝟏</m:t>
                                </m:r>
                              </m:e>
                            </m:d>
                          </m:sup>
                        </m:sSup>
                      </m:e>
                    </m:d>
                    <m:r>
                      <a:rPr lang="zh-CN" altLang="en-US" sz="1800" i="1">
                        <a:latin typeface="Cambria Math"/>
                      </a:rPr>
                      <m:t>≤</m:t>
                    </m:r>
                    <m:r>
                      <a:rPr lang="zh-CN" altLang="en-US" sz="1800" i="1">
                        <a:latin typeface="Cambria Math"/>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r>
                      <a:rPr lang="en-US" altLang="zh-CN" sz="1800" i="1">
                        <a:latin typeface="Cambria Math"/>
                      </a:rPr>
                      <m:t>+</m:t>
                    </m:r>
                    <m:r>
                      <a:rPr lang="en-US" altLang="zh-CN" sz="1800" i="1">
                        <a:latin typeface="Cambria Math"/>
                      </a:rPr>
                      <m:t>𝝆</m:t>
                    </m:r>
                    <m:sSup>
                      <m:sSupPr>
                        <m:ctrlPr>
                          <a:rPr lang="en-US" altLang="zh-CN" sz="1800" i="1">
                            <a:latin typeface="Cambria Math" panose="02040503050406030204" pitchFamily="18" charset="0"/>
                          </a:rPr>
                        </m:ctrlPr>
                      </m:sSupPr>
                      <m:e>
                        <m:r>
                          <a:rPr lang="en-US" altLang="zh-CN" sz="1800">
                            <a:latin typeface="Cambria Math"/>
                          </a:rPr>
                          <m:t>𝛁</m:t>
                        </m:r>
                        <m:r>
                          <a:rPr lang="en-US" altLang="zh-CN" sz="1800" i="1">
                            <a:latin typeface="Cambria Math"/>
                          </a:rPr>
                          <m:t>𝒇</m:t>
                        </m:r>
                      </m:e>
                      <m:sup>
                        <m:r>
                          <a:rPr lang="en-US" altLang="zh-CN" sz="1800" i="1">
                            <a:latin typeface="Cambria Math"/>
                          </a:rPr>
                          <m:t>𝑻</m:t>
                        </m:r>
                      </m:sup>
                    </m:sSup>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sSup>
                      <m:sSupPr>
                        <m:ctrlPr>
                          <a:rPr lang="en-US" altLang="zh-CN" sz="1800" i="1">
                            <a:latin typeface="Cambria Math" panose="02040503050406030204" pitchFamily="18" charset="0"/>
                          </a:rPr>
                        </m:ctrlPr>
                      </m:sSupPr>
                      <m:e>
                        <m:r>
                          <a:rPr lang="en-US" altLang="zh-CN" sz="1800" i="1">
                            <a:latin typeface="Cambria Math"/>
                          </a:rPr>
                          <m:t>𝒔</m:t>
                        </m:r>
                      </m:e>
                      <m:sup>
                        <m:d>
                          <m:dPr>
                            <m:ctrlPr>
                              <a:rPr lang="en-US" altLang="zh-CN" sz="1800" i="1">
                                <a:latin typeface="Cambria Math" panose="02040503050406030204" pitchFamily="18" charset="0"/>
                              </a:rPr>
                            </m:ctrlPr>
                          </m:dPr>
                          <m:e>
                            <m:r>
                              <a:rPr lang="en-US" altLang="zh-CN" sz="1800" i="1">
                                <a:latin typeface="Cambria Math"/>
                              </a:rPr>
                              <m:t>𝒌</m:t>
                            </m:r>
                          </m:e>
                        </m:d>
                      </m:sup>
                    </m:sSup>
                  </m:oMath>
                </a14:m>
                <a:endParaRPr lang="en-US" altLang="zh-CN" sz="1800" dirty="0"/>
              </a:p>
              <a:p>
                <a:pPr marL="881062" lvl="2" indent="0">
                  <a:buNone/>
                </a:pPr>
                <a:r>
                  <a:rPr lang="en-US" altLang="zh-CN" sz="1800" dirty="0"/>
                  <a:t>(</a:t>
                </a:r>
                <a:r>
                  <a:rPr lang="en-US" altLang="zh-CN" sz="1800" dirty="0">
                    <a:solidFill>
                      <a:srgbClr val="FF0000"/>
                    </a:solidFill>
                  </a:rPr>
                  <a:t>WP</a:t>
                </a:r>
                <a:r>
                  <a:rPr lang="zh-CN" altLang="en-US" sz="1800" dirty="0">
                    <a:solidFill>
                      <a:srgbClr val="FF0000"/>
                    </a:solidFill>
                  </a:rPr>
                  <a:t>规则</a:t>
                </a:r>
                <a:r>
                  <a:rPr lang="en-US" altLang="zh-CN" sz="1800" dirty="0">
                    <a:solidFill>
                      <a:srgbClr val="FF0000"/>
                    </a:solidFill>
                  </a:rPr>
                  <a:t>2</a:t>
                </a:r>
                <a:r>
                  <a:rPr lang="en-US" altLang="zh-CN" sz="1800" dirty="0"/>
                  <a:t>)</a:t>
                </a:r>
                <a14:m>
                  <m:oMath xmlns:m="http://schemas.openxmlformats.org/officeDocument/2006/math">
                    <m:sSup>
                      <m:sSupPr>
                        <m:ctrlPr>
                          <a:rPr lang="en-US" altLang="zh-CN" sz="1800" i="1">
                            <a:latin typeface="Cambria Math" panose="02040503050406030204" pitchFamily="18" charset="0"/>
                          </a:rPr>
                        </m:ctrlPr>
                      </m:sSupPr>
                      <m:e>
                        <m:r>
                          <a:rPr lang="en-US" altLang="zh-CN" sz="1800">
                            <a:latin typeface="Cambria Math"/>
                          </a:rPr>
                          <m:t>𝛁</m:t>
                        </m:r>
                        <m:r>
                          <a:rPr lang="en-US" altLang="zh-CN" sz="1800" i="1">
                            <a:latin typeface="Cambria Math"/>
                          </a:rPr>
                          <m:t>𝒇</m:t>
                        </m:r>
                      </m:e>
                      <m:sup>
                        <m:r>
                          <a:rPr lang="en-US" altLang="zh-CN" sz="1800" i="1">
                            <a:latin typeface="Cambria Math"/>
                          </a:rPr>
                          <m:t>𝑻</m:t>
                        </m:r>
                      </m:sup>
                    </m:sSup>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r>
                                  <a:rPr lang="en-US" altLang="zh-CN" sz="1800" i="1">
                                    <a:latin typeface="Cambria Math"/>
                                  </a:rPr>
                                  <m:t>+</m:t>
                                </m:r>
                                <m:r>
                                  <a:rPr lang="en-US" altLang="zh-CN" sz="1800" i="1">
                                    <a:latin typeface="Cambria Math"/>
                                  </a:rPr>
                                  <m:t>𝟏</m:t>
                                </m:r>
                              </m:e>
                            </m:d>
                          </m:sup>
                        </m:sSup>
                      </m:e>
                    </m:d>
                    <m:sSup>
                      <m:sSupPr>
                        <m:ctrlPr>
                          <a:rPr lang="en-US" altLang="zh-CN" sz="1800" i="1">
                            <a:latin typeface="Cambria Math" panose="02040503050406030204" pitchFamily="18" charset="0"/>
                          </a:rPr>
                        </m:ctrlPr>
                      </m:sSupPr>
                      <m:e>
                        <m:r>
                          <a:rPr lang="en-US" altLang="zh-CN" sz="1800" i="1">
                            <a:latin typeface="Cambria Math"/>
                          </a:rPr>
                          <m:t>𝒔</m:t>
                        </m:r>
                      </m:e>
                      <m:sup>
                        <m:d>
                          <m:dPr>
                            <m:ctrlPr>
                              <a:rPr lang="en-US" altLang="zh-CN" sz="1800" i="1">
                                <a:latin typeface="Cambria Math" panose="02040503050406030204" pitchFamily="18" charset="0"/>
                              </a:rPr>
                            </m:ctrlPr>
                          </m:dPr>
                          <m:e>
                            <m:r>
                              <a:rPr lang="en-US" altLang="zh-CN" sz="1800" i="1">
                                <a:latin typeface="Cambria Math"/>
                              </a:rPr>
                              <m:t>𝒌</m:t>
                            </m:r>
                          </m:e>
                        </m:d>
                      </m:sup>
                    </m:sSup>
                    <m:r>
                      <a:rPr lang="en-US" altLang="zh-CN" sz="1800" i="1">
                        <a:latin typeface="Cambria Math"/>
                      </a:rPr>
                      <m:t>≥</m:t>
                    </m:r>
                    <m:r>
                      <a:rPr lang="en-US" altLang="zh-CN" sz="1800" i="1">
                        <a:latin typeface="Cambria Math"/>
                      </a:rPr>
                      <m:t>𝝈</m:t>
                    </m:r>
                    <m:sSup>
                      <m:sSupPr>
                        <m:ctrlPr>
                          <a:rPr lang="en-US" altLang="zh-CN" sz="1800" i="1">
                            <a:latin typeface="Cambria Math" panose="02040503050406030204" pitchFamily="18" charset="0"/>
                          </a:rPr>
                        </m:ctrlPr>
                      </m:sSupPr>
                      <m:e>
                        <m:r>
                          <a:rPr lang="en-US" altLang="zh-CN" sz="1800">
                            <a:latin typeface="Cambria Math"/>
                          </a:rPr>
                          <m:t>𝛁</m:t>
                        </m:r>
                        <m:r>
                          <a:rPr lang="en-US" altLang="zh-CN" sz="1800" i="1">
                            <a:latin typeface="Cambria Math"/>
                          </a:rPr>
                          <m:t>𝒇</m:t>
                        </m:r>
                      </m:e>
                      <m:sup>
                        <m:r>
                          <a:rPr lang="en-US" altLang="zh-CN" sz="1800" i="1">
                            <a:latin typeface="Cambria Math"/>
                          </a:rPr>
                          <m:t>𝑻</m:t>
                        </m:r>
                      </m:sup>
                    </m:sSup>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sSup>
                      <m:sSupPr>
                        <m:ctrlPr>
                          <a:rPr lang="en-US" altLang="zh-CN" sz="1800" i="1">
                            <a:latin typeface="Cambria Math" panose="02040503050406030204" pitchFamily="18" charset="0"/>
                          </a:rPr>
                        </m:ctrlPr>
                      </m:sSupPr>
                      <m:e>
                        <m:r>
                          <a:rPr lang="en-US" altLang="zh-CN" sz="1800" i="1">
                            <a:latin typeface="Cambria Math"/>
                          </a:rPr>
                          <m:t>𝒔</m:t>
                        </m:r>
                      </m:e>
                      <m:sup>
                        <m:d>
                          <m:dPr>
                            <m:ctrlPr>
                              <a:rPr lang="en-US" altLang="zh-CN" sz="1800" i="1">
                                <a:latin typeface="Cambria Math" panose="02040503050406030204" pitchFamily="18" charset="0"/>
                              </a:rPr>
                            </m:ctrlPr>
                          </m:dPr>
                          <m:e>
                            <m:r>
                              <a:rPr lang="en-US" altLang="zh-CN" sz="1800" i="1">
                                <a:latin typeface="Cambria Math"/>
                              </a:rPr>
                              <m:t>𝒌</m:t>
                            </m:r>
                          </m:e>
                        </m:d>
                      </m:sup>
                    </m:sSup>
                  </m:oMath>
                </a14:m>
                <a:endParaRPr lang="en-US" altLang="zh-CN" sz="1800" dirty="0"/>
              </a:p>
              <a:p>
                <a:pPr marL="441325" lvl="1" indent="0">
                  <a:buNone/>
                </a:pPr>
                <a:r>
                  <a:rPr lang="zh-CN" altLang="en-US" sz="1600" dirty="0"/>
                  <a:t>其中</a:t>
                </a:r>
                <a14:m>
                  <m:oMath xmlns:m="http://schemas.openxmlformats.org/officeDocument/2006/math">
                    <m:r>
                      <a:rPr lang="en-US" altLang="zh-CN" sz="1600" i="1">
                        <a:latin typeface="Cambria Math"/>
                      </a:rPr>
                      <m:t>𝝆</m:t>
                    </m:r>
                    <m:r>
                      <a:rPr lang="en-US" altLang="zh-CN" sz="1600" i="1">
                        <a:latin typeface="Cambria Math"/>
                      </a:rPr>
                      <m:t>∈</m:t>
                    </m:r>
                    <m:d>
                      <m:dPr>
                        <m:ctrlPr>
                          <a:rPr lang="en-US" altLang="zh-CN" sz="1600" i="1">
                            <a:latin typeface="Cambria Math" panose="02040503050406030204" pitchFamily="18" charset="0"/>
                          </a:rPr>
                        </m:ctrlPr>
                      </m:dPr>
                      <m:e>
                        <m:r>
                          <a:rPr lang="en-US" altLang="zh-CN" sz="1600" i="1">
                            <a:latin typeface="Cambria Math"/>
                          </a:rPr>
                          <m:t>𝟎</m:t>
                        </m:r>
                        <m:r>
                          <a:rPr lang="en-US" altLang="zh-CN" sz="1600" i="1">
                            <a:latin typeface="Cambria Math"/>
                          </a:rPr>
                          <m:t>,</m:t>
                        </m:r>
                        <m:f>
                          <m:fPr>
                            <m:ctrlPr>
                              <a:rPr lang="en-US" altLang="zh-CN" sz="1600" i="1">
                                <a:latin typeface="Cambria Math" panose="02040503050406030204" pitchFamily="18" charset="0"/>
                              </a:rPr>
                            </m:ctrlPr>
                          </m:fPr>
                          <m:num>
                            <m:r>
                              <a:rPr lang="en-US" altLang="zh-CN" sz="1600" i="1">
                                <a:latin typeface="Cambria Math"/>
                              </a:rPr>
                              <m:t>𝟏</m:t>
                            </m:r>
                          </m:num>
                          <m:den>
                            <m:r>
                              <a:rPr lang="en-US" altLang="zh-CN" sz="1600" i="1">
                                <a:latin typeface="Cambria Math"/>
                              </a:rPr>
                              <m:t>𝟐</m:t>
                            </m:r>
                          </m:den>
                        </m:f>
                      </m:e>
                    </m:d>
                    <m:r>
                      <a:rPr lang="en-US" altLang="zh-CN" sz="1600" i="1">
                        <a:latin typeface="Cambria Math"/>
                      </a:rPr>
                      <m:t>,</m:t>
                    </m:r>
                    <m:r>
                      <a:rPr lang="en-US" altLang="zh-CN" sz="1600" i="1">
                        <a:latin typeface="Cambria Math"/>
                      </a:rPr>
                      <m:t>𝝈</m:t>
                    </m:r>
                    <m:r>
                      <a:rPr lang="en-US" altLang="zh-CN" sz="1600" i="1">
                        <a:latin typeface="Cambria Math"/>
                      </a:rPr>
                      <m:t>∈</m:t>
                    </m:r>
                    <m:d>
                      <m:dPr>
                        <m:ctrlPr>
                          <a:rPr lang="en-US" altLang="zh-CN" sz="1600" i="1">
                            <a:latin typeface="Cambria Math" panose="02040503050406030204" pitchFamily="18" charset="0"/>
                          </a:rPr>
                        </m:ctrlPr>
                      </m:dPr>
                      <m:e>
                        <m:r>
                          <a:rPr lang="en-US" altLang="zh-CN" sz="1600" i="1">
                            <a:latin typeface="Cambria Math"/>
                          </a:rPr>
                          <m:t>𝝆</m:t>
                        </m:r>
                        <m:r>
                          <a:rPr lang="en-US" altLang="zh-CN" sz="1600" i="1">
                            <a:latin typeface="Cambria Math"/>
                          </a:rPr>
                          <m:t>,</m:t>
                        </m:r>
                        <m:r>
                          <a:rPr lang="en-US" altLang="zh-CN" sz="1600" i="1">
                            <a:latin typeface="Cambria Math"/>
                          </a:rPr>
                          <m:t>𝟏</m:t>
                        </m:r>
                      </m:e>
                    </m:d>
                  </m:oMath>
                </a14:m>
                <a:endParaRPr lang="en-US" altLang="zh-CN" sz="1600" dirty="0"/>
              </a:p>
              <a:p>
                <a:pPr lvl="1"/>
                <a:r>
                  <a:rPr lang="zh-CN" altLang="en-US" sz="2000" dirty="0"/>
                  <a:t>如果需要较高的精度时，</a:t>
                </a:r>
                <a:r>
                  <a:rPr lang="en-US" altLang="zh-CN" sz="2000" dirty="0">
                    <a:solidFill>
                      <a:srgbClr val="FF0000"/>
                    </a:solidFill>
                  </a:rPr>
                  <a:t>WP</a:t>
                </a:r>
                <a:r>
                  <a:rPr lang="zh-CN" altLang="en-US" sz="2000" dirty="0">
                    <a:solidFill>
                      <a:srgbClr val="FF0000"/>
                    </a:solidFill>
                  </a:rPr>
                  <a:t>规则</a:t>
                </a:r>
                <a:r>
                  <a:rPr lang="en-US" altLang="zh-CN" sz="2000" dirty="0">
                    <a:solidFill>
                      <a:srgbClr val="FF0000"/>
                    </a:solidFill>
                  </a:rPr>
                  <a:t>(2)</a:t>
                </a:r>
                <a:r>
                  <a:rPr lang="zh-CN" altLang="en-US" sz="2000" dirty="0"/>
                  <a:t>可进一步改为</a:t>
                </a:r>
                <a:r>
                  <a:rPr lang="en-US" altLang="zh-CN" sz="2000" dirty="0"/>
                  <a:t>: </a:t>
                </a:r>
              </a:p>
              <a:p>
                <a:pPr marL="441325" lvl="1" indent="0">
                  <a:buNone/>
                </a:pPr>
                <a:r>
                  <a:rPr lang="en-US" altLang="zh-CN" sz="2000" dirty="0"/>
                  <a:t>	(</a:t>
                </a:r>
                <a:r>
                  <a:rPr lang="en-US" altLang="zh-CN" sz="2000" dirty="0">
                    <a:solidFill>
                      <a:srgbClr val="FF0000"/>
                    </a:solidFill>
                  </a:rPr>
                  <a:t>WP</a:t>
                </a:r>
                <a:r>
                  <a:rPr lang="zh-CN" altLang="en-US" sz="2000" dirty="0">
                    <a:solidFill>
                      <a:srgbClr val="FF0000"/>
                    </a:solidFill>
                  </a:rPr>
                  <a:t>改进规则</a:t>
                </a:r>
                <a:r>
                  <a:rPr lang="en-US" altLang="zh-CN" sz="2000" dirty="0">
                    <a:solidFill>
                      <a:srgbClr val="FF0000"/>
                    </a:solidFill>
                  </a:rPr>
                  <a:t>2</a:t>
                </a:r>
                <a:r>
                  <a:rPr lang="en-US" altLang="zh-CN" sz="2000" dirty="0"/>
                  <a:t>)</a:t>
                </a:r>
                <a14:m>
                  <m:oMath xmlns:m="http://schemas.openxmlformats.org/officeDocument/2006/math">
                    <m:d>
                      <m:dPr>
                        <m:begChr m:val="|"/>
                        <m:endChr m:val="|"/>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a:latin typeface="Cambria Math"/>
                              </a:rPr>
                              <m:t>𝛁</m:t>
                            </m:r>
                            <m:r>
                              <a:rPr lang="en-US" altLang="zh-CN" sz="2000" i="1">
                                <a:latin typeface="Cambria Math"/>
                              </a:rPr>
                              <m:t>𝒇</m:t>
                            </m:r>
                          </m:e>
                          <m:sup>
                            <m:r>
                              <a:rPr lang="en-US" altLang="zh-CN" sz="2000" i="1">
                                <a:latin typeface="Cambria Math"/>
                              </a:rPr>
                              <m:t>𝑻</m:t>
                            </m:r>
                          </m:sup>
                        </m:sSup>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d>
                                  <m:dPr>
                                    <m:ctrlPr>
                                      <a:rPr lang="en-US" altLang="zh-CN" sz="2000" i="1">
                                        <a:latin typeface="Cambria Math" panose="02040503050406030204" pitchFamily="18" charset="0"/>
                                      </a:rPr>
                                    </m:ctrlPr>
                                  </m:dPr>
                                  <m:e>
                                    <m:r>
                                      <a:rPr lang="en-US" altLang="zh-CN" sz="2000" i="1">
                                        <a:latin typeface="Cambria Math"/>
                                      </a:rPr>
                                      <m:t>𝒌</m:t>
                                    </m:r>
                                    <m:r>
                                      <a:rPr lang="en-US" altLang="zh-CN" sz="2000" i="1">
                                        <a:latin typeface="Cambria Math"/>
                                      </a:rPr>
                                      <m:t>+</m:t>
                                    </m:r>
                                    <m:r>
                                      <a:rPr lang="en-US" altLang="zh-CN" sz="2000" i="1">
                                        <a:latin typeface="Cambria Math"/>
                                      </a:rPr>
                                      <m:t>𝟏</m:t>
                                    </m:r>
                                  </m:e>
                                </m:d>
                              </m:sup>
                            </m:sSup>
                          </m:e>
                        </m:d>
                        <m:sSup>
                          <m:sSupPr>
                            <m:ctrlPr>
                              <a:rPr lang="en-US" altLang="zh-CN" sz="2000" i="1">
                                <a:latin typeface="Cambria Math" panose="02040503050406030204" pitchFamily="18" charset="0"/>
                              </a:rPr>
                            </m:ctrlPr>
                          </m:sSupPr>
                          <m:e>
                            <m:r>
                              <a:rPr lang="en-US" altLang="zh-CN" sz="2000" i="1">
                                <a:latin typeface="Cambria Math"/>
                              </a:rPr>
                              <m:t>𝒅</m:t>
                            </m:r>
                          </m:e>
                          <m:sup>
                            <m:d>
                              <m:dPr>
                                <m:ctrlPr>
                                  <a:rPr lang="en-US" altLang="zh-CN" sz="2000" i="1">
                                    <a:latin typeface="Cambria Math" panose="02040503050406030204" pitchFamily="18" charset="0"/>
                                  </a:rPr>
                                </m:ctrlPr>
                              </m:dPr>
                              <m:e>
                                <m:r>
                                  <a:rPr lang="en-US" altLang="zh-CN" sz="2000" i="1">
                                    <a:latin typeface="Cambria Math"/>
                                  </a:rPr>
                                  <m:t>𝒌</m:t>
                                </m:r>
                              </m:e>
                            </m:d>
                          </m:sup>
                        </m:sSup>
                      </m:e>
                    </m:d>
                    <m:r>
                      <a:rPr lang="en-US" altLang="zh-CN" sz="2000" i="1">
                        <a:latin typeface="Cambria Math"/>
                      </a:rPr>
                      <m:t>≤−</m:t>
                    </m:r>
                    <m:r>
                      <a:rPr lang="en-US" altLang="zh-CN" sz="2000" i="1">
                        <a:latin typeface="Cambria Math"/>
                      </a:rPr>
                      <m:t>𝜼</m:t>
                    </m:r>
                    <m:sSup>
                      <m:sSupPr>
                        <m:ctrlPr>
                          <a:rPr lang="en-US" altLang="zh-CN" sz="2000" i="1">
                            <a:latin typeface="Cambria Math" panose="02040503050406030204" pitchFamily="18" charset="0"/>
                          </a:rPr>
                        </m:ctrlPr>
                      </m:sSupPr>
                      <m:e>
                        <m:r>
                          <a:rPr lang="en-US" altLang="zh-CN" sz="2000">
                            <a:latin typeface="Cambria Math"/>
                          </a:rPr>
                          <m:t>𝛁</m:t>
                        </m:r>
                        <m:r>
                          <a:rPr lang="en-US" altLang="zh-CN" sz="2000" i="1">
                            <a:latin typeface="Cambria Math"/>
                          </a:rPr>
                          <m:t>𝒇</m:t>
                        </m:r>
                      </m:e>
                      <m:sup>
                        <m:r>
                          <a:rPr lang="en-US" altLang="zh-CN" sz="2000" i="1">
                            <a:latin typeface="Cambria Math"/>
                          </a:rPr>
                          <m:t>𝑻</m:t>
                        </m:r>
                      </m:sup>
                    </m:sSup>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d>
                              <m:dPr>
                                <m:ctrlPr>
                                  <a:rPr lang="en-US" altLang="zh-CN" sz="2000" i="1">
                                    <a:latin typeface="Cambria Math" panose="02040503050406030204" pitchFamily="18" charset="0"/>
                                  </a:rPr>
                                </m:ctrlPr>
                              </m:dPr>
                              <m:e>
                                <m:r>
                                  <a:rPr lang="en-US" altLang="zh-CN" sz="2000" i="1">
                                    <a:latin typeface="Cambria Math"/>
                                  </a:rPr>
                                  <m:t>𝒌</m:t>
                                </m:r>
                              </m:e>
                            </m:d>
                          </m:sup>
                        </m:sSup>
                      </m:e>
                    </m:d>
                    <m:sSup>
                      <m:sSupPr>
                        <m:ctrlPr>
                          <a:rPr lang="en-US" altLang="zh-CN" sz="2000" i="1">
                            <a:latin typeface="Cambria Math" panose="02040503050406030204" pitchFamily="18" charset="0"/>
                          </a:rPr>
                        </m:ctrlPr>
                      </m:sSupPr>
                      <m:e>
                        <m:r>
                          <a:rPr lang="en-US" altLang="zh-CN" sz="2000" i="1">
                            <a:latin typeface="Cambria Math"/>
                          </a:rPr>
                          <m:t>𝒅</m:t>
                        </m:r>
                      </m:e>
                      <m:sup>
                        <m:d>
                          <m:dPr>
                            <m:ctrlPr>
                              <a:rPr lang="en-US" altLang="zh-CN" sz="2000" i="1">
                                <a:latin typeface="Cambria Math" panose="02040503050406030204" pitchFamily="18" charset="0"/>
                              </a:rPr>
                            </m:ctrlPr>
                          </m:dPr>
                          <m:e>
                            <m:r>
                              <a:rPr lang="en-US" altLang="zh-CN" sz="2000" i="1">
                                <a:latin typeface="Cambria Math"/>
                              </a:rPr>
                              <m:t>𝒌</m:t>
                            </m:r>
                          </m:e>
                        </m:d>
                      </m:sup>
                    </m:sSup>
                    <m:r>
                      <a:rPr lang="en-US" altLang="zh-CN" sz="2000" i="1">
                        <a:latin typeface="Cambria Math"/>
                      </a:rPr>
                      <m:t>, </m:t>
                    </m:r>
                    <m:r>
                      <a:rPr lang="en-US" altLang="zh-CN" sz="2000" i="1">
                        <a:latin typeface="Cambria Math"/>
                      </a:rPr>
                      <m:t>𝜼</m:t>
                    </m:r>
                    <m:r>
                      <a:rPr lang="en-US" altLang="zh-CN" sz="2000" i="1">
                        <a:latin typeface="Cambria Math"/>
                      </a:rPr>
                      <m:t>∈(</m:t>
                    </m:r>
                    <m:r>
                      <a:rPr lang="en-US" altLang="zh-CN" sz="2000" i="1">
                        <a:latin typeface="Cambria Math"/>
                      </a:rPr>
                      <m:t>𝟎</m:t>
                    </m:r>
                    <m:r>
                      <a:rPr lang="en-US" altLang="zh-CN" sz="2000" i="1">
                        <a:latin typeface="Cambria Math"/>
                      </a:rPr>
                      <m:t>,</m:t>
                    </m:r>
                    <m:r>
                      <a:rPr lang="en-US" altLang="zh-CN" sz="2000" i="1">
                        <a:latin typeface="Cambria Math"/>
                      </a:rPr>
                      <m:t>𝟏</m:t>
                    </m:r>
                    <m:r>
                      <a:rPr lang="en-US" altLang="zh-CN" sz="2000" i="1">
                        <a:latin typeface="Cambria Math"/>
                      </a:rPr>
                      <m:t>)</m:t>
                    </m:r>
                  </m:oMath>
                </a14:m>
                <a:endParaRPr lang="en-US" altLang="zh-CN" sz="2000" dirty="0"/>
              </a:p>
              <a:p>
                <a:endParaRPr lang="zh-CN" altLang="en-US" sz="2400" kern="0" dirty="0">
                  <a:solidFill>
                    <a:srgbClr val="FF0000"/>
                  </a:solidFill>
                </a:endParaRPr>
              </a:p>
              <a:p>
                <a:endParaRPr lang="zh-CN" altLang="en-US" sz="2400" kern="0" dirty="0"/>
              </a:p>
            </p:txBody>
          </p:sp>
        </mc:Choice>
        <mc:Fallback xmlns="">
          <p:sp>
            <p:nvSpPr>
              <p:cNvPr id="5" name="Content Placeholder 2">
                <a:extLst>
                  <a:ext uri="{FF2B5EF4-FFF2-40B4-BE49-F238E27FC236}">
                    <a16:creationId xmlns:a16="http://schemas.microsoft.com/office/drawing/2014/main" id="{2544F796-3142-4145-828A-328BDC89F7C6}"/>
                  </a:ext>
                </a:extLst>
              </p:cNvPr>
              <p:cNvSpPr txBox="1">
                <a:spLocks noRot="1" noChangeAspect="1" noMove="1" noResize="1" noEditPoints="1" noAdjustHandles="1" noChangeArrowheads="1" noChangeShapeType="1" noTextEdit="1"/>
              </p:cNvSpPr>
              <p:nvPr/>
            </p:nvSpPr>
            <p:spPr bwMode="auto">
              <a:xfrm>
                <a:off x="5889104" y="1520949"/>
                <a:ext cx="4015694" cy="5184576"/>
              </a:xfrm>
              <a:prstGeom prst="rect">
                <a:avLst/>
              </a:prstGeom>
              <a:blipFill>
                <a:blip r:embed="rId3"/>
                <a:stretch>
                  <a:fillRect t="-703" r="-1513"/>
                </a:stretch>
              </a:blipFill>
              <a:ln w="9525">
                <a:solidFill>
                  <a:srgbClr val="6600FF"/>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5">
                                            <p:txEl>
                                              <p:pRg st="0" end="0"/>
                                            </p:txEl>
                                          </p:spTgt>
                                        </p:tgtEl>
                                        <p:attrNameLst>
                                          <p:attrName>style.visibility</p:attrName>
                                        </p:attrNameLst>
                                      </p:cBhvr>
                                      <p:to>
                                        <p:strVal val="visible"/>
                                      </p:to>
                                    </p:set>
                                    <p:anim calcmode="lin" valueType="num">
                                      <p:cBhvr additive="base">
                                        <p:cTn id="7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5">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
                                            <p:txEl>
                                              <p:pRg st="1" end="1"/>
                                            </p:txEl>
                                          </p:spTgt>
                                        </p:tgtEl>
                                        <p:attrNameLst>
                                          <p:attrName>style.visibility</p:attrName>
                                        </p:attrNameLst>
                                      </p:cBhvr>
                                      <p:to>
                                        <p:strVal val="visible"/>
                                      </p:to>
                                    </p:set>
                                    <p:anim calcmode="lin" valueType="num">
                                      <p:cBhvr additive="base">
                                        <p:cTn id="8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
                                            <p:txEl>
                                              <p:pRg st="2" end="2"/>
                                            </p:txEl>
                                          </p:spTgt>
                                        </p:tgtEl>
                                        <p:attrNameLst>
                                          <p:attrName>style.visibility</p:attrName>
                                        </p:attrNameLst>
                                      </p:cBhvr>
                                      <p:to>
                                        <p:strVal val="visible"/>
                                      </p:to>
                                    </p:set>
                                    <p:anim calcmode="lin" valueType="num">
                                      <p:cBhvr additive="base">
                                        <p:cTn id="8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
                                            <p:txEl>
                                              <p:pRg st="3" end="3"/>
                                            </p:txEl>
                                          </p:spTgt>
                                        </p:tgtEl>
                                        <p:attrNameLst>
                                          <p:attrName>style.visibility</p:attrName>
                                        </p:attrNameLst>
                                      </p:cBhvr>
                                      <p:to>
                                        <p:strVal val="visible"/>
                                      </p:to>
                                    </p:set>
                                    <p:anim calcmode="lin" valueType="num">
                                      <p:cBhvr additive="base">
                                        <p:cTn id="9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5">
                                            <p:txEl>
                                              <p:pRg st="4" end="4"/>
                                            </p:txEl>
                                          </p:spTgt>
                                        </p:tgtEl>
                                        <p:attrNameLst>
                                          <p:attrName>style.visibility</p:attrName>
                                        </p:attrNameLst>
                                      </p:cBhvr>
                                      <p:to>
                                        <p:strVal val="visible"/>
                                      </p:to>
                                    </p:set>
                                    <p:anim calcmode="lin" valueType="num">
                                      <p:cBhvr additive="base">
                                        <p:cTn id="9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5">
                                            <p:txEl>
                                              <p:pRg st="4" end="4"/>
                                            </p:txEl>
                                          </p:spTgt>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5">
                                            <p:txEl>
                                              <p:pRg st="5" end="5"/>
                                            </p:txEl>
                                          </p:spTgt>
                                        </p:tgtEl>
                                        <p:attrNameLst>
                                          <p:attrName>style.visibility</p:attrName>
                                        </p:attrNameLst>
                                      </p:cBhvr>
                                      <p:to>
                                        <p:strVal val="visible"/>
                                      </p:to>
                                    </p:set>
                                    <p:anim calcmode="lin" valueType="num">
                                      <p:cBhvr additive="base">
                                        <p:cTn id="9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2800" dirty="0">
                <a:latin typeface="隶书" panose="02010509060101010101" pitchFamily="1" charset="-122"/>
              </a:rPr>
              <a:t>坐标轮换法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坐标轮换法</a:t>
                </a:r>
                <a:r>
                  <a:rPr lang="en-US" altLang="zh-CN" sz="2400" dirty="0"/>
                  <a:t>(Cyclic Coordinate Method)</a:t>
                </a:r>
              </a:p>
              <a:p>
                <a:pPr lvl="1"/>
                <a:r>
                  <a:rPr lang="zh-CN" altLang="en-US" sz="2000" dirty="0"/>
                  <a:t>坐标轴作为搜索方向</a:t>
                </a:r>
                <a:r>
                  <a:rPr lang="en-US" altLang="zh-CN" sz="2000" dirty="0"/>
                  <a:t>,</a:t>
                </a:r>
                <a:r>
                  <a:rPr lang="zh-CN" altLang="en-US" sz="2000" dirty="0"/>
                  <a:t>沿方向</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𝟐</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𝒏</m:t>
                        </m:r>
                      </m:sub>
                    </m:sSub>
                  </m:oMath>
                </a14:m>
                <a:r>
                  <a:rPr lang="zh-CN" altLang="en-US" sz="2000" dirty="0"/>
                  <a:t>搜索，其中</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𝒅</m:t>
                        </m:r>
                      </m:e>
                      <m:sub>
                        <m:r>
                          <a:rPr lang="en-US" altLang="zh-CN" sz="2000" b="1" i="1" smtClean="0">
                            <a:latin typeface="Cambria Math"/>
                          </a:rPr>
                          <m:t>𝒋</m:t>
                        </m:r>
                      </m:sub>
                    </m:sSub>
                  </m:oMath>
                </a14:m>
                <a:r>
                  <a:rPr lang="zh-CN" altLang="en-US" sz="2000" dirty="0"/>
                  <a:t>是除第</a:t>
                </a:r>
                <a14:m>
                  <m:oMath xmlns:m="http://schemas.openxmlformats.org/officeDocument/2006/math">
                    <m:r>
                      <a:rPr lang="en-US" altLang="zh-CN" sz="2000" b="1" i="1" smtClean="0">
                        <a:latin typeface="Cambria Math"/>
                      </a:rPr>
                      <m:t>𝒋</m:t>
                    </m:r>
                  </m:oMath>
                </a14:m>
                <a:r>
                  <a:rPr lang="zh-CN" altLang="en-US" sz="2000" dirty="0"/>
                  <a:t>个位置为</a:t>
                </a:r>
                <a:r>
                  <a:rPr lang="en-US" altLang="zh-CN" sz="2000" dirty="0"/>
                  <a:t>1</a:t>
                </a:r>
                <a:r>
                  <a:rPr lang="zh-CN" altLang="en-US" sz="2000" dirty="0"/>
                  <a:t>别的位置为</a:t>
                </a:r>
                <a:r>
                  <a:rPr lang="en-US" altLang="zh-CN" sz="2000" dirty="0"/>
                  <a:t>0</a:t>
                </a:r>
                <a:r>
                  <a:rPr lang="zh-CN" altLang="en-US" sz="2000" dirty="0"/>
                  <a:t>的向量</a:t>
                </a:r>
                <a:endParaRPr lang="en-US" altLang="zh-CN" sz="2000" dirty="0"/>
              </a:p>
              <a:p>
                <a:pPr lvl="1"/>
                <a:r>
                  <a:rPr lang="zh-CN" altLang="en-US" sz="2000" dirty="0"/>
                  <a:t>此时只改变第</a:t>
                </a:r>
                <a14:m>
                  <m:oMath xmlns:m="http://schemas.openxmlformats.org/officeDocument/2006/math">
                    <m:r>
                      <a:rPr lang="en-US" altLang="zh-CN" sz="2000" b="1" i="1" smtClean="0">
                        <a:latin typeface="Cambria Math"/>
                      </a:rPr>
                      <m:t>𝒋</m:t>
                    </m:r>
                  </m:oMath>
                </a14:m>
                <a:r>
                  <a:rPr lang="zh-CN" altLang="en-US" sz="2000" dirty="0"/>
                  <a:t>个变量，其它变量保持不动</a:t>
                </a:r>
                <a:endParaRPr lang="en-US" altLang="zh-CN" sz="2000" dirty="0"/>
              </a:p>
              <a:p>
                <a:pPr lvl="1"/>
                <a:r>
                  <a:rPr lang="zh-CN" altLang="en-US" sz="2000" dirty="0"/>
                  <a:t>例： </a:t>
                </a:r>
                <a14:m>
                  <m:oMath xmlns:m="http://schemas.openxmlformats.org/officeDocument/2006/math">
                    <m:r>
                      <a:rPr lang="en-US" altLang="zh-CN" sz="2000" b="1" i="1" smtClean="0">
                        <a:latin typeface="Cambria Math"/>
                      </a:rPr>
                      <m:t>𝒎𝒊𝒏</m:t>
                    </m:r>
                    <m:r>
                      <a:rPr lang="en-US" altLang="zh-CN" sz="2000" b="1" i="1" smtClean="0">
                        <a:latin typeface="Cambria Math"/>
                      </a:rPr>
                      <m:t> </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𝟐</m:t>
                            </m:r>
                          </m:e>
                        </m:d>
                      </m:e>
                      <m:sup>
                        <m:r>
                          <a:rPr lang="en-US" altLang="zh-CN" sz="2000" b="1" i="1" smtClean="0">
                            <a:latin typeface="Cambria Math"/>
                          </a:rPr>
                          <m:t>𝟒</m:t>
                        </m:r>
                      </m:sup>
                    </m:sSup>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𝟐</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e>
                        </m:d>
                      </m:e>
                      <m:sup>
                        <m:r>
                          <a:rPr lang="en-US" altLang="zh-CN" sz="2000" b="1" i="1" smtClean="0">
                            <a:latin typeface="Cambria Math"/>
                          </a:rPr>
                          <m:t>𝟐</m:t>
                        </m:r>
                      </m:sup>
                    </m:sSup>
                  </m:oMath>
                </a14:m>
                <a:r>
                  <a:rPr lang="zh-CN" altLang="en-US" sz="2000" dirty="0"/>
                  <a:t>，初始点</a:t>
                </a:r>
                <a:r>
                  <a:rPr lang="en-US" altLang="zh-CN" sz="2000" dirty="0"/>
                  <a:t>:</a:t>
                </a:r>
                <a:r>
                  <a:rPr lang="zh-CN" altLang="en-US" sz="2000" dirty="0"/>
                  <a:t>（</a:t>
                </a:r>
                <a:r>
                  <a:rPr lang="en-US" altLang="zh-CN" sz="2000" dirty="0"/>
                  <a:t>0,3</a:t>
                </a:r>
                <a:r>
                  <a:rPr lang="zh-CN" altLang="en-US" sz="2000" dirty="0"/>
                  <a:t>），最优解</a:t>
                </a:r>
                <a:r>
                  <a:rPr lang="en-US" altLang="zh-CN" sz="2000" dirty="0"/>
                  <a:t>(2,1)</a:t>
                </a:r>
              </a:p>
              <a:p>
                <a:pPr lvl="1"/>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𝟏</m:t>
                            </m:r>
                          </m:e>
                        </m:d>
                      </m:sup>
                    </m:sSup>
                    <m:r>
                      <a:rPr lang="en-US" altLang="zh-CN" sz="2000" b="1" i="1" smtClean="0">
                        <a:latin typeface="Cambria Math"/>
                      </a:rPr>
                      <m:t>=</m:t>
                    </m:r>
                    <m:sSup>
                      <m:sSupPr>
                        <m:ctrlPr>
                          <a:rPr lang="en-US" altLang="zh-CN" sz="2000" i="1">
                            <a:latin typeface="Cambria Math" panose="02040503050406030204" pitchFamily="18" charset="0"/>
                          </a:rPr>
                        </m:ctrlPr>
                      </m:sSupPr>
                      <m:e>
                        <m:r>
                          <a:rPr lang="en-US" altLang="zh-CN" sz="2000" i="1">
                            <a:latin typeface="Cambria Math"/>
                          </a:rPr>
                          <m:t>𝒙</m:t>
                        </m:r>
                      </m:e>
                      <m:sup>
                        <m:d>
                          <m:dPr>
                            <m:ctrlPr>
                              <a:rPr lang="en-US" altLang="zh-CN" sz="2000" i="1">
                                <a:latin typeface="Cambria Math" panose="02040503050406030204" pitchFamily="18" charset="0"/>
                              </a:rPr>
                            </m:ctrlPr>
                          </m:dPr>
                          <m:e>
                            <m:r>
                              <a:rPr lang="en-US" altLang="zh-CN" sz="2000" b="1" i="1" smtClean="0">
                                <a:latin typeface="Cambria Math"/>
                              </a:rPr>
                              <m:t>𝟎</m:t>
                            </m:r>
                          </m:e>
                        </m:d>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𝝀</m:t>
                        </m:r>
                      </m:e>
                      <m:sub>
                        <m:r>
                          <a:rPr lang="en-US" altLang="zh-CN" sz="2000" b="1" i="1" smtClean="0">
                            <a:latin typeface="Cambria Math"/>
                          </a:rPr>
                          <m:t>𝟎</m:t>
                        </m:r>
                      </m:sub>
                    </m:sSub>
                    <m:d>
                      <m:dPr>
                        <m:ctrlPr>
                          <a:rPr lang="en-US" altLang="zh-CN" sz="2000" b="1" i="1" smtClean="0">
                            <a:latin typeface="Cambria Math" panose="02040503050406030204" pitchFamily="18" charset="0"/>
                          </a:rPr>
                        </m:ctrlPr>
                      </m:dPr>
                      <m:e>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𝟎</m:t>
                        </m:r>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𝝀</m:t>
                        </m:r>
                      </m:e>
                      <m:sub>
                        <m:r>
                          <a:rPr lang="en-US" altLang="zh-CN" sz="2000" b="1" i="1" smtClean="0">
                            <a:latin typeface="Cambria Math"/>
                          </a:rPr>
                          <m:t>𝟎</m:t>
                        </m:r>
                      </m:sub>
                    </m:sSub>
                    <m:r>
                      <a:rPr lang="en-US" altLang="zh-CN" sz="2000" b="1" i="1" smtClean="0">
                        <a:latin typeface="Cambria Math"/>
                      </a:rPr>
                      <m:t>∈</m:t>
                    </m:r>
                    <m:d>
                      <m:dPr>
                        <m:ctrlPr>
                          <a:rPr lang="en-US" altLang="zh-CN" sz="2000" b="1" i="1" smtClean="0">
                            <a:latin typeface="Cambria Math" panose="02040503050406030204" pitchFamily="18" charset="0"/>
                          </a:rPr>
                        </m:ctrlPr>
                      </m:dPr>
                      <m:e>
                        <m:r>
                          <a:rPr lang="en-US" altLang="zh-CN" sz="2000" b="1" i="1" smtClean="0">
                            <a:latin typeface="Cambria Math"/>
                          </a:rPr>
                          <m:t>𝟑</m:t>
                        </m:r>
                        <m:r>
                          <a:rPr lang="en-US" altLang="zh-CN" sz="2000" b="1" i="1" smtClean="0">
                            <a:latin typeface="Cambria Math"/>
                          </a:rPr>
                          <m:t>,</m:t>
                        </m:r>
                        <m:r>
                          <a:rPr lang="en-US" altLang="zh-CN" sz="2000" b="1" i="1" smtClean="0">
                            <a:latin typeface="Cambria Math"/>
                          </a:rPr>
                          <m:t>𝟒</m:t>
                        </m:r>
                      </m:e>
                    </m:d>
                  </m:oMath>
                </a14:m>
                <a:endParaRPr lang="en-US" altLang="zh-CN" sz="2000" b="1" dirty="0"/>
              </a:p>
              <a:p>
                <a:pPr lvl="1"/>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𝟐</m:t>
                            </m:r>
                          </m:e>
                        </m:d>
                      </m:sup>
                    </m:s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𝟏</m:t>
                            </m:r>
                          </m:e>
                        </m:d>
                      </m:sup>
                    </m:sSup>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𝝀</m:t>
                        </m:r>
                      </m:e>
                      <m:sub>
                        <m:r>
                          <a:rPr lang="en-US" altLang="zh-CN" sz="2000" b="1" i="1" smtClean="0">
                            <a:latin typeface="Cambria Math"/>
                          </a:rPr>
                          <m:t>𝟏</m:t>
                        </m:r>
                      </m:sub>
                    </m:sSub>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𝟏</m:t>
                        </m:r>
                      </m:e>
                    </m:d>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𝝀</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𝟒𝟒</m:t>
                    </m:r>
                  </m:oMath>
                </a14:m>
                <a:endParaRPr lang="en-US" altLang="zh-CN" sz="2000" dirty="0"/>
              </a:p>
              <a:p>
                <a:pPr lvl="1"/>
                <a:endParaRPr lang="en-US" altLang="zh-CN" sz="2000" dirty="0"/>
              </a:p>
              <a:p>
                <a:pPr lvl="1"/>
                <a:endParaRPr lang="en-US" altLang="zh-CN" sz="2000" dirty="0"/>
              </a:p>
              <a:p>
                <a:pPr lvl="1"/>
                <a:endParaRPr lang="en-US" altLang="zh-CN" sz="2000" dirty="0"/>
              </a:p>
              <a:p>
                <a:pPr lvl="1"/>
                <a:endParaRPr lang="en-US" altLang="zh-CN" sz="2000" dirty="0"/>
              </a:p>
              <a:p>
                <a:pPr lvl="1"/>
                <a:endParaRPr lang="en-US" altLang="zh-CN" sz="2000" dirty="0"/>
              </a:p>
              <a:p>
                <a:pPr lvl="1"/>
                <a:endParaRPr lang="en-US" altLang="zh-CN" sz="2000" dirty="0"/>
              </a:p>
              <a:p>
                <a:pPr lvl="1"/>
                <a:endParaRPr lang="en-US" altLang="zh-C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4734" y="3052763"/>
            <a:ext cx="4410075" cy="383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886" y="3897313"/>
            <a:ext cx="4224338"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2800" dirty="0">
                <a:latin typeface="隶书" panose="02010509060101010101" pitchFamily="1" charset="-122"/>
              </a:rPr>
              <a:t>坐标轮换法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问题：每一次迭代有多少步骤？</a:t>
                </a:r>
                <a:endParaRPr lang="en-US" altLang="zh-CN" dirty="0"/>
              </a:p>
              <a:p>
                <a:r>
                  <a:rPr lang="zh-CN" altLang="en-US" dirty="0"/>
                  <a:t>假设初始点为</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sup>
                            </m:sSubSup>
                          </m:e>
                        </m:d>
                      </m:e>
                      <m:sup>
                        <m:r>
                          <a:rPr lang="en-US" altLang="zh-CN" b="1" i="1" smtClean="0">
                            <a:latin typeface="Cambria Math" panose="02040503050406030204" pitchFamily="18" charset="0"/>
                          </a:rPr>
                          <m:t>𝑻</m:t>
                        </m:r>
                      </m:sup>
                    </m:sSup>
                  </m:oMath>
                </a14:m>
                <a:r>
                  <a:rPr lang="en-US" altLang="zh-CN" dirty="0"/>
                  <a:t>,</a:t>
                </a:r>
                <a:r>
                  <a:rPr lang="zh-CN" altLang="en-US" dirty="0"/>
                  <a:t>则</a:t>
                </a:r>
                <a:endParaRPr lang="en-US" altLang="zh-CN" dirty="0"/>
              </a:p>
              <a:p>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𝟐</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𝒂𝒓𝒈𝒎𝒊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sub>
                    </m:sSub>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𝟑</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sup>
                        </m:sSubSup>
                      </m:e>
                    </m:d>
                  </m:oMath>
                </a14:m>
                <a:endParaRPr lang="en-US" altLang="zh-CN" dirty="0"/>
              </a:p>
              <a:p>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𝟑</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𝒂𝒓𝒈𝒎𝒊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sub>
                    </m:sSub>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bSup>
                          <m:sSubSupPr>
                            <m:ctrlPr>
                              <a:rPr lang="en-US" altLang="zh-CN" b="1" i="1" smtClean="0">
                                <a:latin typeface="Cambria Math" panose="02040503050406030204" pitchFamily="18" charset="0"/>
                              </a:rPr>
                            </m:ctrlPr>
                          </m:sSubSupPr>
                          <m:e>
                            <m:r>
                              <a:rPr lang="en-US" altLang="zh-CN" i="1">
                                <a:latin typeface="Cambria Math" panose="02040503050406030204" pitchFamily="18" charset="0"/>
                              </a:rPr>
                              <m:t>𝒙</m:t>
                            </m:r>
                          </m:e>
                          <m:sub>
                            <m:r>
                              <a:rPr lang="en-US" altLang="zh-CN" i="1">
                                <a:latin typeface="Cambria Math" panose="02040503050406030204" pitchFamily="18" charset="0"/>
                              </a:rPr>
                              <m:t>𝟏</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𝟐</m:t>
                                </m:r>
                              </m:e>
                            </m:d>
                          </m:sup>
                        </m:sSubSup>
                        <m:r>
                          <a:rPr lang="en-US" altLang="zh-CN" i="1">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𝒙</m:t>
                            </m:r>
                          </m:e>
                          <m:sub>
                            <m:r>
                              <a:rPr lang="en-US" altLang="zh-CN" i="1">
                                <a:latin typeface="Cambria Math" panose="02040503050406030204" pitchFamily="18" charset="0"/>
                              </a:rPr>
                              <m:t>𝟑</m:t>
                            </m:r>
                          </m:sub>
                          <m:sup>
                            <m:d>
                              <m:dPr>
                                <m:ctrlPr>
                                  <a:rPr lang="en-US" altLang="zh-CN" i="1">
                                    <a:latin typeface="Cambria Math" panose="02040503050406030204" pitchFamily="18" charset="0"/>
                                  </a:rPr>
                                </m:ctrlPr>
                              </m:dPr>
                              <m:e>
                                <m:r>
                                  <a:rPr lang="en-US" altLang="zh-CN" b="1" i="1" smtClean="0">
                                    <a:latin typeface="Cambria Math" panose="02040503050406030204" pitchFamily="18" charset="0"/>
                                  </a:rPr>
                                  <m:t>𝟐</m:t>
                                </m:r>
                              </m:e>
                            </m:d>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𝒙</m:t>
                            </m:r>
                          </m:e>
                          <m:sub>
                            <m:r>
                              <a:rPr lang="en-US" altLang="zh-CN" i="1">
                                <a:latin typeface="Cambria Math" panose="02040503050406030204" pitchFamily="18" charset="0"/>
                              </a:rPr>
                              <m:t>𝒏</m:t>
                            </m:r>
                          </m:sub>
                          <m:sup>
                            <m:d>
                              <m:dPr>
                                <m:ctrlPr>
                                  <a:rPr lang="en-US" altLang="zh-CN" i="1">
                                    <a:latin typeface="Cambria Math" panose="02040503050406030204" pitchFamily="18" charset="0"/>
                                  </a:rPr>
                                </m:ctrlPr>
                              </m:dPr>
                              <m:e>
                                <m:r>
                                  <a:rPr lang="en-US" altLang="zh-CN" b="1" i="1" smtClean="0">
                                    <a:latin typeface="Cambria Math" panose="02040503050406030204" pitchFamily="18" charset="0"/>
                                  </a:rPr>
                                  <m:t>𝟐</m:t>
                                </m:r>
                              </m:e>
                            </m:d>
                          </m:sup>
                        </m:sSubSup>
                      </m:e>
                    </m:d>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735"/>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2800" dirty="0">
                <a:latin typeface="隶书" panose="02010509060101010101" pitchFamily="1" charset="-122"/>
              </a:rPr>
              <a:t>坐标轮换法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注意</a:t>
                </a:r>
                <a:endParaRPr lang="en-US" altLang="zh-CN" dirty="0"/>
              </a:p>
              <a:p>
                <a:pPr lvl="1"/>
                <a:r>
                  <a:rPr lang="zh-CN" altLang="en-US" dirty="0"/>
                  <a:t>一次迭代在</a:t>
                </a:r>
                <a14:m>
                  <m:oMath xmlns:m="http://schemas.openxmlformats.org/officeDocument/2006/math">
                    <m:r>
                      <a:rPr lang="en-US" altLang="zh-CN" i="1" dirty="0" smtClean="0">
                        <a:latin typeface="Cambria Math"/>
                      </a:rPr>
                      <m:t>1,2</m:t>
                    </m:r>
                    <m:r>
                      <a:rPr lang="zh-CN" altLang="en-US" i="1" dirty="0">
                        <a:latin typeface="Cambria Math"/>
                      </a:rPr>
                      <m:t>，</m:t>
                    </m:r>
                    <m:r>
                      <a:rPr lang="en-US" altLang="zh-CN" i="1" dirty="0">
                        <a:latin typeface="Cambria Math"/>
                      </a:rPr>
                      <m:t>𝑛</m:t>
                    </m:r>
                  </m:oMath>
                </a14:m>
                <a:r>
                  <a:rPr lang="zh-CN" altLang="en-US" dirty="0"/>
                  <a:t>方向上做</a:t>
                </a:r>
                <a:r>
                  <a:rPr lang="en-US" altLang="zh-CN" dirty="0"/>
                  <a:t>,</a:t>
                </a:r>
                <a:r>
                  <a:rPr lang="zh-CN" altLang="en-US" dirty="0"/>
                  <a:t>下次重复此过程，要求</a:t>
                </a:r>
                <a14:m>
                  <m:oMath xmlns:m="http://schemas.openxmlformats.org/officeDocument/2006/math">
                    <m:r>
                      <a:rPr lang="en-US" altLang="zh-CN" b="1" i="1" smtClean="0">
                        <a:latin typeface="Cambria Math"/>
                      </a:rPr>
                      <m:t>𝒏</m:t>
                    </m:r>
                  </m:oMath>
                </a14:m>
                <a:r>
                  <a:rPr lang="zh-CN" altLang="en-US" dirty="0"/>
                  <a:t>次迭代</a:t>
                </a:r>
                <a:endParaRPr lang="en-US" altLang="zh-CN" dirty="0"/>
              </a:p>
              <a:p>
                <a:pPr lvl="1"/>
                <a:r>
                  <a:rPr lang="zh-CN" altLang="en-US" dirty="0"/>
                  <a:t>也可在返回时做</a:t>
                </a:r>
                <a:r>
                  <a:rPr lang="en-US" altLang="zh-CN" dirty="0"/>
                  <a:t>: Aitken Double Sweep Method,</a:t>
                </a:r>
                <a:r>
                  <a:rPr lang="zh-CN" altLang="en-US" dirty="0"/>
                  <a:t>此时要求</a:t>
                </a:r>
                <a14:m>
                  <m:oMath xmlns:m="http://schemas.openxmlformats.org/officeDocument/2006/math">
                    <m:r>
                      <a:rPr lang="en-US" altLang="zh-CN" i="1" dirty="0" smtClean="0">
                        <a:latin typeface="Cambria Math"/>
                      </a:rPr>
                      <m:t>𝑛</m:t>
                    </m:r>
                    <m:r>
                      <a:rPr lang="en-US" altLang="zh-CN" i="1" dirty="0" smtClean="0">
                        <a:latin typeface="Cambria Math"/>
                      </a:rPr>
                      <m:t>−1</m:t>
                    </m:r>
                  </m:oMath>
                </a14:m>
                <a:r>
                  <a:rPr lang="zh-CN" altLang="en-US" dirty="0"/>
                  <a:t>次迭代</a:t>
                </a:r>
                <a:endParaRPr lang="en-US" altLang="zh-CN" dirty="0"/>
              </a:p>
              <a:p>
                <a:pPr lvl="1"/>
                <a:r>
                  <a:rPr lang="zh-CN" altLang="en-US" dirty="0"/>
                  <a:t>如果函数可微，梯度存在，</a:t>
                </a:r>
                <a:r>
                  <a:rPr lang="en-US" altLang="zh-CN" dirty="0"/>
                  <a:t>Gauss-</a:t>
                </a:r>
                <a:r>
                  <a:rPr lang="en-US" altLang="zh-CN" dirty="0" err="1"/>
                  <a:t>Southwell</a:t>
                </a:r>
                <a:r>
                  <a:rPr lang="en-US" altLang="zh-CN" dirty="0"/>
                  <a:t> variant</a:t>
                </a:r>
                <a:r>
                  <a:rPr lang="zh-CN" altLang="en-US" dirty="0"/>
                  <a:t>推荐 最小化坐标方向时选择偏导数成份幅度最大的方向进行最小化</a:t>
                </a:r>
                <a:endParaRPr lang="en-US" altLang="zh-CN" dirty="0"/>
              </a:p>
              <a:p>
                <a:pPr lvl="1"/>
                <a:r>
                  <a:rPr lang="zh-CN" altLang="en-US" dirty="0">
                    <a:solidFill>
                      <a:srgbClr val="FF3399"/>
                    </a:solidFill>
                  </a:rPr>
                  <a:t>这种顺序一维最小化有时称为</a:t>
                </a:r>
                <a:r>
                  <a:rPr lang="en-US" altLang="zh-CN" dirty="0">
                    <a:solidFill>
                      <a:srgbClr val="FF3399"/>
                    </a:solidFill>
                  </a:rPr>
                  <a:t>Gauss-Seidel</a:t>
                </a:r>
                <a:r>
                  <a:rPr lang="zh-CN" altLang="en-US" dirty="0">
                    <a:solidFill>
                      <a:srgbClr val="FF3399"/>
                    </a:solidFill>
                  </a:rPr>
                  <a:t>迭代，可用于解线性方程组</a:t>
                </a:r>
                <a:endParaRPr lang="en-US" altLang="zh-CN" dirty="0">
                  <a:solidFill>
                    <a:srgbClr val="FF3399"/>
                  </a:solidFill>
                </a:endParaRPr>
              </a:p>
              <a:p>
                <a:pPr lvl="1"/>
                <a:r>
                  <a:rPr lang="zh-CN" altLang="en-US" dirty="0"/>
                  <a:t>该方法与最速下降法的收敛速度相当</a:t>
                </a:r>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735" r="-11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830473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zh-CN" altLang="en-US" sz="2800" dirty="0">
                <a:latin typeface="隶书" panose="02010509060101010101" pitchFamily="1" charset="-122"/>
              </a:rPr>
              <a:t>坐标轮换法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函数可微时，方法会收敛到梯度为</a:t>
                </a:r>
                <a:r>
                  <a:rPr lang="en-US" altLang="zh-CN" sz="2400" dirty="0"/>
                  <a:t>0</a:t>
                </a:r>
                <a:r>
                  <a:rPr lang="zh-CN" altLang="en-US" sz="2400" dirty="0"/>
                  <a:t>的点，但不可微时，则可能会在非最优点停止，如下左图，任何坐标方向都不会有函数值下降的点，此时可以通过搜索</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𝟐</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oMath>
                </a14:m>
                <a:r>
                  <a:rPr lang="zh-CN" altLang="en-US" sz="2400" dirty="0"/>
                  <a:t>方向来克服</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zh-CN" altLang="en-US" sz="2400" dirty="0"/>
                  <a:t>注意，</a:t>
                </a:r>
                <a:r>
                  <a:rPr lang="zh-CN" altLang="en-US" sz="2400" dirty="0">
                    <a:solidFill>
                      <a:srgbClr val="FF0000"/>
                    </a:solidFill>
                  </a:rPr>
                  <a:t>这种沿方向</a:t>
                </a:r>
                <a14:m>
                  <m:oMath xmlns:m="http://schemas.openxmlformats.org/officeDocument/2006/math">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𝒌</m:t>
                        </m:r>
                        <m:r>
                          <a:rPr lang="en-US" altLang="zh-CN" sz="2400" b="1" i="1" smtClean="0">
                            <a:solidFill>
                              <a:srgbClr val="FF0000"/>
                            </a:solidFill>
                            <a:latin typeface="Cambria Math"/>
                          </a:rPr>
                          <m:t>+</m:t>
                        </m:r>
                        <m:r>
                          <a:rPr lang="en-US" altLang="zh-CN" sz="2400" b="1" i="1" smtClean="0">
                            <a:solidFill>
                              <a:srgbClr val="FF0000"/>
                            </a:solidFill>
                            <a:latin typeface="Cambria Math"/>
                          </a:rPr>
                          <m:t>𝟏</m:t>
                        </m:r>
                      </m:sub>
                    </m:sSub>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𝒌</m:t>
                        </m:r>
                      </m:sub>
                    </m:sSub>
                  </m:oMath>
                </a14:m>
                <a:r>
                  <a:rPr lang="zh-CN" altLang="en-US" sz="2400" dirty="0">
                    <a:solidFill>
                      <a:srgbClr val="FF0000"/>
                    </a:solidFill>
                  </a:rPr>
                  <a:t>搜索的方式在坐标轮换方法中经常使用，有时函数可微时也这样，并且固定</a:t>
                </a:r>
                <a14:m>
                  <m:oMath xmlns:m="http://schemas.openxmlformats.org/officeDocument/2006/math">
                    <m:r>
                      <a:rPr lang="en-US" altLang="zh-CN" sz="2400" b="1" i="1" smtClean="0">
                        <a:solidFill>
                          <a:srgbClr val="FF0000"/>
                        </a:solidFill>
                        <a:latin typeface="Cambria Math"/>
                      </a:rPr>
                      <m:t>𝒌</m:t>
                    </m:r>
                  </m:oMath>
                </a14:m>
                <a:r>
                  <a:rPr lang="zh-CN" altLang="en-US" sz="2400" dirty="0">
                    <a:solidFill>
                      <a:srgbClr val="FF0000"/>
                    </a:solidFill>
                  </a:rPr>
                  <a:t>次迭代后进行一次这样的搜索，通常会加速收敛</a:t>
                </a:r>
                <a:r>
                  <a:rPr lang="zh-CN" altLang="en-US" sz="2400" dirty="0"/>
                  <a:t>，经常称为加速步</a:t>
                </a:r>
                <a:r>
                  <a:rPr lang="en-US" altLang="zh-CN" sz="2400" dirty="0"/>
                  <a:t>(acceleration step, pattern search step)</a:t>
                </a:r>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r="-529" b="-5640"/>
                </a:stretch>
              </a:blipFill>
            </p:spPr>
            <p:txBody>
              <a:bodyPr/>
              <a:lstStyle/>
              <a:p>
                <a:r>
                  <a:rPr lang="zh-CN" altLang="en-US">
                    <a:noFill/>
                  </a:rPr>
                  <a:t> </a:t>
                </a:r>
              </a:p>
            </p:txBody>
          </p:sp>
        </mc:Fallback>
      </mc:AlternateContent>
      <p:grpSp>
        <p:nvGrpSpPr>
          <p:cNvPr id="7" name="Group 3"/>
          <p:cNvGrpSpPr/>
          <p:nvPr/>
        </p:nvGrpSpPr>
        <p:grpSpPr bwMode="auto">
          <a:xfrm>
            <a:off x="2285206" y="2463800"/>
            <a:ext cx="5038725" cy="3009900"/>
            <a:chOff x="1352600" y="3048929"/>
            <a:chExt cx="6549756" cy="3080532"/>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600" y="3048929"/>
              <a:ext cx="2824914" cy="2861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5008" y="3048929"/>
              <a:ext cx="2877348" cy="3080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413" y="3321050"/>
            <a:ext cx="7777162"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Methods)-Hooke and Jeeves</a:t>
            </a:r>
            <a:r>
              <a:rPr lang="zh-CN" altLang="en-US" sz="2800" dirty="0">
                <a:latin typeface="隶书" panose="02010509060101010101" pitchFamily="1" charset="-122"/>
              </a:rPr>
              <a:t>方法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000" dirty="0"/>
                  <a:t>Hooke and Jeeves</a:t>
                </a:r>
                <a:r>
                  <a:rPr lang="zh-CN" altLang="en-US" sz="2000" dirty="0"/>
                  <a:t>方法，执行两种类型的搜索</a:t>
                </a:r>
                <a:endParaRPr lang="en-US" altLang="zh-CN" sz="2000" dirty="0"/>
              </a:p>
              <a:p>
                <a:pPr lvl="1"/>
                <a:r>
                  <a:rPr lang="zh-CN" altLang="en-US" sz="1800" dirty="0"/>
                  <a:t>试探搜索</a:t>
                </a:r>
                <a:r>
                  <a:rPr lang="en-US" altLang="zh-CN" sz="1800" dirty="0"/>
                  <a:t>(Exploratory </a:t>
                </a:r>
                <a:r>
                  <a:rPr lang="zh-CN" altLang="en-US" sz="1800" dirty="0"/>
                  <a:t>搜索</a:t>
                </a:r>
                <a:r>
                  <a:rPr lang="en-US" altLang="zh-CN" sz="1800" dirty="0"/>
                  <a:t>)</a:t>
                </a:r>
              </a:p>
              <a:p>
                <a:pPr lvl="1"/>
                <a:r>
                  <a:rPr lang="zh-CN" altLang="en-US" sz="1800" dirty="0"/>
                  <a:t>模式搜索</a:t>
                </a:r>
                <a:r>
                  <a:rPr lang="en-US" altLang="zh-CN" sz="1800" dirty="0"/>
                  <a:t>(Pattern</a:t>
                </a:r>
                <a:r>
                  <a:rPr lang="zh-CN" altLang="en-US" sz="1800" dirty="0"/>
                  <a:t>搜索</a:t>
                </a:r>
                <a:r>
                  <a:rPr lang="en-US" altLang="zh-CN" sz="1800" dirty="0"/>
                  <a:t>)</a:t>
                </a:r>
              </a:p>
              <a:p>
                <a:r>
                  <a:rPr lang="zh-CN" altLang="en-US" sz="2000" dirty="0"/>
                  <a:t>步骤：给定点</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𝟎</m:t>
                            </m:r>
                          </m:e>
                        </m:d>
                      </m:sup>
                    </m:sSup>
                  </m:oMath>
                </a14:m>
                <a:r>
                  <a:rPr lang="en-US" altLang="zh-CN" sz="2000" dirty="0"/>
                  <a:t>,</a:t>
                </a:r>
                <a:r>
                  <a:rPr lang="zh-CN" altLang="en-US" sz="2000" dirty="0"/>
                  <a:t>沿坐标轴方向试探搜索到</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𝟏</m:t>
                            </m:r>
                          </m:e>
                        </m:d>
                      </m:sup>
                    </m:sSup>
                    <m:r>
                      <a:rPr lang="en-US" altLang="zh-CN" sz="2000" b="1" i="1" smtClean="0">
                        <a:latin typeface="Cambria Math"/>
                      </a:rPr>
                      <m:t>,</m:t>
                    </m:r>
                  </m:oMath>
                </a14:m>
                <a:r>
                  <a:rPr lang="zh-CN" altLang="en-US" sz="2000" dirty="0"/>
                  <a:t>然后沿方向</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𝟏</m:t>
                            </m:r>
                          </m:e>
                        </m:d>
                      </m:sup>
                    </m:s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𝟎</m:t>
                            </m:r>
                          </m:e>
                        </m:d>
                      </m:sup>
                    </m:sSup>
                  </m:oMath>
                </a14:m>
                <a:r>
                  <a:rPr lang="zh-CN" altLang="en-US" sz="2000" dirty="0"/>
                  <a:t>进行模式搜索得到点</a:t>
                </a:r>
                <a14:m>
                  <m:oMath xmlns:m="http://schemas.openxmlformats.org/officeDocument/2006/math">
                    <m:r>
                      <a:rPr lang="en-US" altLang="zh-CN" sz="2000" b="1" i="1" smtClean="0">
                        <a:latin typeface="Cambria Math"/>
                      </a:rPr>
                      <m:t>𝒚</m:t>
                    </m:r>
                  </m:oMath>
                </a14:m>
                <a:r>
                  <a:rPr lang="en-US" altLang="zh-CN" sz="2000" dirty="0"/>
                  <a:t>,</a:t>
                </a:r>
                <a:r>
                  <a:rPr lang="zh-CN" altLang="en-US" sz="2000" dirty="0"/>
                  <a:t>从该点采用试探搜索得到点</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𝟐</m:t>
                            </m:r>
                          </m:e>
                        </m:d>
                      </m:sup>
                    </m:sSup>
                  </m:oMath>
                </a14:m>
                <a:r>
                  <a:rPr lang="en-US" altLang="zh-CN" sz="2000" dirty="0"/>
                  <a:t>,</a:t>
                </a:r>
                <a:r>
                  <a:rPr lang="zh-CN" altLang="en-US" sz="2000" dirty="0"/>
                  <a:t>再沿方向</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𝟑</m:t>
                            </m:r>
                          </m:e>
                        </m:d>
                      </m:sup>
                    </m:s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𝟐</m:t>
                            </m:r>
                          </m:e>
                        </m:d>
                      </m:sup>
                    </m:sSup>
                  </m:oMath>
                </a14:m>
                <a:r>
                  <a:rPr lang="zh-CN" altLang="en-US" sz="2000" dirty="0"/>
                  <a:t>执行模式搜索，产生点</a:t>
                </a:r>
                <a14:m>
                  <m:oMath xmlns:m="http://schemas.openxmlformats.org/officeDocument/2006/math">
                    <m:r>
                      <a:rPr lang="en-US" altLang="zh-CN" sz="2000" b="1" i="1" smtClean="0">
                        <a:latin typeface="Cambria Math"/>
                      </a:rPr>
                      <m:t>𝒚</m:t>
                    </m:r>
                    <m:r>
                      <a:rPr lang="en-US" altLang="zh-CN" sz="2000" b="1" i="1" smtClean="0">
                        <a:latin typeface="Cambria Math"/>
                      </a:rPr>
                      <m:t>′</m:t>
                    </m:r>
                  </m:oMath>
                </a14:m>
                <a:r>
                  <a:rPr lang="en-US" altLang="zh-CN" sz="2000" dirty="0"/>
                  <a:t>,</a:t>
                </a:r>
                <a:r>
                  <a:rPr lang="zh-CN" altLang="en-US" sz="2000" dirty="0"/>
                  <a:t>该过程再次重复</a:t>
                </a:r>
                <a:endParaRPr lang="en-US" altLang="zh-CN" sz="2000" dirty="0"/>
              </a:p>
              <a:p>
                <a:pPr lvl="1"/>
                <a:endParaRPr lang="zh-CN" alt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595" t="-759"/>
                </a:stretch>
              </a:blipFill>
            </p:spPr>
            <p:txBody>
              <a:bodyPr/>
              <a:lstStyle/>
              <a:p>
                <a:r>
                  <a:rPr lang="zh-CN" altLang="en-US">
                    <a:noFill/>
                  </a:rPr>
                  <a:t> </a:t>
                </a:r>
                <a:endParaRPr lang="zh-CN" altLang="en-US">
                  <a:noFill/>
                </a:endParaRPr>
              </a:p>
            </p:txBody>
          </p:sp>
        </mc:Fallback>
      </mc:AlternateContent>
      <p:sp>
        <p:nvSpPr>
          <p:cNvPr id="4" name="文本框 3"/>
          <p:cNvSpPr txBox="1"/>
          <p:nvPr/>
        </p:nvSpPr>
        <p:spPr>
          <a:xfrm>
            <a:off x="4401253" y="6273477"/>
            <a:ext cx="1512168" cy="276999"/>
          </a:xfrm>
          <a:prstGeom prst="rect">
            <a:avLst/>
          </a:prstGeom>
          <a:noFill/>
        </p:spPr>
        <p:txBody>
          <a:bodyPr wrap="square" rtlCol="0">
            <a:spAutoFit/>
          </a:bodyPr>
          <a:lstStyle/>
          <a:p>
            <a:r>
              <a:rPr lang="zh-CN" altLang="en-US" sz="1200" dirty="0">
                <a:solidFill>
                  <a:srgbClr val="FF3399"/>
                </a:solidFill>
              </a:rPr>
              <a:t>前两次迭代示意</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000" dirty="0"/>
              <a:t>第</a:t>
            </a:r>
            <a:r>
              <a:rPr lang="en-US" altLang="zh-CN" sz="2000" dirty="0"/>
              <a:t>5</a:t>
            </a:r>
            <a:r>
              <a:rPr lang="zh-CN" altLang="en-US" sz="2000" dirty="0"/>
              <a:t>章</a:t>
            </a:r>
            <a:r>
              <a:rPr lang="zh-CN" altLang="en-US" sz="2000" dirty="0">
                <a:latin typeface="隶书" panose="02010509060101010101" pitchFamily="1" charset="-122"/>
              </a:rPr>
              <a:t>无约束最优化方法</a:t>
            </a:r>
            <a:r>
              <a:rPr lang="en-US" altLang="zh-CN" sz="2000" dirty="0">
                <a:latin typeface="隶书" panose="02010509060101010101" pitchFamily="1" charset="-122"/>
              </a:rPr>
              <a:t>(Unconstrained Optimization Methods)</a:t>
            </a:r>
            <a:endParaRPr lang="zh-CN" altLang="en-US" sz="2000" dirty="0"/>
          </a:p>
        </p:txBody>
      </p:sp>
      <p:sp>
        <p:nvSpPr>
          <p:cNvPr id="3" name="Content Placeholder 2"/>
          <p:cNvSpPr>
            <a:spLocks noGrp="1"/>
          </p:cNvSpPr>
          <p:nvPr>
            <p:ph idx="1"/>
          </p:nvPr>
        </p:nvSpPr>
        <p:spPr>
          <a:xfrm>
            <a:off x="488504" y="1160909"/>
            <a:ext cx="9217025" cy="5616575"/>
          </a:xfrm>
        </p:spPr>
        <p:txBody>
          <a:bodyPr/>
          <a:lstStyle/>
          <a:p>
            <a:r>
              <a:rPr lang="zh-CN" altLang="en-US" sz="2400" dirty="0"/>
              <a:t>使用导数和不使用导数的线搜索方法</a:t>
            </a:r>
            <a:endParaRPr lang="en-US" altLang="zh-CN" sz="2400" dirty="0"/>
          </a:p>
          <a:p>
            <a:pPr lvl="1"/>
            <a:r>
              <a:rPr lang="en-US" altLang="zh-CN" sz="2000" dirty="0"/>
              <a:t>Dichotomous</a:t>
            </a:r>
            <a:r>
              <a:rPr lang="zh-CN" altLang="en-US" sz="2000" dirty="0"/>
              <a:t>， </a:t>
            </a:r>
            <a:r>
              <a:rPr lang="en-US" altLang="zh-CN" sz="2000" dirty="0"/>
              <a:t>Golden Section method, Fibonacci method</a:t>
            </a:r>
          </a:p>
          <a:p>
            <a:pPr lvl="1"/>
            <a:r>
              <a:rPr lang="en-US" altLang="zh-CN" sz="2000" dirty="0"/>
              <a:t>Bisection search, Newton’s method</a:t>
            </a:r>
          </a:p>
          <a:p>
            <a:r>
              <a:rPr lang="zh-CN" altLang="en-US" sz="2400" dirty="0"/>
              <a:t>多维搜索下使用导数和不使用导数的搜索方法</a:t>
            </a:r>
            <a:endParaRPr lang="en-US" altLang="zh-CN" sz="2400" dirty="0"/>
          </a:p>
          <a:p>
            <a:pPr lvl="1"/>
            <a:r>
              <a:rPr lang="en-US" altLang="zh-CN" sz="2000" dirty="0"/>
              <a:t>The Cyclic coordinate method, Hooke and Jeeves</a:t>
            </a:r>
            <a:r>
              <a:rPr lang="zh-CN" altLang="en-US" sz="2000" dirty="0"/>
              <a:t>， </a:t>
            </a:r>
            <a:r>
              <a:rPr lang="en-US" altLang="zh-CN" sz="2000" dirty="0" err="1"/>
              <a:t>Rosenbrock’s</a:t>
            </a:r>
            <a:r>
              <a:rPr lang="en-US" altLang="zh-CN" sz="2000" dirty="0"/>
              <a:t> method</a:t>
            </a:r>
          </a:p>
          <a:p>
            <a:pPr lvl="1"/>
            <a:r>
              <a:rPr lang="en-US" altLang="zh-CN" sz="2000" dirty="0"/>
              <a:t>The Steepest descent and The method of Newton</a:t>
            </a:r>
          </a:p>
          <a:p>
            <a:r>
              <a:rPr lang="zh-CN" altLang="en-US" sz="2400" dirty="0"/>
              <a:t>牛顿方法的变种：</a:t>
            </a:r>
            <a:r>
              <a:rPr lang="en-US" altLang="zh-CN" sz="2400" dirty="0"/>
              <a:t>LM</a:t>
            </a:r>
            <a:r>
              <a:rPr lang="zh-CN" altLang="en-US" sz="2400" dirty="0"/>
              <a:t>和信任域方法</a:t>
            </a:r>
            <a:endParaRPr lang="en-US" altLang="zh-CN" sz="2400" dirty="0"/>
          </a:p>
          <a:p>
            <a:pPr lvl="1"/>
            <a:r>
              <a:rPr lang="en-US" altLang="zh-CN" sz="2000" dirty="0" err="1"/>
              <a:t>Levenberg</a:t>
            </a:r>
            <a:r>
              <a:rPr lang="en-US" altLang="zh-CN" sz="2000" dirty="0"/>
              <a:t>-Marquardt, Trust Region Methods</a:t>
            </a:r>
          </a:p>
          <a:p>
            <a:r>
              <a:rPr lang="zh-CN" altLang="en-US" sz="2400" dirty="0"/>
              <a:t>共轭方向法：拟牛顿法和共轭梯度法</a:t>
            </a:r>
            <a:endParaRPr lang="en-US" altLang="zh-CN" sz="2400" dirty="0"/>
          </a:p>
          <a:p>
            <a:pPr lvl="1"/>
            <a:r>
              <a:rPr lang="zh-CN" altLang="en-US" sz="2000" dirty="0"/>
              <a:t>目标函数如果是二次的，有限步内可以收敛</a:t>
            </a:r>
            <a:endParaRPr lang="en-US" altLang="zh-CN" sz="2000" dirty="0"/>
          </a:p>
          <a:p>
            <a:r>
              <a:rPr lang="zh-CN" altLang="en-US" sz="2400" dirty="0"/>
              <a:t>次梯度优化方法</a:t>
            </a:r>
            <a:endParaRPr lang="en-US" altLang="zh-CN" sz="2400" dirty="0"/>
          </a:p>
          <a:p>
            <a:pPr lvl="1"/>
            <a:r>
              <a:rPr lang="zh-CN" altLang="en-US" sz="2000" dirty="0"/>
              <a:t>不可微目标函数中的</a:t>
            </a:r>
            <a:r>
              <a:rPr lang="en-US" altLang="zh-CN" sz="2000" dirty="0"/>
              <a:t>Steepest Descent algorithm:</a:t>
            </a:r>
            <a:r>
              <a:rPr lang="zh-CN" altLang="en-US" sz="2000" dirty="0"/>
              <a:t>投影思想</a:t>
            </a:r>
            <a:r>
              <a:rPr lang="en-US" altLang="zh-CN" sz="2000"/>
              <a:t>!</a:t>
            </a:r>
            <a:endParaRPr lang="en-US" altLang="zh-CN" sz="2000" dirty="0"/>
          </a:p>
          <a:p>
            <a:r>
              <a:rPr lang="zh-CN" altLang="en-US" sz="2400" dirty="0"/>
              <a:t>总结</a:t>
            </a:r>
            <a:endParaRPr lang="en-US" altLang="zh-CN" sz="2400" dirty="0"/>
          </a:p>
          <a:p>
            <a:endParaRPr lang="zh-CN" altLang="en-US" sz="2400"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Methods)-Hooke and Jeeves</a:t>
            </a:r>
            <a:r>
              <a:rPr lang="zh-CN" altLang="en-US" sz="2800" dirty="0">
                <a:latin typeface="隶书" panose="02010509060101010101" pitchFamily="1" charset="-122"/>
              </a:rPr>
              <a:t>方法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a:t>
                </a:r>
                <a14:m>
                  <m:oMath xmlns:m="http://schemas.openxmlformats.org/officeDocument/2006/math">
                    <m:r>
                      <a:rPr lang="en-US" altLang="zh-CN" b="1" i="1" smtClean="0">
                        <a:latin typeface="Cambria Math"/>
                      </a:rPr>
                      <m:t>𝑴𝒊𝒏</m:t>
                    </m:r>
                    <m:r>
                      <a:rPr lang="en-US" altLang="zh-CN" b="1" i="1" smtClean="0">
                        <a:latin typeface="Cambria Math"/>
                      </a:rPr>
                      <m:t> </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e>
                        </m:d>
                      </m:e>
                      <m:sup>
                        <m:r>
                          <a:rPr lang="en-US" altLang="zh-CN" b="1" i="1" smtClean="0">
                            <a:latin typeface="Cambria Math"/>
                          </a:rPr>
                          <m:t>𝟒</m:t>
                        </m:r>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d>
                      </m:e>
                      <m:sup>
                        <m:r>
                          <a:rPr lang="en-US" altLang="zh-CN" b="1" i="1" smtClean="0">
                            <a:latin typeface="Cambria Math"/>
                          </a:rPr>
                          <m:t>𝟐</m:t>
                        </m:r>
                      </m:sup>
                    </m:sSup>
                  </m:oMath>
                </a14:m>
                <a:r>
                  <a:rPr lang="en-US" altLang="zh-CN" dirty="0"/>
                  <a:t>,</a:t>
                </a:r>
                <a:r>
                  <a:rPr lang="zh-CN" altLang="en-US" dirty="0"/>
                  <a:t>初始点</a:t>
                </a:r>
                <a14:m>
                  <m:oMath xmlns:m="http://schemas.openxmlformats.org/officeDocument/2006/math">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𝟑</m:t>
                    </m:r>
                    <m:r>
                      <a:rPr lang="en-US" altLang="zh-CN" b="1" i="1" smtClean="0">
                        <a:latin typeface="Cambria Math"/>
                      </a:rPr>
                      <m:t>)</m:t>
                    </m:r>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518"/>
                </a:stretch>
              </a:blipFill>
            </p:spPr>
            <p:txBody>
              <a:bodyPr/>
              <a:lstStyle/>
              <a:p>
                <a:r>
                  <a:rPr lang="zh-CN" altLang="en-US">
                    <a:noFill/>
                  </a:rPr>
                  <a:t> </a:t>
                </a:r>
                <a:endParaRPr lang="zh-CN" altLang="en-US">
                  <a:noFill/>
                </a:endParaRPr>
              </a:p>
            </p:txBody>
          </p:sp>
        </mc:Fallback>
      </mc:AlternateContent>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809750"/>
            <a:ext cx="8850313"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Methods)-Hooke and Jeeves</a:t>
            </a:r>
            <a:r>
              <a:rPr lang="zh-CN" altLang="en-US" sz="2800" dirty="0">
                <a:latin typeface="隶书" panose="02010509060101010101" pitchFamily="1" charset="-122"/>
              </a:rPr>
              <a:t>方法</a:t>
            </a:r>
            <a:endParaRPr lang="zh-CN" altLang="en-US" sz="2800" dirty="0"/>
          </a:p>
        </p:txBody>
      </p:sp>
      <p:sp>
        <p:nvSpPr>
          <p:cNvPr id="3" name="Content Placeholder 2"/>
          <p:cNvSpPr>
            <a:spLocks noGrp="1"/>
          </p:cNvSpPr>
          <p:nvPr>
            <p:ph idx="1"/>
          </p:nvPr>
        </p:nvSpPr>
        <p:spPr/>
        <p:txBody>
          <a:bodyPr/>
          <a:lstStyle/>
          <a:p>
            <a:r>
              <a:rPr lang="zh-CN" altLang="en-US" dirty="0"/>
              <a:t>图示：沿峡谷方向显著改进收敛速度</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7069" y="1664965"/>
            <a:ext cx="3499555" cy="3040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49" y="1648172"/>
            <a:ext cx="5857875"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Methods)-Hooke and Jeeves</a:t>
            </a:r>
            <a:r>
              <a:rPr lang="zh-CN" altLang="en-US" sz="2800" dirty="0">
                <a:latin typeface="隶书" panose="02010509060101010101" pitchFamily="1" charset="-122"/>
              </a:rPr>
              <a:t>方法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离散步长的</a:t>
                </a:r>
                <a:r>
                  <a:rPr lang="en-US" altLang="zh-CN" sz="2800" dirty="0"/>
                  <a:t>Hooke</a:t>
                </a:r>
                <a:r>
                  <a:rPr lang="zh-CN" altLang="en-US" sz="2800" dirty="0"/>
                  <a:t>和</a:t>
                </a:r>
                <a:r>
                  <a:rPr lang="en-US" altLang="zh-CN" sz="2800" dirty="0"/>
                  <a:t>Jeeves</a:t>
                </a:r>
                <a:r>
                  <a:rPr lang="zh-CN" altLang="en-US" sz="2800" dirty="0"/>
                  <a:t>方法</a:t>
                </a:r>
                <a:endParaRPr lang="en-US" altLang="zh-CN" sz="2800" dirty="0"/>
              </a:p>
              <a:p>
                <a:pPr lvl="1"/>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𝟐</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𝒏</m:t>
                        </m:r>
                      </m:sub>
                    </m:sSub>
                  </m:oMath>
                </a14:m>
                <a:r>
                  <a:rPr lang="zh-CN" altLang="en-US" sz="2400" dirty="0"/>
                  <a:t>为坐标轴方向，标量</a:t>
                </a:r>
                <a14:m>
                  <m:oMath xmlns:m="http://schemas.openxmlformats.org/officeDocument/2006/math">
                    <m:r>
                      <a:rPr lang="en-US" altLang="zh-CN" sz="2400" b="1" i="1" smtClean="0">
                        <a:latin typeface="Cambria Math"/>
                      </a:rPr>
                      <m:t>𝝐</m:t>
                    </m:r>
                    <m:r>
                      <a:rPr lang="en-US" altLang="zh-CN" sz="2400" b="1" i="1" smtClean="0">
                        <a:latin typeface="Cambria Math"/>
                      </a:rPr>
                      <m:t>&gt;</m:t>
                    </m:r>
                    <m:r>
                      <a:rPr lang="en-US" altLang="zh-CN" sz="2400" b="1" i="1" smtClean="0">
                        <a:latin typeface="Cambria Math"/>
                      </a:rPr>
                      <m:t>𝟎</m:t>
                    </m:r>
                  </m:oMath>
                </a14:m>
                <a:r>
                  <a:rPr lang="zh-CN" altLang="en-US" sz="2400" dirty="0"/>
                  <a:t>作为终止算法的参数，步长</a:t>
                </a:r>
                <a14:m>
                  <m:oMath xmlns:m="http://schemas.openxmlformats.org/officeDocument/2006/math">
                    <m:r>
                      <a:rPr lang="en-US" altLang="zh-CN" sz="2400" b="1" i="0" smtClean="0">
                        <a:latin typeface="Cambria Math"/>
                      </a:rPr>
                      <m:t>𝚫</m:t>
                    </m:r>
                    <m:r>
                      <a:rPr lang="en-US" altLang="zh-CN" sz="2400" b="1" i="0" smtClean="0">
                        <a:latin typeface="Cambria Math"/>
                      </a:rPr>
                      <m:t>≥</m:t>
                    </m:r>
                    <m:r>
                      <a:rPr lang="en-US" altLang="zh-CN" sz="2400" b="1" i="1" smtClean="0">
                        <a:latin typeface="Cambria Math"/>
                      </a:rPr>
                      <m:t>𝝐</m:t>
                    </m:r>
                  </m:oMath>
                </a14:m>
                <a:r>
                  <a:rPr lang="en-US" altLang="zh-CN" sz="2400" dirty="0"/>
                  <a:t>,</a:t>
                </a:r>
                <a:r>
                  <a:rPr lang="zh-CN" altLang="en-US" sz="2400" dirty="0"/>
                  <a:t>加速因子</a:t>
                </a:r>
                <a14:m>
                  <m:oMath xmlns:m="http://schemas.openxmlformats.org/officeDocument/2006/math">
                    <m:r>
                      <a:rPr lang="en-US" altLang="zh-CN" sz="2400" b="1" i="1" smtClean="0">
                        <a:latin typeface="Cambria Math"/>
                      </a:rPr>
                      <m:t>𝜶</m:t>
                    </m:r>
                    <m:r>
                      <a:rPr lang="en-US" altLang="zh-CN" sz="2400" b="1" i="1" smtClean="0">
                        <a:latin typeface="Cambria Math"/>
                      </a:rPr>
                      <m:t>&gt;</m:t>
                    </m:r>
                    <m:r>
                      <a:rPr lang="en-US" altLang="zh-CN" sz="2400" b="1" i="1" smtClean="0">
                        <a:latin typeface="Cambria Math"/>
                      </a:rPr>
                      <m:t>𝟎</m:t>
                    </m:r>
                  </m:oMath>
                </a14:m>
                <a:r>
                  <a:rPr lang="en-US" altLang="zh-CN" sz="2400" dirty="0"/>
                  <a:t>,</a:t>
                </a:r>
                <a:r>
                  <a:rPr lang="zh-CN" altLang="en-US" sz="2400" dirty="0"/>
                  <a:t>初始点</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𝟏</m:t>
                            </m:r>
                          </m:e>
                        </m:d>
                      </m:sup>
                    </m:sSup>
                    <m:r>
                      <a:rPr lang="en-US" altLang="zh-CN" sz="2400" b="1" i="1" smtClean="0">
                        <a:latin typeface="Cambria Math"/>
                      </a:rPr>
                      <m:t>,</m:t>
                    </m:r>
                  </m:oMath>
                </a14:m>
                <a:r>
                  <a:rPr lang="zh-CN" altLang="en-US" sz="2400" dirty="0"/>
                  <a:t>令</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𝒚</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𝟏</m:t>
                            </m:r>
                          </m:e>
                        </m:d>
                      </m:sup>
                    </m:sSup>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𝟏</m:t>
                            </m:r>
                          </m:e>
                        </m:d>
                      </m:sup>
                    </m:sSup>
                    <m:r>
                      <a:rPr lang="en-US" altLang="zh-CN" sz="2400" b="1" i="1" dirty="0" smtClean="0">
                        <a:latin typeface="Cambria Math"/>
                      </a:rPr>
                      <m:t>,</m:t>
                    </m:r>
                    <m:r>
                      <a:rPr lang="en-US" altLang="zh-CN" sz="2400" b="1" i="1" dirty="0" smtClean="0">
                        <a:latin typeface="Cambria Math"/>
                      </a:rPr>
                      <m:t>𝒌</m:t>
                    </m:r>
                    <m:r>
                      <a:rPr lang="en-US" altLang="zh-CN" sz="2400" b="1" i="1" dirty="0" smtClean="0">
                        <a:latin typeface="Cambria Math"/>
                      </a:rPr>
                      <m:t>=</m:t>
                    </m:r>
                    <m:r>
                      <a:rPr lang="en-US" altLang="zh-CN" sz="2400" b="1" i="1" dirty="0" smtClean="0">
                        <a:latin typeface="Cambria Math"/>
                      </a:rPr>
                      <m:t>𝒋</m:t>
                    </m:r>
                    <m:r>
                      <a:rPr lang="en-US" altLang="zh-CN" sz="2400" b="1" i="1" dirty="0" smtClean="0">
                        <a:latin typeface="Cambria Math"/>
                      </a:rPr>
                      <m:t>=</m:t>
                    </m:r>
                    <m:r>
                      <a:rPr lang="en-US" altLang="zh-CN" sz="2400" b="1" i="1" dirty="0" smtClean="0">
                        <a:latin typeface="Cambria Math"/>
                      </a:rPr>
                      <m:t>𝟏</m:t>
                    </m:r>
                  </m:oMath>
                </a14:m>
                <a:endParaRPr lang="en-US" altLang="zh-CN" sz="2400" b="1" dirty="0"/>
              </a:p>
              <a:p>
                <a:pPr lvl="1"/>
                <a:r>
                  <a:rPr lang="en-US" altLang="zh-CN" sz="2400" dirty="0">
                    <a:solidFill>
                      <a:srgbClr val="FF0000"/>
                    </a:solidFill>
                  </a:rPr>
                  <a:t>Step1. </a:t>
                </a:r>
                <a:r>
                  <a:rPr lang="zh-CN" altLang="en-US" sz="2400" dirty="0"/>
                  <a:t>在</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𝒚</m:t>
                            </m:r>
                          </m:e>
                          <m:sup>
                            <m:d>
                              <m:dPr>
                                <m:ctrlPr>
                                  <a:rPr lang="en-US" altLang="zh-CN" sz="2400" b="1" i="1" smtClean="0">
                                    <a:latin typeface="Cambria Math" panose="02040503050406030204" pitchFamily="18" charset="0"/>
                                  </a:rPr>
                                </m:ctrlPr>
                              </m:dPr>
                              <m:e>
                                <m:r>
                                  <a:rPr lang="en-US" altLang="zh-CN" sz="2400" b="1" i="1" smtClean="0">
                                    <a:latin typeface="Cambria Math"/>
                                  </a:rPr>
                                  <m:t>𝒋</m:t>
                                </m:r>
                              </m:e>
                            </m:d>
                          </m:sup>
                        </m:sSup>
                        <m:r>
                          <a:rPr lang="en-US" altLang="zh-CN" sz="2400" b="1" i="1" smtClean="0">
                            <a:latin typeface="Cambria Math"/>
                          </a:rPr>
                          <m:t>+</m:t>
                        </m:r>
                        <m:r>
                          <a:rPr lang="en-US" altLang="zh-CN" sz="2400" b="1" i="0" smtClean="0">
                            <a:latin typeface="Cambria Math"/>
                          </a:rPr>
                          <m:t>𝚫</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0" smtClean="0">
                                <a:latin typeface="Cambria Math"/>
                              </a:rPr>
                              <m:t>𝐣</m:t>
                            </m:r>
                          </m:sub>
                        </m:sSub>
                      </m:e>
                    </m:d>
                    <m:r>
                      <a:rPr lang="en-US" altLang="zh-CN" sz="2400" b="1" i="1" smtClean="0">
                        <a:latin typeface="Cambria Math"/>
                      </a:rPr>
                      <m:t>&lt;</m:t>
                    </m:r>
                    <m:r>
                      <a:rPr lang="en-US" altLang="zh-CN" sz="2400" b="1" i="1" smtClean="0">
                        <a:latin typeface="Cambria Math"/>
                      </a:rPr>
                      <m:t>𝒇</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𝒚</m:t>
                        </m:r>
                      </m:e>
                      <m:sup>
                        <m:d>
                          <m:dPr>
                            <m:ctrlPr>
                              <a:rPr lang="en-US" altLang="zh-CN" sz="2400" b="1" i="1" smtClean="0">
                                <a:latin typeface="Cambria Math" panose="02040503050406030204" pitchFamily="18" charset="0"/>
                              </a:rPr>
                            </m:ctrlPr>
                          </m:dPr>
                          <m:e>
                            <m:r>
                              <a:rPr lang="en-US" altLang="zh-CN" sz="2400" b="1" i="1" smtClean="0">
                                <a:latin typeface="Cambria Math"/>
                              </a:rPr>
                              <m:t>𝒋</m:t>
                            </m:r>
                          </m:e>
                        </m:d>
                      </m:sup>
                    </m:sSup>
                    <m:r>
                      <a:rPr lang="en-US" altLang="zh-CN" sz="2400" b="1" i="1" smtClean="0">
                        <a:latin typeface="Cambria Math"/>
                      </a:rPr>
                      <m:t>)</m:t>
                    </m:r>
                  </m:oMath>
                </a14:m>
                <a:r>
                  <a:rPr lang="en-US" altLang="zh-CN" sz="2400" dirty="0"/>
                  <a:t>,</a:t>
                </a:r>
                <a:r>
                  <a:rPr lang="zh-CN" altLang="en-US" sz="2400" dirty="0"/>
                  <a:t>试验成功，令</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𝒚</m:t>
                        </m:r>
                      </m:e>
                      <m:sup>
                        <m:d>
                          <m:dPr>
                            <m:ctrlPr>
                              <a:rPr lang="en-US" altLang="zh-CN" sz="2400" b="1" i="1" smtClean="0">
                                <a:latin typeface="Cambria Math" panose="02040503050406030204" pitchFamily="18" charset="0"/>
                              </a:rPr>
                            </m:ctrlPr>
                          </m:dPr>
                          <m:e>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e>
                        </m:d>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𝒚</m:t>
                        </m:r>
                      </m:e>
                      <m:sup>
                        <m:d>
                          <m:dPr>
                            <m:ctrlPr>
                              <a:rPr lang="en-US" altLang="zh-CN" sz="2400" b="1" i="1" smtClean="0">
                                <a:latin typeface="Cambria Math" panose="02040503050406030204" pitchFamily="18" charset="0"/>
                              </a:rPr>
                            </m:ctrlPr>
                          </m:dPr>
                          <m:e>
                            <m:r>
                              <a:rPr lang="en-US" altLang="zh-CN" sz="2400" b="1" i="1" smtClean="0">
                                <a:latin typeface="Cambria Math"/>
                              </a:rPr>
                              <m:t>𝒋</m:t>
                            </m:r>
                          </m:e>
                        </m:d>
                      </m:sup>
                    </m:sSup>
                    <m:r>
                      <a:rPr lang="en-US" altLang="zh-CN" sz="2400" b="1" i="1" smtClean="0">
                        <a:latin typeface="Cambria Math"/>
                      </a:rPr>
                      <m:t>+</m:t>
                    </m:r>
                    <m:r>
                      <a:rPr lang="en-US" altLang="zh-CN" sz="2400" b="1" i="0" smtClean="0">
                        <a:latin typeface="Cambria Math"/>
                      </a:rPr>
                      <m:t>𝚫</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oMath>
                </a14:m>
                <a:r>
                  <a:rPr lang="en-US" altLang="zh-CN" sz="2400" i="1" dirty="0"/>
                  <a:t>, </a:t>
                </a:r>
                <a:r>
                  <a:rPr lang="en-US" altLang="zh-CN" sz="2400" dirty="0" err="1"/>
                  <a:t>Goto</a:t>
                </a:r>
                <a:r>
                  <a:rPr lang="en-US" altLang="zh-CN" sz="2400" dirty="0"/>
                  <a:t> </a:t>
                </a:r>
                <a:r>
                  <a:rPr lang="en-US" altLang="zh-CN" sz="2400" dirty="0">
                    <a:solidFill>
                      <a:srgbClr val="FF0000"/>
                    </a:solidFill>
                  </a:rPr>
                  <a:t>Step2</a:t>
                </a:r>
                <a:r>
                  <a:rPr lang="en-US" altLang="zh-CN" sz="2400" i="1" dirty="0"/>
                  <a:t>, </a:t>
                </a:r>
                <a:r>
                  <a:rPr lang="zh-CN" altLang="en-US" sz="2400" dirty="0"/>
                  <a:t>否则如果</a:t>
                </a:r>
                <a14:m>
                  <m:oMath xmlns:m="http://schemas.openxmlformats.org/officeDocument/2006/math">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𝒚</m:t>
                            </m:r>
                          </m:e>
                          <m:sup>
                            <m:d>
                              <m:dPr>
                                <m:ctrlPr>
                                  <a:rPr lang="en-US" altLang="zh-CN" sz="2400" i="1">
                                    <a:latin typeface="Cambria Math" panose="02040503050406030204" pitchFamily="18" charset="0"/>
                                  </a:rPr>
                                </m:ctrlPr>
                              </m:dPr>
                              <m:e>
                                <m:r>
                                  <a:rPr lang="en-US" altLang="zh-CN" sz="2400" i="1">
                                    <a:latin typeface="Cambria Math"/>
                                  </a:rPr>
                                  <m:t>𝒋</m:t>
                                </m:r>
                              </m:e>
                            </m:d>
                          </m:sup>
                        </m:sSup>
                        <m:r>
                          <a:rPr lang="en-US" altLang="zh-CN" sz="2400" b="1" i="1" smtClean="0">
                            <a:latin typeface="Cambria Math"/>
                          </a:rPr>
                          <m:t>−</m:t>
                        </m:r>
                        <m:r>
                          <a:rPr lang="en-US" altLang="zh-CN" sz="2400">
                            <a:latin typeface="Cambria Math"/>
                          </a:rPr>
                          <m:t>𝚫</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a:latin typeface="Cambria Math"/>
                              </a:rPr>
                              <m:t>𝐣</m:t>
                            </m:r>
                          </m:sub>
                        </m:sSub>
                      </m:e>
                    </m:d>
                    <m:r>
                      <a:rPr lang="en-US" altLang="zh-CN" sz="2400" b="1" i="1" smtClean="0">
                        <a:latin typeface="Cambria Math" panose="02040503050406030204" pitchFamily="18" charset="0"/>
                      </a:rPr>
                      <m:t>≥</m:t>
                    </m:r>
                    <m:r>
                      <a:rPr lang="en-US" altLang="zh-CN" sz="2400" i="1">
                        <a:latin typeface="Cambria Math"/>
                      </a:rPr>
                      <m:t>𝒇</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𝒚</m:t>
                        </m:r>
                      </m:e>
                      <m:sup>
                        <m:d>
                          <m:dPr>
                            <m:ctrlPr>
                              <a:rPr lang="en-US" altLang="zh-CN" sz="2400" i="1">
                                <a:latin typeface="Cambria Math" panose="02040503050406030204" pitchFamily="18" charset="0"/>
                              </a:rPr>
                            </m:ctrlPr>
                          </m:dPr>
                          <m:e>
                            <m:r>
                              <a:rPr lang="en-US" altLang="zh-CN" sz="2400" i="1">
                                <a:latin typeface="Cambria Math"/>
                              </a:rPr>
                              <m:t>𝒋</m:t>
                            </m:r>
                          </m:e>
                        </m:d>
                      </m:sup>
                    </m:sSup>
                    <m:r>
                      <a:rPr lang="en-US" altLang="zh-CN" sz="2400" i="1">
                        <a:latin typeface="Cambria Math"/>
                      </a:rPr>
                      <m:t>)</m:t>
                    </m:r>
                  </m:oMath>
                </a14:m>
                <a:r>
                  <a:rPr lang="en-US" altLang="zh-CN" sz="2400" dirty="0"/>
                  <a:t>,</a:t>
                </a:r>
                <a:r>
                  <a:rPr lang="zh-CN" altLang="en-US" sz="2400" dirty="0"/>
                  <a:t>试验失败。此时，如果</a:t>
                </a:r>
                <a14:m>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𝒋</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𝜟</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𝒅</m:t>
                            </m:r>
                          </m:e>
                          <m:sub>
                            <m:r>
                              <a:rPr lang="en-US" altLang="zh-CN" sz="2400" b="1" i="1" smtClean="0">
                                <a:latin typeface="Cambria Math" panose="02040503050406030204" pitchFamily="18" charset="0"/>
                              </a:rPr>
                              <m:t>𝒋</m:t>
                            </m:r>
                          </m:sub>
                        </m:sSub>
                      </m:e>
                    </m:d>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𝒋</m:t>
                                </m:r>
                              </m:e>
                            </m:d>
                          </m:sup>
                        </m:sSup>
                      </m:e>
                    </m:d>
                    <m:r>
                      <a:rPr lang="en-US" altLang="zh-CN" sz="2400" b="1" i="0" smtClean="0">
                        <a:latin typeface="Cambria Math" panose="02040503050406030204" pitchFamily="18" charset="0"/>
                      </a:rPr>
                      <m:t>,</m:t>
                    </m:r>
                  </m:oMath>
                </a14:m>
                <a:r>
                  <a:rPr lang="zh-CN" altLang="en-US" sz="2400" dirty="0"/>
                  <a:t>令</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𝒚</m:t>
                        </m:r>
                      </m:e>
                      <m:sup>
                        <m:d>
                          <m:dPr>
                            <m:ctrlPr>
                              <a:rPr lang="en-US" altLang="zh-CN" sz="2400" i="1">
                                <a:latin typeface="Cambria Math" panose="02040503050406030204" pitchFamily="18" charset="0"/>
                              </a:rPr>
                            </m:ctrlPr>
                          </m:dPr>
                          <m:e>
                            <m:r>
                              <a:rPr lang="en-US" altLang="zh-CN" sz="2400" i="1">
                                <a:latin typeface="Cambria Math"/>
                              </a:rPr>
                              <m:t>𝒋</m:t>
                            </m:r>
                            <m:r>
                              <a:rPr lang="en-US" altLang="zh-CN" sz="2400" i="1">
                                <a:latin typeface="Cambria Math"/>
                              </a:rPr>
                              <m:t>+</m:t>
                            </m:r>
                            <m:r>
                              <a:rPr lang="en-US" altLang="zh-CN" sz="2400" i="1">
                                <a:latin typeface="Cambria Math"/>
                              </a:rPr>
                              <m:t>𝟏</m:t>
                            </m:r>
                          </m:e>
                        </m:d>
                      </m:sup>
                    </m:s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𝒚</m:t>
                        </m:r>
                      </m:e>
                      <m:sup>
                        <m:d>
                          <m:dPr>
                            <m:ctrlPr>
                              <a:rPr lang="en-US" altLang="zh-CN" sz="2400" i="1">
                                <a:latin typeface="Cambria Math" panose="02040503050406030204" pitchFamily="18" charset="0"/>
                              </a:rPr>
                            </m:ctrlPr>
                          </m:dPr>
                          <m:e>
                            <m:r>
                              <a:rPr lang="en-US" altLang="zh-CN" sz="2400" i="1">
                                <a:latin typeface="Cambria Math"/>
                              </a:rPr>
                              <m:t>𝒋</m:t>
                            </m:r>
                          </m:e>
                        </m:d>
                      </m:sup>
                    </m:sSup>
                    <m:r>
                      <a:rPr lang="en-US" altLang="zh-CN" sz="2400" b="1" i="1" smtClean="0">
                        <a:latin typeface="Cambria Math"/>
                      </a:rPr>
                      <m:t>−</m:t>
                    </m:r>
                    <m:r>
                      <a:rPr lang="en-US" altLang="zh-CN" sz="2400">
                        <a:latin typeface="Cambria Math"/>
                      </a:rPr>
                      <m:t>𝚫</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𝒋</m:t>
                        </m:r>
                      </m:sub>
                    </m:sSub>
                  </m:oMath>
                </a14:m>
                <a:r>
                  <a:rPr lang="zh-CN" altLang="en-US" sz="2400" i="1" dirty="0"/>
                  <a:t>， </a:t>
                </a:r>
                <a:r>
                  <a:rPr lang="en-US" altLang="zh-CN" sz="2400" dirty="0" err="1"/>
                  <a:t>Goto</a:t>
                </a:r>
                <a:r>
                  <a:rPr lang="en-US" altLang="zh-CN" sz="2400" dirty="0"/>
                  <a:t>  </a:t>
                </a:r>
                <a:r>
                  <a:rPr lang="en-US" altLang="zh-CN" sz="2400" dirty="0">
                    <a:solidFill>
                      <a:srgbClr val="FF0000"/>
                    </a:solidFill>
                  </a:rPr>
                  <a:t>Step2</a:t>
                </a:r>
                <a:r>
                  <a:rPr lang="en-US" altLang="zh-CN" sz="2400" dirty="0"/>
                  <a:t>;</a:t>
                </a:r>
                <a:r>
                  <a:rPr lang="zh-CN" altLang="en-US" sz="2400" dirty="0"/>
                  <a:t>否则</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𝒚</m:t>
                        </m:r>
                      </m:e>
                      <m:sup>
                        <m:d>
                          <m:dPr>
                            <m:ctrlPr>
                              <a:rPr lang="en-US" altLang="zh-CN" sz="2400" b="1" i="1" smtClean="0">
                                <a:latin typeface="Cambria Math" panose="02040503050406030204" pitchFamily="18" charset="0"/>
                              </a:rPr>
                            </m:ctrlPr>
                          </m:dPr>
                          <m:e>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e>
                        </m:d>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𝒚</m:t>
                        </m:r>
                      </m:e>
                      <m:sup>
                        <m:d>
                          <m:dPr>
                            <m:ctrlPr>
                              <a:rPr lang="en-US" altLang="zh-CN" sz="2400" b="1" i="1" smtClean="0">
                                <a:latin typeface="Cambria Math" panose="02040503050406030204" pitchFamily="18" charset="0"/>
                              </a:rPr>
                            </m:ctrlPr>
                          </m:dPr>
                          <m:e>
                            <m:r>
                              <a:rPr lang="en-US" altLang="zh-CN" sz="2400" b="1" i="1" smtClean="0">
                                <a:latin typeface="Cambria Math"/>
                              </a:rPr>
                              <m:t>𝒋</m:t>
                            </m:r>
                          </m:e>
                        </m:d>
                      </m:sup>
                    </m:sSup>
                  </m:oMath>
                </a14:m>
                <a:r>
                  <a:rPr lang="en-US" altLang="zh-CN" sz="2400" i="1" dirty="0"/>
                  <a:t>, </a:t>
                </a:r>
                <a:r>
                  <a:rPr lang="en-US" altLang="zh-CN" sz="2400" dirty="0" err="1">
                    <a:solidFill>
                      <a:srgbClr val="FF0000"/>
                    </a:solidFill>
                  </a:rPr>
                  <a:t>Goto</a:t>
                </a:r>
                <a:r>
                  <a:rPr lang="en-US" altLang="zh-CN" sz="2400" dirty="0">
                    <a:solidFill>
                      <a:srgbClr val="FF0000"/>
                    </a:solidFill>
                  </a:rPr>
                  <a:t> Step2</a:t>
                </a:r>
                <a:r>
                  <a:rPr lang="en-US" altLang="zh-CN" sz="2400" i="1" dirty="0"/>
                  <a:t>;</a:t>
                </a:r>
              </a:p>
              <a:p>
                <a:pPr lvl="1"/>
                <a:r>
                  <a:rPr lang="en-US" altLang="zh-CN" sz="2400" dirty="0">
                    <a:solidFill>
                      <a:srgbClr val="FF0000"/>
                    </a:solidFill>
                  </a:rPr>
                  <a:t>Step2. </a:t>
                </a:r>
                <a:r>
                  <a:rPr lang="zh-CN" altLang="en-US" sz="2400" dirty="0"/>
                  <a:t>若</a:t>
                </a:r>
                <a14:m>
                  <m:oMath xmlns:m="http://schemas.openxmlformats.org/officeDocument/2006/math">
                    <m:r>
                      <a:rPr lang="en-US" altLang="zh-CN" sz="2400" b="1" i="1" smtClean="0">
                        <a:latin typeface="Cambria Math"/>
                      </a:rPr>
                      <m:t>𝒋</m:t>
                    </m:r>
                    <m:r>
                      <a:rPr lang="en-US" altLang="zh-CN" sz="2400" b="1" i="1" smtClean="0">
                        <a:latin typeface="Cambria Math"/>
                      </a:rPr>
                      <m:t>&lt;</m:t>
                    </m:r>
                    <m:r>
                      <a:rPr lang="en-US" altLang="zh-CN" sz="2400" b="1" i="1" smtClean="0">
                        <a:latin typeface="Cambria Math"/>
                      </a:rPr>
                      <m:t>𝒏</m:t>
                    </m:r>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 </m:t>
                    </m:r>
                  </m:oMath>
                </a14:m>
                <a:r>
                  <a:rPr lang="zh-CN" altLang="en-US" sz="2400" dirty="0"/>
                  <a:t>重复</a:t>
                </a:r>
                <a:r>
                  <a:rPr lang="en-US" altLang="zh-CN" sz="2400" dirty="0">
                    <a:solidFill>
                      <a:srgbClr val="FF0000"/>
                    </a:solidFill>
                  </a:rPr>
                  <a:t>Step1</a:t>
                </a:r>
                <a:r>
                  <a:rPr lang="en-US" altLang="zh-CN" sz="2400" dirty="0"/>
                  <a:t> .</a:t>
                </a:r>
                <a:r>
                  <a:rPr lang="zh-CN" altLang="en-US" sz="2400" dirty="0"/>
                  <a:t>否则，若</a:t>
                </a:r>
                <a14:m>
                  <m:oMath xmlns:m="http://schemas.openxmlformats.org/officeDocument/2006/math">
                    <m:r>
                      <a:rPr lang="en-US" altLang="zh-CN" sz="2400" b="1" i="1" smtClean="0">
                        <a:latin typeface="Cambria Math"/>
                      </a:rPr>
                      <m:t>𝒇</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𝒚</m:t>
                        </m:r>
                      </m:e>
                      <m:sup>
                        <m:d>
                          <m:dPr>
                            <m:ctrlPr>
                              <a:rPr lang="en-US" altLang="zh-CN" sz="2400" b="1" i="1" smtClean="0">
                                <a:latin typeface="Cambria Math" panose="02040503050406030204" pitchFamily="18" charset="0"/>
                              </a:rPr>
                            </m:ctrlPr>
                          </m:dPr>
                          <m:e>
                            <m:r>
                              <a:rPr lang="en-US" altLang="zh-CN" sz="2400" b="1" i="1" smtClean="0">
                                <a:latin typeface="Cambria Math"/>
                              </a:rPr>
                              <m:t>𝒏</m:t>
                            </m:r>
                            <m:r>
                              <a:rPr lang="en-US" altLang="zh-CN" sz="2400" b="1" i="1" smtClean="0">
                                <a:latin typeface="Cambria Math"/>
                              </a:rPr>
                              <m:t>+</m:t>
                            </m:r>
                            <m:r>
                              <a:rPr lang="en-US" altLang="zh-CN" sz="2400" b="1" i="1" smtClean="0">
                                <a:latin typeface="Cambria Math"/>
                              </a:rPr>
                              <m:t>𝟏</m:t>
                            </m:r>
                          </m:e>
                        </m:d>
                      </m:sup>
                    </m:sSup>
                    <m:r>
                      <a:rPr lang="en-US" altLang="zh-CN" sz="2400" b="1" i="1" smtClean="0">
                        <a:latin typeface="Cambria Math"/>
                      </a:rPr>
                      <m:t>)&lt;</m:t>
                    </m:r>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e>
                    </m:d>
                    <m:r>
                      <a:rPr lang="en-US" altLang="zh-CN" sz="2400" b="1" i="1" smtClean="0">
                        <a:latin typeface="Cambria Math"/>
                      </a:rPr>
                      <m:t>,</m:t>
                    </m:r>
                  </m:oMath>
                </a14:m>
                <a:r>
                  <a:rPr lang="zh-CN" altLang="en-US" sz="2400" dirty="0"/>
                  <a:t> </a:t>
                </a:r>
                <a:r>
                  <a:rPr lang="en-US" altLang="zh-CN" sz="2400" dirty="0" err="1"/>
                  <a:t>Goto</a:t>
                </a:r>
                <a:r>
                  <a:rPr lang="en-US" altLang="zh-CN" sz="2400" dirty="0"/>
                  <a:t> </a:t>
                </a:r>
                <a:r>
                  <a:rPr lang="en-US" altLang="zh-CN" sz="2400" dirty="0">
                    <a:solidFill>
                      <a:srgbClr val="FF0000"/>
                    </a:solidFill>
                  </a:rPr>
                  <a:t>step 3</a:t>
                </a:r>
                <a:r>
                  <a:rPr lang="en-US" altLang="zh-CN" sz="2400" dirty="0"/>
                  <a:t>;</a:t>
                </a:r>
                <a:r>
                  <a:rPr lang="zh-CN" altLang="en-US" sz="2400" dirty="0"/>
                  <a:t>否则 </a:t>
                </a:r>
                <a:r>
                  <a:rPr lang="en-US" altLang="zh-CN" sz="2400" dirty="0" err="1"/>
                  <a:t>Goto</a:t>
                </a:r>
                <a:r>
                  <a:rPr lang="en-US" altLang="zh-CN" sz="2400" dirty="0"/>
                  <a:t> </a:t>
                </a:r>
                <a:r>
                  <a:rPr lang="en-US" altLang="zh-CN" sz="2400" dirty="0">
                    <a:solidFill>
                      <a:srgbClr val="FF0000"/>
                    </a:solidFill>
                  </a:rPr>
                  <a:t>Step4</a:t>
                </a:r>
              </a:p>
              <a:p>
                <a:pPr lvl="1"/>
                <a:r>
                  <a:rPr lang="en-US" altLang="zh-CN" sz="2400" dirty="0">
                    <a:solidFill>
                      <a:srgbClr val="FF0000"/>
                    </a:solidFill>
                  </a:rPr>
                  <a:t>Step3. </a:t>
                </a:r>
                <a:r>
                  <a:rPr lang="zh-CN" altLang="en-US" sz="2400" dirty="0"/>
                  <a:t>令</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e>
                        </m:d>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𝒚</m:t>
                        </m:r>
                      </m:e>
                      <m:sup>
                        <m:d>
                          <m:dPr>
                            <m:ctrlPr>
                              <a:rPr lang="en-US" altLang="zh-CN" sz="2400" b="1" i="1" smtClean="0">
                                <a:latin typeface="Cambria Math" panose="02040503050406030204" pitchFamily="18" charset="0"/>
                              </a:rPr>
                            </m:ctrlPr>
                          </m:dPr>
                          <m:e>
                            <m:r>
                              <a:rPr lang="en-US" altLang="zh-CN" sz="2400" b="1" i="1" smtClean="0">
                                <a:latin typeface="Cambria Math"/>
                              </a:rPr>
                              <m:t>𝒏</m:t>
                            </m:r>
                            <m:r>
                              <a:rPr lang="en-US" altLang="zh-CN" sz="2400" b="1" i="1" smtClean="0">
                                <a:latin typeface="Cambria Math"/>
                              </a:rPr>
                              <m:t>+</m:t>
                            </m:r>
                            <m:r>
                              <a:rPr lang="en-US" altLang="zh-CN" sz="2400" b="1" i="1" smtClean="0">
                                <a:latin typeface="Cambria Math"/>
                              </a:rPr>
                              <m:t>𝟏</m:t>
                            </m:r>
                          </m:e>
                        </m:d>
                      </m:sup>
                    </m:sSup>
                  </m:oMath>
                </a14:m>
                <a:r>
                  <a:rPr lang="en-US" altLang="zh-CN" sz="2400" dirty="0"/>
                  <a:t>,</a:t>
                </a:r>
                <a:r>
                  <a:rPr lang="zh-CN" altLang="en-US" sz="2400" dirty="0"/>
                  <a:t>令</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𝒚</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𝟏</m:t>
                            </m:r>
                          </m:e>
                        </m:d>
                      </m:sup>
                    </m:sSup>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𝒌</m:t>
                            </m:r>
                            <m:r>
                              <a:rPr lang="en-US" altLang="zh-CN" sz="2400" b="1" i="1" dirty="0" smtClean="0">
                                <a:latin typeface="Cambria Math"/>
                              </a:rPr>
                              <m:t>+</m:t>
                            </m:r>
                            <m:r>
                              <a:rPr lang="en-US" altLang="zh-CN" sz="2400" b="1" i="1" dirty="0" smtClean="0">
                                <a:latin typeface="Cambria Math"/>
                              </a:rPr>
                              <m:t>𝟏</m:t>
                            </m:r>
                          </m:e>
                        </m:d>
                      </m:sup>
                    </m:sSup>
                    <m:r>
                      <a:rPr lang="en-US" altLang="zh-CN" sz="2400" b="1" i="1" dirty="0" smtClean="0">
                        <a:latin typeface="Cambria Math"/>
                      </a:rPr>
                      <m:t>+</m:t>
                    </m:r>
                    <m:r>
                      <a:rPr lang="en-US" altLang="zh-CN" sz="2400" b="1" i="1" dirty="0" smtClean="0">
                        <a:latin typeface="Cambria Math"/>
                      </a:rPr>
                      <m:t>𝜶</m:t>
                    </m:r>
                    <m:d>
                      <m:dPr>
                        <m:ctrlPr>
                          <a:rPr lang="en-US" altLang="zh-CN" sz="2400" b="1" i="1" dirty="0" smtClean="0">
                            <a:latin typeface="Cambria Math" panose="02040503050406030204" pitchFamily="18" charset="0"/>
                          </a:rPr>
                        </m:ctrlPr>
                      </m:dPr>
                      <m:e>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𝒌</m:t>
                                </m:r>
                                <m:r>
                                  <a:rPr lang="en-US" altLang="zh-CN" sz="2400" b="1" i="1" dirty="0" smtClean="0">
                                    <a:latin typeface="Cambria Math"/>
                                  </a:rPr>
                                  <m:t>+</m:t>
                                </m:r>
                                <m:r>
                                  <a:rPr lang="en-US" altLang="zh-CN" sz="2400" b="1" i="1" dirty="0" smtClean="0">
                                    <a:latin typeface="Cambria Math"/>
                                  </a:rPr>
                                  <m:t>𝟏</m:t>
                                </m:r>
                              </m:e>
                            </m:d>
                          </m:sup>
                        </m:sSup>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𝒌</m:t>
                                </m:r>
                              </m:e>
                            </m:d>
                          </m:sup>
                        </m:sSup>
                      </m:e>
                    </m:d>
                    <m:r>
                      <a:rPr lang="en-US" altLang="zh-CN" sz="2400" b="1" i="1" dirty="0" smtClean="0">
                        <a:latin typeface="Cambria Math"/>
                      </a:rPr>
                      <m:t>.</m:t>
                    </m:r>
                  </m:oMath>
                </a14:m>
                <a:r>
                  <a:rPr lang="zh-CN" altLang="en-US" sz="2400" dirty="0"/>
                  <a:t>令</a:t>
                </a:r>
                <a14:m>
                  <m:oMath xmlns:m="http://schemas.openxmlformats.org/officeDocument/2006/math">
                    <m:r>
                      <a:rPr lang="en-US" altLang="zh-CN" sz="2400" b="1" i="1" dirty="0" smtClean="0">
                        <a:latin typeface="Cambria Math"/>
                      </a:rPr>
                      <m:t>𝒌</m:t>
                    </m:r>
                    <m:r>
                      <a:rPr lang="en-US" altLang="zh-CN" sz="2400" b="1" i="1" dirty="0" smtClean="0">
                        <a:latin typeface="Cambria Math"/>
                      </a:rPr>
                      <m:t>←</m:t>
                    </m:r>
                    <m:r>
                      <a:rPr lang="en-US" altLang="zh-CN" sz="2400" b="1" i="1" dirty="0" smtClean="0">
                        <a:latin typeface="Cambria Math"/>
                      </a:rPr>
                      <m:t>𝒌</m:t>
                    </m:r>
                    <m:r>
                      <a:rPr lang="en-US" altLang="zh-CN" sz="2400" b="1" i="1" dirty="0" smtClean="0">
                        <a:latin typeface="Cambria Math"/>
                      </a:rPr>
                      <m:t>+</m:t>
                    </m:r>
                    <m:r>
                      <a:rPr lang="en-US" altLang="zh-CN" sz="2400" b="1" i="1" dirty="0" smtClean="0">
                        <a:latin typeface="Cambria Math"/>
                      </a:rPr>
                      <m:t>𝟏</m:t>
                    </m:r>
                  </m:oMath>
                </a14:m>
                <a:r>
                  <a:rPr lang="en-US" altLang="zh-CN" sz="2400" dirty="0"/>
                  <a:t>,</a:t>
                </a:r>
                <a:r>
                  <a:rPr lang="zh-CN" altLang="en-US" sz="2400" dirty="0"/>
                  <a:t>令</a:t>
                </a:r>
                <a14:m>
                  <m:oMath xmlns:m="http://schemas.openxmlformats.org/officeDocument/2006/math">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oMath>
                </a14:m>
                <a:r>
                  <a:rPr lang="en-US" altLang="zh-CN" sz="2400" dirty="0"/>
                  <a:t>,</a:t>
                </a:r>
                <a:r>
                  <a:rPr lang="en-US" altLang="zh-CN" sz="2400" dirty="0" err="1"/>
                  <a:t>Goto</a:t>
                </a:r>
                <a:r>
                  <a:rPr lang="en-US" altLang="zh-CN" sz="2400" dirty="0"/>
                  <a:t> </a:t>
                </a:r>
                <a:r>
                  <a:rPr lang="en-US" altLang="zh-CN" sz="2400" dirty="0">
                    <a:solidFill>
                      <a:srgbClr val="FF0000"/>
                    </a:solidFill>
                  </a:rPr>
                  <a:t>Step1</a:t>
                </a:r>
              </a:p>
              <a:p>
                <a:pPr lvl="1"/>
                <a:r>
                  <a:rPr lang="en-US" altLang="zh-CN" sz="2400" dirty="0">
                    <a:solidFill>
                      <a:srgbClr val="FF0000"/>
                    </a:solidFill>
                  </a:rPr>
                  <a:t>Step4.</a:t>
                </a:r>
                <a:r>
                  <a:rPr lang="zh-CN" altLang="en-US" sz="2400" dirty="0"/>
                  <a:t>如果</a:t>
                </a:r>
                <a14:m>
                  <m:oMath xmlns:m="http://schemas.openxmlformats.org/officeDocument/2006/math">
                    <m:r>
                      <a:rPr lang="en-US" altLang="zh-CN" sz="2400" b="1" i="0" smtClean="0">
                        <a:latin typeface="Cambria Math"/>
                      </a:rPr>
                      <m:t>𝚫</m:t>
                    </m:r>
                    <m:r>
                      <a:rPr lang="en-US" altLang="zh-CN" sz="2400" b="1" i="0" smtClean="0">
                        <a:latin typeface="Cambria Math"/>
                      </a:rPr>
                      <m:t>≤</m:t>
                    </m:r>
                    <m:r>
                      <a:rPr lang="en-US" altLang="zh-CN" sz="2400" b="1" i="1" smtClean="0">
                        <a:latin typeface="Cambria Math"/>
                      </a:rPr>
                      <m:t>𝝐</m:t>
                    </m:r>
                  </m:oMath>
                </a14:m>
                <a:r>
                  <a:rPr lang="en-US" altLang="zh-CN" sz="2400" dirty="0"/>
                  <a:t>,</a:t>
                </a:r>
                <a:r>
                  <a:rPr lang="zh-CN" altLang="en-US" sz="2400" dirty="0"/>
                  <a:t>停止；</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oMath>
                </a14:m>
                <a:r>
                  <a:rPr lang="zh-CN" altLang="en-US" sz="2400" dirty="0"/>
                  <a:t>为解。否则，</a:t>
                </a:r>
                <a14:m>
                  <m:oMath xmlns:m="http://schemas.openxmlformats.org/officeDocument/2006/math">
                    <m:r>
                      <a:rPr lang="en-US" altLang="zh-CN" sz="2400" b="1" i="0" smtClean="0">
                        <a:latin typeface="Cambria Math"/>
                      </a:rPr>
                      <m:t>𝚫</m:t>
                    </m:r>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0" smtClean="0">
                            <a:latin typeface="Cambria Math"/>
                          </a:rPr>
                          <m:t>𝚫</m:t>
                        </m:r>
                      </m:num>
                      <m:den>
                        <m:r>
                          <a:rPr lang="en-US" altLang="zh-CN" sz="2400" b="1" i="0" smtClean="0">
                            <a:latin typeface="Cambria Math"/>
                          </a:rPr>
                          <m:t>𝟐</m:t>
                        </m:r>
                      </m:den>
                    </m:f>
                  </m:oMath>
                </a14:m>
                <a:r>
                  <a:rPr lang="zh-CN" altLang="en-US" sz="2400" dirty="0"/>
                  <a:t>， 令</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𝒚</m:t>
                        </m:r>
                      </m:e>
                      <m:sup>
                        <m:d>
                          <m:dPr>
                            <m:ctrlPr>
                              <a:rPr lang="en-US" altLang="zh-CN" sz="2400" b="1" i="1" smtClean="0">
                                <a:latin typeface="Cambria Math" panose="02040503050406030204" pitchFamily="18" charset="0"/>
                              </a:rPr>
                            </m:ctrlPr>
                          </m:dPr>
                          <m:e>
                            <m:r>
                              <a:rPr lang="en-US" altLang="zh-CN" sz="2400" b="1" i="1" smtClean="0">
                                <a:latin typeface="Cambria Math"/>
                              </a:rPr>
                              <m:t>𝟏</m:t>
                            </m:r>
                          </m:e>
                        </m:d>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e>
                        </m:d>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oMath>
                </a14:m>
                <a:r>
                  <a:rPr lang="en-US" altLang="zh-CN" sz="2400" dirty="0"/>
                  <a:t>, </a:t>
                </a:r>
                <a14:m>
                  <m:oMath xmlns:m="http://schemas.openxmlformats.org/officeDocument/2006/math">
                    <m:r>
                      <a:rPr lang="en-US" altLang="zh-CN" sz="2400" b="1" i="1" dirty="0" smtClean="0">
                        <a:latin typeface="Cambria Math"/>
                      </a:rPr>
                      <m:t>𝒌</m:t>
                    </m:r>
                    <m:r>
                      <a:rPr lang="en-US" altLang="zh-CN" sz="2400" b="1" i="1" dirty="0" smtClean="0">
                        <a:latin typeface="Cambria Math"/>
                      </a:rPr>
                      <m:t>←</m:t>
                    </m:r>
                    <m:r>
                      <a:rPr lang="en-US" altLang="zh-CN" sz="2400" b="1" i="1" dirty="0" smtClean="0">
                        <a:latin typeface="Cambria Math"/>
                      </a:rPr>
                      <m:t>𝒌</m:t>
                    </m:r>
                    <m:r>
                      <a:rPr lang="en-US" altLang="zh-CN" sz="2400" b="1" i="1" dirty="0" smtClean="0">
                        <a:latin typeface="Cambria Math"/>
                      </a:rPr>
                      <m:t>+</m:t>
                    </m:r>
                    <m:r>
                      <a:rPr lang="en-US" altLang="zh-CN" sz="2400" b="1" i="1" dirty="0" smtClean="0">
                        <a:latin typeface="Cambria Math"/>
                      </a:rPr>
                      <m:t>𝟏</m:t>
                    </m:r>
                    <m:r>
                      <a:rPr lang="en-US" altLang="zh-CN" sz="2400" b="1" i="1" dirty="0" smtClean="0">
                        <a:latin typeface="Cambria Math"/>
                      </a:rPr>
                      <m:t> </m:t>
                    </m:r>
                  </m:oMath>
                </a14:m>
                <a:r>
                  <a:rPr lang="en-US" altLang="zh-CN" sz="2400" dirty="0"/>
                  <a:t>,</a:t>
                </a:r>
                <a:r>
                  <a:rPr lang="zh-CN" altLang="en-US" sz="2400" dirty="0"/>
                  <a:t>令</a:t>
                </a:r>
                <a14:m>
                  <m:oMath xmlns:m="http://schemas.openxmlformats.org/officeDocument/2006/math">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oMath>
                </a14:m>
                <a:r>
                  <a:rPr lang="zh-CN" altLang="en-US" sz="2400" dirty="0"/>
                  <a:t>，重复</a:t>
                </a:r>
                <a:r>
                  <a:rPr lang="en-US" altLang="zh-CN" sz="2400" dirty="0">
                    <a:solidFill>
                      <a:srgbClr val="FF0000"/>
                    </a:solidFill>
                  </a:rPr>
                  <a:t>Step1.</a:t>
                </a:r>
                <a:endParaRPr lang="zh-CN" altLang="en-US" sz="24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992" b="-7592"/>
                </a:stretch>
              </a:blipFill>
            </p:spPr>
            <p:txBody>
              <a:bodyPr/>
              <a:lstStyle/>
              <a:p>
                <a:r>
                  <a:rPr lang="zh-CN" altLang="en-US">
                    <a:noFill/>
                  </a:rPr>
                  <a:t> </a:t>
                </a:r>
                <a:endParaRPr lang="zh-CN" altLang="en-US">
                  <a:noFill/>
                </a:endParaRPr>
              </a:p>
            </p:txBody>
          </p:sp>
        </mc:Fallback>
      </mc:AlternateContent>
      <p:sp>
        <p:nvSpPr>
          <p:cNvPr id="4" name="Left Brace 3"/>
          <p:cNvSpPr/>
          <p:nvPr/>
        </p:nvSpPr>
        <p:spPr bwMode="auto">
          <a:xfrm>
            <a:off x="704528" y="2601069"/>
            <a:ext cx="288032" cy="2088232"/>
          </a:xfrm>
          <a:prstGeom prst="lef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7" name="TextBox 6"/>
          <p:cNvSpPr txBox="1"/>
          <p:nvPr/>
        </p:nvSpPr>
        <p:spPr>
          <a:xfrm rot="10800000">
            <a:off x="242284" y="2637073"/>
            <a:ext cx="492443" cy="2016224"/>
          </a:xfrm>
          <a:prstGeom prst="rect">
            <a:avLst/>
          </a:prstGeom>
          <a:noFill/>
        </p:spPr>
        <p:txBody>
          <a:bodyPr vert="eaVert" wrap="square" rtlCol="0">
            <a:spAutoFit/>
          </a:bodyPr>
          <a:lstStyle/>
          <a:p>
            <a:r>
              <a:rPr lang="en-US" altLang="zh-CN" sz="2000" dirty="0"/>
              <a:t>Exploratory</a:t>
            </a:r>
            <a:endParaRPr lang="zh-CN" altLang="en-US" sz="2000" dirty="0"/>
          </a:p>
        </p:txBody>
      </p:sp>
      <p:sp>
        <p:nvSpPr>
          <p:cNvPr id="8" name="TextBox 7"/>
          <p:cNvSpPr txBox="1"/>
          <p:nvPr/>
        </p:nvSpPr>
        <p:spPr>
          <a:xfrm>
            <a:off x="72008" y="4761309"/>
            <a:ext cx="992560" cy="584775"/>
          </a:xfrm>
          <a:prstGeom prst="rect">
            <a:avLst/>
          </a:prstGeom>
          <a:noFill/>
        </p:spPr>
        <p:txBody>
          <a:bodyPr wrap="square" rtlCol="0">
            <a:spAutoFit/>
          </a:bodyPr>
          <a:lstStyle/>
          <a:p>
            <a:r>
              <a:rPr lang="en-US" altLang="zh-CN" sz="1600" dirty="0">
                <a:solidFill>
                  <a:srgbClr val="FF0000"/>
                </a:solidFill>
              </a:rPr>
              <a:t>Pattern </a:t>
            </a:r>
            <a:r>
              <a:rPr lang="zh-CN" altLang="en-US" sz="1600" dirty="0">
                <a:solidFill>
                  <a:srgbClr val="FF0000"/>
                </a:solidFill>
              </a:rPr>
              <a:t>搜索</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Methods)-Hooke and Jeeves</a:t>
            </a:r>
            <a:r>
              <a:rPr lang="zh-CN" altLang="en-US" sz="2800" dirty="0">
                <a:latin typeface="隶书" panose="02010509060101010101" pitchFamily="1" charset="-122"/>
              </a:rPr>
              <a:t>方法</a:t>
            </a:r>
            <a:endParaRPr lang="zh-CN" alt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例：</a:t>
                </a:r>
                <a14:m>
                  <m:oMath xmlns:m="http://schemas.openxmlformats.org/officeDocument/2006/math">
                    <m:r>
                      <a:rPr lang="en-US" altLang="zh-CN" sz="2400" i="1">
                        <a:latin typeface="Cambria Math"/>
                      </a:rPr>
                      <m:t>𝑴𝒊𝒏</m:t>
                    </m:r>
                    <m:r>
                      <a:rPr lang="en-US" altLang="zh-CN" sz="2400" i="1">
                        <a:latin typeface="Cambria Math"/>
                      </a:rPr>
                      <m:t> </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r>
                              <a:rPr lang="en-US" altLang="zh-CN" sz="2400" i="1">
                                <a:latin typeface="Cambria Math"/>
                              </a:rPr>
                              <m:t>−</m:t>
                            </m:r>
                            <m:r>
                              <a:rPr lang="en-US" altLang="zh-CN" sz="2400" i="1">
                                <a:latin typeface="Cambria Math"/>
                              </a:rPr>
                              <m:t>𝟐</m:t>
                            </m:r>
                          </m:e>
                        </m:d>
                      </m:e>
                      <m:sup>
                        <m:r>
                          <a:rPr lang="en-US" altLang="zh-CN" sz="2400" i="1">
                            <a:latin typeface="Cambria Math"/>
                          </a:rPr>
                          <m:t>𝟒</m:t>
                        </m:r>
                      </m:sup>
                    </m:sSup>
                    <m:r>
                      <a:rPr lang="en-US" altLang="zh-CN" sz="2400" i="1">
                        <a:latin typeface="Cambria Math"/>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r>
                              <a:rPr lang="en-US" altLang="zh-CN" sz="2400" i="1">
                                <a:latin typeface="Cambria Math"/>
                              </a:rPr>
                              <m:t>−</m:t>
                            </m:r>
                            <m:r>
                              <a:rPr lang="en-US" altLang="zh-CN" sz="2400" i="1">
                                <a:latin typeface="Cambria Math"/>
                              </a:rPr>
                              <m:t>𝟐</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𝟐</m:t>
                                </m:r>
                              </m:sub>
                            </m:sSub>
                          </m:e>
                        </m:d>
                      </m:e>
                      <m:sup>
                        <m:r>
                          <a:rPr lang="en-US" altLang="zh-CN" sz="2400" i="1">
                            <a:latin typeface="Cambria Math"/>
                          </a:rPr>
                          <m:t>𝟐</m:t>
                        </m:r>
                      </m:sup>
                    </m:sSup>
                  </m:oMath>
                </a14:m>
                <a:r>
                  <a:rPr lang="en-US" altLang="zh-CN" sz="2400" dirty="0"/>
                  <a:t>,</a:t>
                </a:r>
                <a:r>
                  <a:rPr lang="zh-CN" altLang="en-US" sz="2400" dirty="0"/>
                  <a:t>初始点</a:t>
                </a:r>
                <a14:m>
                  <m:oMath xmlns:m="http://schemas.openxmlformats.org/officeDocument/2006/math">
                    <m:r>
                      <a:rPr lang="en-US" altLang="zh-CN" sz="2400" i="1">
                        <a:latin typeface="Cambria Math"/>
                      </a:rPr>
                      <m:t>(</m:t>
                    </m:r>
                    <m:r>
                      <a:rPr lang="en-US" altLang="zh-CN" sz="2400" i="1">
                        <a:latin typeface="Cambria Math"/>
                      </a:rPr>
                      <m:t>𝟎</m:t>
                    </m:r>
                    <m:r>
                      <a:rPr lang="en-US" altLang="zh-CN" sz="2400" i="1">
                        <a:latin typeface="Cambria Math"/>
                      </a:rPr>
                      <m:t>,</m:t>
                    </m:r>
                    <m:r>
                      <a:rPr lang="en-US" altLang="zh-CN" sz="2400" i="1">
                        <a:latin typeface="Cambria Math"/>
                      </a:rPr>
                      <m:t>𝟑</m:t>
                    </m:r>
                    <m:r>
                      <a:rPr lang="en-US" altLang="zh-CN" sz="2400" i="1">
                        <a:latin typeface="Cambria Math"/>
                      </a:rPr>
                      <m:t>)</m:t>
                    </m:r>
                  </m:oMath>
                </a14:m>
                <a:endParaRPr lang="zh-CN" altLang="en-US" sz="2400" dirty="0"/>
              </a:p>
              <a:p>
                <a:r>
                  <a:rPr lang="zh-CN" altLang="en-US" sz="2400" dirty="0"/>
                  <a:t>参数</a:t>
                </a:r>
                <a14:m>
                  <m:oMath xmlns:m="http://schemas.openxmlformats.org/officeDocument/2006/math">
                    <m:r>
                      <a:rPr lang="en-US" altLang="zh-CN" sz="2400" b="1" i="1" smtClean="0">
                        <a:latin typeface="Cambria Math"/>
                      </a:rPr>
                      <m:t>𝜶</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0" smtClean="0">
                        <a:latin typeface="Cambria Math"/>
                      </a:rPr>
                      <m:t>𝚫</m:t>
                    </m:r>
                    <m:r>
                      <a:rPr lang="en-US" altLang="zh-CN" sz="2400" b="1" i="0" smtClean="0">
                        <a:latin typeface="Cambria Math"/>
                      </a:rPr>
                      <m:t>=</m:t>
                    </m:r>
                    <m:r>
                      <a:rPr lang="en-US" altLang="zh-CN" sz="2400" b="1" i="0" smtClean="0">
                        <a:latin typeface="Cambria Math"/>
                      </a:rPr>
                      <m:t>𝟎</m:t>
                    </m:r>
                    <m:r>
                      <a:rPr lang="en-US" altLang="zh-CN" sz="2400" b="1" i="0" smtClean="0">
                        <a:latin typeface="Cambria Math"/>
                      </a:rPr>
                      <m:t>.</m:t>
                    </m:r>
                    <m:r>
                      <a:rPr lang="en-US" altLang="zh-CN" sz="2400" b="1" i="0" smtClean="0">
                        <a:latin typeface="Cambria Math"/>
                      </a:rPr>
                      <m:t>𝟐</m:t>
                    </m:r>
                  </m:oMath>
                </a14:m>
                <a:endParaRPr lang="en-US" altLang="zh-CN" sz="2400" dirty="0"/>
              </a:p>
              <a:p>
                <a:r>
                  <a:rPr lang="zh-CN" altLang="en-US" sz="2400" dirty="0"/>
                  <a:t>数字表示点的顺序</a:t>
                </a:r>
                <a:endParaRPr lang="en-US" altLang="zh-CN" sz="2400" dirty="0"/>
              </a:p>
              <a:p>
                <a:r>
                  <a:rPr lang="zh-CN" altLang="en-US" sz="2400" dirty="0"/>
                  <a:t>虚线表示拒绝的加速步</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085"/>
                </a:stretch>
              </a:blipFill>
            </p:spPr>
            <p:txBody>
              <a:bodyPr/>
              <a:lstStyle/>
              <a:p>
                <a:r>
                  <a:rPr lang="zh-CN" altLang="en-US">
                    <a:noFill/>
                  </a:rPr>
                  <a:t> </a:t>
                </a:r>
                <a:endParaRPr lang="zh-CN" altLang="en-US">
                  <a:noFill/>
                </a:endParaRPr>
              </a:p>
            </p:txBody>
          </p:sp>
        </mc:Fallback>
      </mc:AlternateContent>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5300" y="1736725"/>
            <a:ext cx="5486400" cy="501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例</a:t>
            </a:r>
            <a:r>
              <a:rPr lang="en-US" altLang="zh-CN" dirty="0"/>
              <a:t>:</a:t>
            </a:r>
            <a:endParaRPr lang="zh-CN" altLang="en-US" dirty="0"/>
          </a:p>
        </p:txBody>
      </p:sp>
      <mc:AlternateContent xmlns:mc="http://schemas.openxmlformats.org/markup-compatibility/2006" xmlns:a14="http://schemas.microsoft.com/office/drawing/2010/main">
        <mc:Choice Requires="a14">
          <p:sp>
            <p:nvSpPr>
              <p:cNvPr id="8" name="TextBox 7"/>
              <p:cNvSpPr txBox="1"/>
              <p:nvPr/>
            </p:nvSpPr>
            <p:spPr>
              <a:xfrm>
                <a:off x="344488" y="1000606"/>
                <a:ext cx="4360168" cy="1954638"/>
              </a:xfrm>
              <a:prstGeom prst="rect">
                <a:avLst/>
              </a:prstGeom>
              <a:noFill/>
            </p:spPr>
            <p:txBody>
              <a:bodyPr wrap="square" rtlCol="0">
                <a:spAutoFit/>
              </a:bodyPr>
              <a:lstStyle/>
              <a:p>
                <a:pPr marL="342900" indent="-342900" algn="l">
                  <a:buFont typeface="Wingdings" panose="05000000000000000000" pitchFamily="2" charset="2"/>
                  <a:buChar char="u"/>
                </a:pPr>
                <a:r>
                  <a:rPr lang="zh-CN" altLang="en-US" dirty="0">
                    <a:solidFill>
                      <a:srgbClr val="0000FF"/>
                    </a:solidFill>
                  </a:rPr>
                  <a:t>例：</a:t>
                </a:r>
                <a14:m>
                  <m:oMath xmlns:m="http://schemas.openxmlformats.org/officeDocument/2006/math">
                    <m:r>
                      <a:rPr lang="en-US" altLang="zh-CN" i="1">
                        <a:solidFill>
                          <a:srgbClr val="0000FF"/>
                        </a:solidFill>
                        <a:latin typeface="Cambria Math"/>
                      </a:rPr>
                      <m:t>𝑴𝒊𝒏</m:t>
                    </m:r>
                    <m:r>
                      <a:rPr lang="en-US" altLang="zh-CN" i="1">
                        <a:solidFill>
                          <a:srgbClr val="0000FF"/>
                        </a:solidFill>
                        <a:latin typeface="Cambria Math"/>
                      </a:rPr>
                      <m:t> </m:t>
                    </m:r>
                    <m:sSup>
                      <m:sSupPr>
                        <m:ctrlPr>
                          <a:rPr lang="en-US" altLang="zh-CN" i="1">
                            <a:solidFill>
                              <a:srgbClr val="0000FF"/>
                            </a:solidFill>
                            <a:latin typeface="Cambria Math" panose="02040503050406030204" pitchFamily="18" charset="0"/>
                          </a:rPr>
                        </m:ctrlPr>
                      </m:sSupPr>
                      <m:e>
                        <m:d>
                          <m:dPr>
                            <m:ctrlPr>
                              <a:rPr lang="en-US" altLang="zh-CN" i="1">
                                <a:solidFill>
                                  <a:srgbClr val="0000FF"/>
                                </a:solidFill>
                                <a:latin typeface="Cambria Math" panose="02040503050406030204" pitchFamily="18" charset="0"/>
                              </a:rPr>
                            </m:ctrlPr>
                          </m:dPr>
                          <m:e>
                            <m:sSub>
                              <m:sSubPr>
                                <m:ctrlPr>
                                  <a:rPr lang="en-US" altLang="zh-CN" i="1">
                                    <a:solidFill>
                                      <a:srgbClr val="0000FF"/>
                                    </a:solidFill>
                                    <a:latin typeface="Cambria Math" panose="02040503050406030204" pitchFamily="18" charset="0"/>
                                  </a:rPr>
                                </m:ctrlPr>
                              </m:sSubPr>
                              <m:e>
                                <m:r>
                                  <a:rPr lang="en-US" altLang="zh-CN" i="1">
                                    <a:solidFill>
                                      <a:srgbClr val="0000FF"/>
                                    </a:solidFill>
                                    <a:latin typeface="Cambria Math"/>
                                  </a:rPr>
                                  <m:t>𝒙</m:t>
                                </m:r>
                              </m:e>
                              <m:sub>
                                <m:r>
                                  <a:rPr lang="en-US" altLang="zh-CN" i="1">
                                    <a:solidFill>
                                      <a:srgbClr val="0000FF"/>
                                    </a:solidFill>
                                    <a:latin typeface="Cambria Math"/>
                                  </a:rPr>
                                  <m:t>𝟏</m:t>
                                </m:r>
                              </m:sub>
                            </m:sSub>
                            <m:r>
                              <a:rPr lang="en-US" altLang="zh-CN" i="1">
                                <a:solidFill>
                                  <a:srgbClr val="0000FF"/>
                                </a:solidFill>
                                <a:latin typeface="Cambria Math"/>
                              </a:rPr>
                              <m:t>−</m:t>
                            </m:r>
                            <m:r>
                              <a:rPr lang="en-US" altLang="zh-CN" i="1">
                                <a:solidFill>
                                  <a:srgbClr val="0000FF"/>
                                </a:solidFill>
                                <a:latin typeface="Cambria Math"/>
                              </a:rPr>
                              <m:t>𝟐</m:t>
                            </m:r>
                          </m:e>
                        </m:d>
                      </m:e>
                      <m:sup>
                        <m:r>
                          <a:rPr lang="en-US" altLang="zh-CN" i="1">
                            <a:solidFill>
                              <a:srgbClr val="0000FF"/>
                            </a:solidFill>
                            <a:latin typeface="Cambria Math"/>
                          </a:rPr>
                          <m:t>𝟒</m:t>
                        </m:r>
                      </m:sup>
                    </m:sSup>
                    <m:r>
                      <a:rPr lang="en-US" altLang="zh-CN" i="1">
                        <a:solidFill>
                          <a:srgbClr val="0000FF"/>
                        </a:solidFill>
                        <a:latin typeface="Cambria Math"/>
                      </a:rPr>
                      <m:t>+</m:t>
                    </m:r>
                    <m:sSup>
                      <m:sSupPr>
                        <m:ctrlPr>
                          <a:rPr lang="en-US" altLang="zh-CN" i="1">
                            <a:solidFill>
                              <a:srgbClr val="0000FF"/>
                            </a:solidFill>
                            <a:latin typeface="Cambria Math" panose="02040503050406030204" pitchFamily="18" charset="0"/>
                          </a:rPr>
                        </m:ctrlPr>
                      </m:sSupPr>
                      <m:e>
                        <m:d>
                          <m:dPr>
                            <m:ctrlPr>
                              <a:rPr lang="en-US" altLang="zh-CN" i="1">
                                <a:solidFill>
                                  <a:srgbClr val="0000FF"/>
                                </a:solidFill>
                                <a:latin typeface="Cambria Math" panose="02040503050406030204" pitchFamily="18" charset="0"/>
                              </a:rPr>
                            </m:ctrlPr>
                          </m:dPr>
                          <m:e>
                            <m:sSub>
                              <m:sSubPr>
                                <m:ctrlPr>
                                  <a:rPr lang="en-US" altLang="zh-CN" i="1">
                                    <a:solidFill>
                                      <a:srgbClr val="0000FF"/>
                                    </a:solidFill>
                                    <a:latin typeface="Cambria Math" panose="02040503050406030204" pitchFamily="18" charset="0"/>
                                  </a:rPr>
                                </m:ctrlPr>
                              </m:sSubPr>
                              <m:e>
                                <m:r>
                                  <a:rPr lang="en-US" altLang="zh-CN" i="1">
                                    <a:solidFill>
                                      <a:srgbClr val="0000FF"/>
                                    </a:solidFill>
                                    <a:latin typeface="Cambria Math"/>
                                  </a:rPr>
                                  <m:t>𝒙</m:t>
                                </m:r>
                              </m:e>
                              <m:sub>
                                <m:r>
                                  <a:rPr lang="en-US" altLang="zh-CN" i="1">
                                    <a:solidFill>
                                      <a:srgbClr val="0000FF"/>
                                    </a:solidFill>
                                    <a:latin typeface="Cambria Math"/>
                                  </a:rPr>
                                  <m:t>𝟏</m:t>
                                </m:r>
                              </m:sub>
                            </m:sSub>
                            <m:r>
                              <a:rPr lang="en-US" altLang="zh-CN" i="1">
                                <a:solidFill>
                                  <a:srgbClr val="0000FF"/>
                                </a:solidFill>
                                <a:latin typeface="Cambria Math"/>
                              </a:rPr>
                              <m:t>−</m:t>
                            </m:r>
                            <m:r>
                              <a:rPr lang="en-US" altLang="zh-CN" i="1">
                                <a:solidFill>
                                  <a:srgbClr val="0000FF"/>
                                </a:solidFill>
                                <a:latin typeface="Cambria Math"/>
                              </a:rPr>
                              <m:t>𝟐</m:t>
                            </m:r>
                            <m:sSub>
                              <m:sSubPr>
                                <m:ctrlPr>
                                  <a:rPr lang="en-US" altLang="zh-CN" i="1">
                                    <a:solidFill>
                                      <a:srgbClr val="0000FF"/>
                                    </a:solidFill>
                                    <a:latin typeface="Cambria Math" panose="02040503050406030204" pitchFamily="18" charset="0"/>
                                  </a:rPr>
                                </m:ctrlPr>
                              </m:sSubPr>
                              <m:e>
                                <m:r>
                                  <a:rPr lang="en-US" altLang="zh-CN" i="1">
                                    <a:solidFill>
                                      <a:srgbClr val="0000FF"/>
                                    </a:solidFill>
                                    <a:latin typeface="Cambria Math"/>
                                  </a:rPr>
                                  <m:t>𝒙</m:t>
                                </m:r>
                              </m:e>
                              <m:sub>
                                <m:r>
                                  <a:rPr lang="en-US" altLang="zh-CN" i="1">
                                    <a:solidFill>
                                      <a:srgbClr val="0000FF"/>
                                    </a:solidFill>
                                    <a:latin typeface="Cambria Math"/>
                                  </a:rPr>
                                  <m:t>𝟐</m:t>
                                </m:r>
                              </m:sub>
                            </m:sSub>
                          </m:e>
                        </m:d>
                      </m:e>
                      <m:sup>
                        <m:r>
                          <a:rPr lang="en-US" altLang="zh-CN" i="1">
                            <a:solidFill>
                              <a:srgbClr val="0000FF"/>
                            </a:solidFill>
                            <a:latin typeface="Cambria Math"/>
                          </a:rPr>
                          <m:t>𝟐</m:t>
                        </m:r>
                      </m:sup>
                    </m:sSup>
                  </m:oMath>
                </a14:m>
                <a:r>
                  <a:rPr lang="en-US" altLang="zh-CN" dirty="0">
                    <a:solidFill>
                      <a:srgbClr val="0000FF"/>
                    </a:solidFill>
                  </a:rPr>
                  <a:t>,</a:t>
                </a:r>
                <a:r>
                  <a:rPr lang="zh-CN" altLang="en-US" dirty="0">
                    <a:solidFill>
                      <a:srgbClr val="0000FF"/>
                    </a:solidFill>
                  </a:rPr>
                  <a:t>初始点</a:t>
                </a:r>
                <a14:m>
                  <m:oMath xmlns:m="http://schemas.openxmlformats.org/officeDocument/2006/math">
                    <m:r>
                      <a:rPr lang="en-US" altLang="zh-CN" i="1">
                        <a:solidFill>
                          <a:srgbClr val="0000FF"/>
                        </a:solidFill>
                        <a:latin typeface="Cambria Math"/>
                      </a:rPr>
                      <m:t>(</m:t>
                    </m:r>
                    <m:r>
                      <a:rPr lang="en-US" altLang="zh-CN" i="1">
                        <a:solidFill>
                          <a:srgbClr val="0000FF"/>
                        </a:solidFill>
                        <a:latin typeface="Cambria Math"/>
                      </a:rPr>
                      <m:t>𝟐</m:t>
                    </m:r>
                    <m:r>
                      <a:rPr lang="en-US" altLang="zh-CN" i="1">
                        <a:solidFill>
                          <a:srgbClr val="0000FF"/>
                        </a:solidFill>
                        <a:latin typeface="Cambria Math"/>
                      </a:rPr>
                      <m:t>,</m:t>
                    </m:r>
                    <m:r>
                      <a:rPr lang="en-US" altLang="zh-CN" i="1">
                        <a:solidFill>
                          <a:srgbClr val="0000FF"/>
                        </a:solidFill>
                        <a:latin typeface="Cambria Math"/>
                      </a:rPr>
                      <m:t>𝟑</m:t>
                    </m:r>
                    <m:r>
                      <a:rPr lang="en-US" altLang="zh-CN" i="1">
                        <a:solidFill>
                          <a:srgbClr val="0000FF"/>
                        </a:solidFill>
                        <a:latin typeface="Cambria Math"/>
                      </a:rPr>
                      <m:t>)</m:t>
                    </m:r>
                  </m:oMath>
                </a14:m>
                <a:endParaRPr lang="zh-CN" altLang="en-US" dirty="0">
                  <a:solidFill>
                    <a:srgbClr val="0000FF"/>
                  </a:solidFill>
                </a:endParaRPr>
              </a:p>
              <a:p>
                <a:pPr marL="342900" indent="-342900" algn="l">
                  <a:buFont typeface="Wingdings" panose="05000000000000000000" pitchFamily="2" charset="2"/>
                  <a:buChar char="u"/>
                </a:pPr>
                <a:r>
                  <a:rPr lang="zh-CN" altLang="en-US" dirty="0"/>
                  <a:t>参数</a:t>
                </a:r>
                <a14:m>
                  <m:oMath xmlns:m="http://schemas.openxmlformats.org/officeDocument/2006/math">
                    <m:r>
                      <a:rPr lang="en-US" altLang="zh-CN" i="1">
                        <a:latin typeface="Cambria Math"/>
                      </a:rPr>
                      <m:t>𝜶</m:t>
                    </m:r>
                    <m:r>
                      <a:rPr lang="en-US" altLang="zh-CN" i="1">
                        <a:latin typeface="Cambria Math"/>
                      </a:rPr>
                      <m:t>=</m:t>
                    </m:r>
                    <m:r>
                      <a:rPr lang="en-US" altLang="zh-CN" i="1">
                        <a:latin typeface="Cambria Math"/>
                      </a:rPr>
                      <m:t>𝟏</m:t>
                    </m:r>
                    <m:r>
                      <a:rPr lang="en-US" altLang="zh-CN" i="1">
                        <a:latin typeface="Cambria Math"/>
                      </a:rPr>
                      <m:t>.</m:t>
                    </m:r>
                    <m:r>
                      <a:rPr lang="en-US" altLang="zh-CN" i="1">
                        <a:latin typeface="Cambria Math"/>
                      </a:rPr>
                      <m:t>𝟎</m:t>
                    </m:r>
                    <m:r>
                      <a:rPr lang="en-US" altLang="zh-CN" i="1">
                        <a:latin typeface="Cambria Math"/>
                      </a:rPr>
                      <m:t>,</m:t>
                    </m:r>
                    <m:r>
                      <a:rPr lang="en-US" altLang="zh-CN">
                        <a:latin typeface="Cambria Math"/>
                      </a:rPr>
                      <m:t>𝚫</m:t>
                    </m:r>
                    <m:r>
                      <a:rPr lang="en-US" altLang="zh-CN">
                        <a:latin typeface="Cambria Math"/>
                      </a:rPr>
                      <m:t>=</m:t>
                    </m:r>
                    <m:r>
                      <a:rPr lang="en-US" altLang="zh-CN">
                        <a:latin typeface="Cambria Math"/>
                      </a:rPr>
                      <m:t>𝟎</m:t>
                    </m:r>
                    <m:r>
                      <a:rPr lang="en-US" altLang="zh-CN">
                        <a:latin typeface="Cambria Math"/>
                      </a:rPr>
                      <m:t>.</m:t>
                    </m:r>
                    <m:r>
                      <a:rPr lang="en-US" altLang="zh-CN">
                        <a:latin typeface="Cambria Math"/>
                      </a:rPr>
                      <m:t>𝟐</m:t>
                    </m:r>
                  </m:oMath>
                </a14:m>
                <a:r>
                  <a:rPr lang="zh-CN" altLang="en-US" dirty="0"/>
                  <a:t>，</a:t>
                </a:r>
                <a:r>
                  <a:rPr lang="en-US" altLang="zh-CN" dirty="0"/>
                  <a:t>(S)</a:t>
                </a:r>
                <a:r>
                  <a:rPr lang="zh-CN" altLang="en-US" dirty="0"/>
                  <a:t>表示成功，</a:t>
                </a:r>
                <a:r>
                  <a:rPr lang="en-US" altLang="zh-CN" dirty="0"/>
                  <a:t>(F)</a:t>
                </a:r>
                <a:r>
                  <a:rPr lang="zh-CN" altLang="en-US" dirty="0"/>
                  <a:t>表示失败</a:t>
                </a:r>
                <a:endParaRPr lang="en-US" altLang="zh-CN" dirty="0"/>
              </a:p>
              <a:p>
                <a:pPr algn="l"/>
                <a:endParaRPr lang="zh-CN"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44488" y="1000606"/>
                <a:ext cx="4360168" cy="1954638"/>
              </a:xfrm>
              <a:prstGeom prst="rect">
                <a:avLst/>
              </a:prstGeom>
              <a:blipFill rotWithShape="1">
                <a:blip r:embed="rId2"/>
                <a:stretch>
                  <a:fillRect l="-1958" t="-3115"/>
                </a:stretch>
              </a:blipFill>
            </p:spPr>
            <p:txBody>
              <a:bodyPr/>
              <a:lstStyle/>
              <a:p>
                <a:r>
                  <a:rPr lang="zh-CN" altLang="en-US">
                    <a:noFill/>
                  </a:rPr>
                  <a:t> </a:t>
                </a:r>
                <a:endParaRPr lang="zh-CN" altLang="en-US">
                  <a:noFill/>
                </a:endParaRPr>
              </a:p>
            </p:txBody>
          </p:sp>
        </mc:Fallback>
      </mc:AlternateContent>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692400"/>
            <a:ext cx="4648200"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5675" y="203200"/>
            <a:ext cx="5083175" cy="354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5063" y="3825875"/>
            <a:ext cx="4856162"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a:t>
            </a:r>
            <a:r>
              <a:rPr lang="en-US" altLang="zh-CN" sz="2800" dirty="0" err="1"/>
              <a:t>Rosenbrock</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400" dirty="0"/>
                  <a:t>Rosenbrock</a:t>
                </a:r>
                <a:r>
                  <a:rPr lang="zh-CN" altLang="en-US" sz="2400" dirty="0"/>
                  <a:t>方法</a:t>
                </a:r>
                <a:r>
                  <a:rPr lang="en-US" altLang="zh-CN" sz="2400" dirty="0"/>
                  <a:t>:</a:t>
                </a:r>
                <a:r>
                  <a:rPr lang="zh-CN" altLang="en-US" sz="2400" dirty="0"/>
                  <a:t>原始方法并没有线索搜而是直接采取沿搜索方向的离散步长搜索，每次迭代沿</a:t>
                </a:r>
                <a14:m>
                  <m:oMath xmlns:m="http://schemas.openxmlformats.org/officeDocument/2006/math">
                    <m:r>
                      <a:rPr lang="en-US" altLang="zh-CN" sz="2400" b="1" i="1" smtClean="0">
                        <a:latin typeface="Cambria Math"/>
                      </a:rPr>
                      <m:t>𝒏</m:t>
                    </m:r>
                  </m:oMath>
                </a14:m>
                <a:r>
                  <a:rPr lang="zh-CN" altLang="en-US" sz="2400" dirty="0"/>
                  <a:t>个线性无关的正交方向进行，当达到每次迭代终点时，构造一组正交向量</a:t>
                </a:r>
                <a:endParaRPr lang="en-US" altLang="zh-CN" sz="2400" dirty="0"/>
              </a:p>
              <a:p>
                <a:r>
                  <a:rPr lang="zh-CN" altLang="en-US" sz="2400" dirty="0"/>
                  <a:t>假设</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𝟐</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𝒏</m:t>
                        </m:r>
                      </m:sub>
                    </m:sSub>
                  </m:oMath>
                </a14:m>
                <a:r>
                  <a:rPr lang="zh-CN" altLang="en-US" sz="2400" dirty="0"/>
                  <a:t>是一个组线性无关的范数为</a:t>
                </a:r>
                <a:r>
                  <a:rPr lang="en-US" altLang="zh-CN" sz="2400" dirty="0"/>
                  <a:t>1</a:t>
                </a:r>
                <a:r>
                  <a:rPr lang="zh-CN" altLang="en-US" sz="2400" dirty="0"/>
                  <a:t>的向量。并假设这组向量相互正交，从当前向量</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oMath>
                </a14:m>
                <a:r>
                  <a:rPr lang="zh-CN" altLang="en-US" sz="2400" dirty="0"/>
                  <a:t>开始，目标函数</a:t>
                </a:r>
                <a14:m>
                  <m:oMath xmlns:m="http://schemas.openxmlformats.org/officeDocument/2006/math">
                    <m:r>
                      <a:rPr lang="en-US" altLang="zh-CN" sz="2400" b="1" i="1" smtClean="0">
                        <a:latin typeface="Cambria Math"/>
                      </a:rPr>
                      <m:t>𝒇</m:t>
                    </m:r>
                  </m:oMath>
                </a14:m>
                <a:r>
                  <a:rPr lang="zh-CN" altLang="en-US" sz="2400" dirty="0"/>
                  <a:t>沿每个方向进行最小化，得到</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e>
                        </m:d>
                      </m:sup>
                    </m:sSup>
                  </m:oMath>
                </a14:m>
                <a:r>
                  <a:rPr lang="zh-CN" altLang="en-US" sz="2400" dirty="0"/>
                  <a:t>点，此时：</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e>
                        </m:d>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r>
                      <a:rPr lang="en-US" altLang="zh-CN" sz="2400" b="1" i="1" smtClean="0">
                        <a:latin typeface="Cambria Math"/>
                      </a:rPr>
                      <m:t>=</m:t>
                    </m:r>
                    <m:sSubSup>
                      <m:sSubSupPr>
                        <m:ctrlPr>
                          <a:rPr lang="en-US" altLang="zh-CN" sz="2400" b="1" i="1" smtClean="0">
                            <a:latin typeface="Cambria Math" panose="02040503050406030204" pitchFamily="18" charset="0"/>
                          </a:rPr>
                        </m:ctrlPr>
                      </m:sSubSupPr>
                      <m:e>
                        <m:r>
                          <a:rPr lang="en-US" altLang="zh-CN" sz="2400" b="1" i="0" smtClean="0">
                            <a:latin typeface="Cambria Math"/>
                          </a:rPr>
                          <m:t>𝚺</m:t>
                        </m:r>
                      </m:e>
                      <m:sub>
                        <m:r>
                          <a:rPr lang="en-US" altLang="zh-CN" sz="2400" b="1" i="0" smtClean="0">
                            <a:latin typeface="Cambria Math"/>
                          </a:rPr>
                          <m:t>𝐣</m:t>
                        </m:r>
                        <m:r>
                          <a:rPr lang="en-US" altLang="zh-CN" sz="2400" b="1" i="0" smtClean="0">
                            <a:latin typeface="Cambria Math"/>
                          </a:rPr>
                          <m:t>=</m:t>
                        </m:r>
                        <m:r>
                          <a:rPr lang="en-US" altLang="zh-CN" sz="2400" b="1" i="0" smtClean="0">
                            <a:latin typeface="Cambria Math"/>
                          </a:rPr>
                          <m:t>𝟏</m:t>
                        </m:r>
                      </m:sub>
                      <m:sup>
                        <m:r>
                          <a:rPr lang="en-US" altLang="zh-CN" sz="2400" b="1" i="0" smtClean="0">
                            <a:latin typeface="Cambria Math"/>
                          </a:rPr>
                          <m:t>𝐧</m:t>
                        </m:r>
                      </m:sup>
                    </m:sSubSup>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𝒋</m:t>
                        </m:r>
                      </m:sub>
                    </m:sSub>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oMath>
                </a14:m>
                <a:r>
                  <a:rPr lang="en-US" altLang="zh-CN" sz="2400" dirty="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𝝀</m:t>
                        </m:r>
                      </m:e>
                      <m:sub>
                        <m:r>
                          <a:rPr lang="en-US" altLang="zh-CN" sz="2400" i="1">
                            <a:latin typeface="Cambria Math"/>
                          </a:rPr>
                          <m:t>𝒋</m:t>
                        </m:r>
                      </m:sub>
                    </m:sSub>
                  </m:oMath>
                </a14:m>
                <a:r>
                  <a:rPr lang="zh-CN" altLang="en-US" sz="2400" dirty="0"/>
                  <a:t>为该方向上移动的距离，可</a:t>
                </a:r>
                <a:r>
                  <a:rPr lang="zh-CN" altLang="en-US" sz="2400" dirty="0">
                    <a:solidFill>
                      <a:srgbClr val="FF0000"/>
                    </a:solidFill>
                  </a:rPr>
                  <a:t>通过</a:t>
                </a:r>
                <a:r>
                  <a:rPr lang="en-US" altLang="zh-CN" sz="2400" dirty="0">
                    <a:solidFill>
                      <a:srgbClr val="FF0000"/>
                    </a:solidFill>
                  </a:rPr>
                  <a:t>Gram-Schmidt</a:t>
                </a:r>
                <a:r>
                  <a:rPr lang="zh-CN" altLang="en-US" sz="2400" dirty="0">
                    <a:solidFill>
                      <a:srgbClr val="FF0000"/>
                    </a:solidFill>
                  </a:rPr>
                  <a:t>过程来获得一组正交方向集合</a:t>
                </a:r>
                <a14:m>
                  <m:oMath xmlns:m="http://schemas.openxmlformats.org/officeDocument/2006/math">
                    <m:sSub>
                      <m:sSubPr>
                        <m:ctrlPr>
                          <a:rPr lang="en-US" altLang="zh-CN" sz="2400" b="1" i="1" dirty="0" smtClean="0">
                            <a:solidFill>
                              <a:srgbClr val="FF0000"/>
                            </a:solidFill>
                            <a:latin typeface="Cambria Math" panose="02040503050406030204" pitchFamily="18" charset="0"/>
                          </a:rPr>
                        </m:ctrlPr>
                      </m:sSubPr>
                      <m:e>
                        <m:acc>
                          <m:accPr>
                            <m:chr m:val="̅"/>
                            <m:ctrlPr>
                              <a:rPr lang="en-US" altLang="zh-CN" sz="2400" b="1" i="1" smtClean="0">
                                <a:solidFill>
                                  <a:srgbClr val="FF0000"/>
                                </a:solidFill>
                                <a:latin typeface="Cambria Math" panose="02040503050406030204" pitchFamily="18" charset="0"/>
                              </a:rPr>
                            </m:ctrlPr>
                          </m:accPr>
                          <m:e>
                            <m:r>
                              <a:rPr lang="en-US" altLang="zh-CN" sz="2400" b="1" i="1" smtClean="0">
                                <a:solidFill>
                                  <a:srgbClr val="FF0000"/>
                                </a:solidFill>
                                <a:latin typeface="Cambria Math"/>
                              </a:rPr>
                              <m:t>𝒅</m:t>
                            </m:r>
                          </m:e>
                        </m:acc>
                      </m:e>
                      <m:sub>
                        <m:r>
                          <a:rPr lang="en-US" altLang="zh-CN" sz="2400" b="1" i="1" dirty="0" smtClean="0">
                            <a:solidFill>
                              <a:srgbClr val="FF0000"/>
                            </a:solidFill>
                            <a:latin typeface="Cambria Math"/>
                          </a:rPr>
                          <m:t>𝒋</m:t>
                        </m:r>
                      </m:sub>
                    </m:sSub>
                  </m:oMath>
                </a14:m>
                <a:r>
                  <a:rPr lang="en-US" altLang="zh-CN" sz="2400" dirty="0">
                    <a:solidFill>
                      <a:srgbClr val="FF0000"/>
                    </a:solidFill>
                  </a:rPr>
                  <a:t>,</a:t>
                </a:r>
                <a14:m>
                  <m:oMath xmlns:m="http://schemas.openxmlformats.org/officeDocument/2006/math">
                    <m:r>
                      <a:rPr lang="en-US" altLang="zh-CN" sz="2400" b="1" i="1" dirty="0" smtClean="0">
                        <a:solidFill>
                          <a:srgbClr val="FF0000"/>
                        </a:solidFill>
                        <a:latin typeface="Cambria Math"/>
                      </a:rPr>
                      <m:t>𝒋</m:t>
                    </m:r>
                    <m:r>
                      <a:rPr lang="en-US" altLang="zh-CN" sz="2400" b="1" i="1" dirty="0" smtClean="0">
                        <a:solidFill>
                          <a:srgbClr val="FF0000"/>
                        </a:solidFill>
                        <a:latin typeface="Cambria Math"/>
                      </a:rPr>
                      <m:t>=</m:t>
                    </m:r>
                    <m:r>
                      <a:rPr lang="en-US" altLang="zh-CN" sz="2400" b="1" i="1" dirty="0" smtClean="0">
                        <a:solidFill>
                          <a:srgbClr val="FF0000"/>
                        </a:solidFill>
                        <a:latin typeface="Cambria Math"/>
                      </a:rPr>
                      <m:t>𝟏</m:t>
                    </m:r>
                    <m:r>
                      <a:rPr lang="en-US" altLang="zh-CN" sz="2400" b="1" i="1" dirty="0" smtClean="0">
                        <a:solidFill>
                          <a:srgbClr val="FF0000"/>
                        </a:solidFill>
                        <a:latin typeface="Cambria Math"/>
                      </a:rPr>
                      <m:t>,</m:t>
                    </m:r>
                    <m:r>
                      <a:rPr lang="en-US" altLang="zh-CN" sz="2400" b="1" i="1" dirty="0" smtClean="0">
                        <a:solidFill>
                          <a:srgbClr val="FF0000"/>
                        </a:solidFill>
                        <a:latin typeface="Cambria Math"/>
                      </a:rPr>
                      <m:t>𝟐</m:t>
                    </m:r>
                    <m:r>
                      <a:rPr lang="en-US" altLang="zh-CN" sz="2400" b="1" i="1" dirty="0" smtClean="0">
                        <a:solidFill>
                          <a:srgbClr val="FF0000"/>
                        </a:solidFill>
                        <a:latin typeface="Cambria Math"/>
                      </a:rPr>
                      <m:t>,⋯,</m:t>
                    </m:r>
                    <m:r>
                      <a:rPr lang="en-US" altLang="zh-CN" sz="2400" b="1" i="1" dirty="0" smtClean="0">
                        <a:solidFill>
                          <a:srgbClr val="FF0000"/>
                        </a:solidFill>
                        <a:latin typeface="Cambria Math"/>
                      </a:rPr>
                      <m:t>𝒏</m:t>
                    </m:r>
                  </m:oMath>
                </a14:m>
                <a:r>
                  <a:rPr lang="zh-CN" altLang="en-US" sz="2400" b="1" dirty="0">
                    <a:solidFill>
                      <a:srgbClr val="FF0000"/>
                    </a:solidFill>
                  </a:rPr>
                  <a:t>， </a:t>
                </a:r>
                <a:r>
                  <a:rPr lang="en-US" altLang="zh-CN" sz="2400" b="1" dirty="0">
                    <a:solidFill>
                      <a:srgbClr val="CC00CC"/>
                    </a:solidFill>
                  </a:rPr>
                  <a:t>(5-1)</a:t>
                </a:r>
                <a:r>
                  <a:rPr lang="zh-CN" altLang="en-US" sz="2400" b="1" dirty="0">
                    <a:solidFill>
                      <a:srgbClr val="CC00CC"/>
                    </a:solidFill>
                  </a:rPr>
                  <a:t>式如下</a:t>
                </a:r>
                <a:r>
                  <a:rPr lang="en-US" altLang="zh-CN" sz="2400" b="1" dirty="0">
                    <a:solidFill>
                      <a:srgbClr val="FF0000"/>
                    </a:solidFill>
                  </a:rPr>
                  <a:t>:</a:t>
                </a:r>
              </a:p>
              <a:p>
                <a:pPr marL="0" indent="0" algn="ctr">
                  <a:buNone/>
                </a:pPr>
                <a14:m>
                  <m:oMath xmlns:m="http://schemas.openxmlformats.org/officeDocument/2006/math">
                    <m:sSub>
                      <m:sSubPr>
                        <m:ctrlPr>
                          <a:rPr lang="en-US" altLang="zh-CN" sz="2400" b="1" i="1" smtClean="0">
                            <a:solidFill>
                              <a:srgbClr val="CC00CC"/>
                            </a:solidFill>
                            <a:latin typeface="Cambria Math" panose="02040503050406030204" pitchFamily="18" charset="0"/>
                          </a:rPr>
                        </m:ctrlPr>
                      </m:sSubPr>
                      <m:e>
                        <m:r>
                          <a:rPr lang="en-US" altLang="zh-CN" sz="2400" b="1" i="1" smtClean="0">
                            <a:solidFill>
                              <a:srgbClr val="CC00CC"/>
                            </a:solidFill>
                            <a:latin typeface="Cambria Math"/>
                          </a:rPr>
                          <m:t>𝒂</m:t>
                        </m:r>
                      </m:e>
                      <m:sub>
                        <m:r>
                          <a:rPr lang="en-US" altLang="zh-CN" sz="2400" b="1" i="1" smtClean="0">
                            <a:solidFill>
                              <a:srgbClr val="CC00CC"/>
                            </a:solidFill>
                            <a:latin typeface="Cambria Math"/>
                          </a:rPr>
                          <m:t>𝒋</m:t>
                        </m:r>
                      </m:sub>
                    </m:sSub>
                    <m:r>
                      <a:rPr lang="en-US" altLang="zh-CN" sz="2400" b="1" i="1" smtClean="0">
                        <a:solidFill>
                          <a:srgbClr val="CC00CC"/>
                        </a:solidFill>
                        <a:latin typeface="Cambria Math"/>
                      </a:rPr>
                      <m:t>=</m:t>
                    </m:r>
                    <m:d>
                      <m:dPr>
                        <m:begChr m:val="{"/>
                        <m:endChr m:val=""/>
                        <m:ctrlPr>
                          <a:rPr lang="en-US" altLang="zh-CN" sz="2400" b="1" i="1" smtClean="0">
                            <a:solidFill>
                              <a:srgbClr val="CC00CC"/>
                            </a:solidFill>
                            <a:latin typeface="Cambria Math" panose="02040503050406030204" pitchFamily="18" charset="0"/>
                          </a:rPr>
                        </m:ctrlPr>
                      </m:dPr>
                      <m:e>
                        <m:eqArr>
                          <m:eqArrPr>
                            <m:ctrlPr>
                              <a:rPr lang="en-US" altLang="zh-CN" sz="2400" b="1" i="1" smtClean="0">
                                <a:solidFill>
                                  <a:srgbClr val="CC00CC"/>
                                </a:solidFill>
                                <a:latin typeface="Cambria Math" panose="02040503050406030204" pitchFamily="18" charset="0"/>
                              </a:rPr>
                            </m:ctrlPr>
                          </m:eqArrPr>
                          <m:e>
                            <m:sSub>
                              <m:sSubPr>
                                <m:ctrlPr>
                                  <a:rPr lang="en-US" altLang="zh-CN" sz="2400" b="1" i="1" smtClean="0">
                                    <a:solidFill>
                                      <a:srgbClr val="CC00CC"/>
                                    </a:solidFill>
                                    <a:latin typeface="Cambria Math" panose="02040503050406030204" pitchFamily="18" charset="0"/>
                                  </a:rPr>
                                </m:ctrlPr>
                              </m:sSubPr>
                              <m:e>
                                <m:r>
                                  <a:rPr lang="en-US" altLang="zh-CN" sz="2400" b="1" i="1" smtClean="0">
                                    <a:solidFill>
                                      <a:srgbClr val="CC00CC"/>
                                    </a:solidFill>
                                    <a:latin typeface="Cambria Math"/>
                                  </a:rPr>
                                  <m:t>𝒅</m:t>
                                </m:r>
                              </m:e>
                              <m:sub>
                                <m:r>
                                  <a:rPr lang="en-US" altLang="zh-CN" sz="2400" b="1" i="1" smtClean="0">
                                    <a:solidFill>
                                      <a:srgbClr val="CC00CC"/>
                                    </a:solidFill>
                                    <a:latin typeface="Cambria Math"/>
                                  </a:rPr>
                                  <m:t>𝒋</m:t>
                                </m:r>
                              </m:sub>
                            </m:sSub>
                            <m:r>
                              <a:rPr lang="en-US" altLang="zh-CN" sz="2400" b="1" i="1" smtClean="0">
                                <a:solidFill>
                                  <a:srgbClr val="CC00CC"/>
                                </a:solidFill>
                                <a:latin typeface="Cambria Math"/>
                              </a:rPr>
                              <m:t>,      </m:t>
                            </m:r>
                            <m:sSub>
                              <m:sSubPr>
                                <m:ctrlPr>
                                  <a:rPr lang="en-US" altLang="zh-CN" sz="2400" b="1" i="1" smtClean="0">
                                    <a:solidFill>
                                      <a:srgbClr val="CC00CC"/>
                                    </a:solidFill>
                                    <a:latin typeface="Cambria Math" panose="02040503050406030204" pitchFamily="18" charset="0"/>
                                  </a:rPr>
                                </m:ctrlPr>
                              </m:sSubPr>
                              <m:e>
                                <m:r>
                                  <a:rPr lang="en-US" altLang="zh-CN" sz="2400" b="1" i="1" smtClean="0">
                                    <a:solidFill>
                                      <a:srgbClr val="CC00CC"/>
                                    </a:solidFill>
                                    <a:latin typeface="Cambria Math"/>
                                  </a:rPr>
                                  <m:t>       </m:t>
                                </m:r>
                                <m:r>
                                  <a:rPr lang="en-US" altLang="zh-CN" sz="2400" b="1" i="1" smtClean="0">
                                    <a:solidFill>
                                      <a:srgbClr val="CC00CC"/>
                                    </a:solidFill>
                                    <a:latin typeface="Cambria Math"/>
                                  </a:rPr>
                                  <m:t>𝝀</m:t>
                                </m:r>
                              </m:e>
                              <m:sub>
                                <m:r>
                                  <a:rPr lang="en-US" altLang="zh-CN" sz="2400" b="1" i="1" smtClean="0">
                                    <a:solidFill>
                                      <a:srgbClr val="CC00CC"/>
                                    </a:solidFill>
                                    <a:latin typeface="Cambria Math"/>
                                  </a:rPr>
                                  <m:t>𝒋</m:t>
                                </m:r>
                              </m:sub>
                            </m:sSub>
                            <m:r>
                              <a:rPr lang="en-US" altLang="zh-CN" sz="2400" b="1" i="1" smtClean="0">
                                <a:solidFill>
                                  <a:srgbClr val="CC00CC"/>
                                </a:solidFill>
                                <a:latin typeface="Cambria Math"/>
                              </a:rPr>
                              <m:t>=</m:t>
                            </m:r>
                            <m:r>
                              <a:rPr lang="en-US" altLang="zh-CN" sz="2400" b="1" i="1" smtClean="0">
                                <a:solidFill>
                                  <a:srgbClr val="CC00CC"/>
                                </a:solidFill>
                                <a:latin typeface="Cambria Math"/>
                              </a:rPr>
                              <m:t>𝟎</m:t>
                            </m:r>
                          </m:e>
                          <m:e>
                            <m:sSubSup>
                              <m:sSubSupPr>
                                <m:ctrlPr>
                                  <a:rPr lang="en-US" altLang="zh-CN" sz="2400" b="1" i="1" smtClean="0">
                                    <a:solidFill>
                                      <a:srgbClr val="CC00CC"/>
                                    </a:solidFill>
                                    <a:latin typeface="Cambria Math" panose="02040503050406030204" pitchFamily="18" charset="0"/>
                                  </a:rPr>
                                </m:ctrlPr>
                              </m:sSubSupPr>
                              <m:e>
                                <m:r>
                                  <a:rPr lang="en-US" altLang="zh-CN" sz="2400" b="1" i="0" smtClean="0">
                                    <a:solidFill>
                                      <a:srgbClr val="CC00CC"/>
                                    </a:solidFill>
                                    <a:latin typeface="Cambria Math"/>
                                  </a:rPr>
                                  <m:t>𝚺</m:t>
                                </m:r>
                              </m:e>
                              <m:sub>
                                <m:r>
                                  <a:rPr lang="en-US" altLang="zh-CN" sz="2400" b="1" i="0" smtClean="0">
                                    <a:solidFill>
                                      <a:srgbClr val="CC00CC"/>
                                    </a:solidFill>
                                    <a:latin typeface="Cambria Math"/>
                                  </a:rPr>
                                  <m:t>𝐢</m:t>
                                </m:r>
                                <m:r>
                                  <a:rPr lang="en-US" altLang="zh-CN" sz="2400" b="1" i="0" smtClean="0">
                                    <a:solidFill>
                                      <a:srgbClr val="CC00CC"/>
                                    </a:solidFill>
                                    <a:latin typeface="Cambria Math"/>
                                  </a:rPr>
                                  <m:t>=</m:t>
                                </m:r>
                                <m:r>
                                  <a:rPr lang="en-US" altLang="zh-CN" sz="2400" b="1" i="0" smtClean="0">
                                    <a:solidFill>
                                      <a:srgbClr val="CC00CC"/>
                                    </a:solidFill>
                                    <a:latin typeface="Cambria Math"/>
                                  </a:rPr>
                                  <m:t>𝐣</m:t>
                                </m:r>
                              </m:sub>
                              <m:sup>
                                <m:r>
                                  <a:rPr lang="en-US" altLang="zh-CN" sz="2400" b="1" i="0" smtClean="0">
                                    <a:solidFill>
                                      <a:srgbClr val="CC00CC"/>
                                    </a:solidFill>
                                    <a:latin typeface="Cambria Math"/>
                                  </a:rPr>
                                  <m:t>𝐧</m:t>
                                </m:r>
                              </m:sup>
                            </m:sSubSup>
                            <m:sSub>
                              <m:sSubPr>
                                <m:ctrlPr>
                                  <a:rPr lang="en-US" altLang="zh-CN" sz="2400" b="1" i="1" smtClean="0">
                                    <a:solidFill>
                                      <a:srgbClr val="CC00CC"/>
                                    </a:solidFill>
                                    <a:latin typeface="Cambria Math" panose="02040503050406030204" pitchFamily="18" charset="0"/>
                                  </a:rPr>
                                </m:ctrlPr>
                              </m:sSubPr>
                              <m:e>
                                <m:r>
                                  <a:rPr lang="en-US" altLang="zh-CN" sz="2400" b="1" i="1" smtClean="0">
                                    <a:solidFill>
                                      <a:srgbClr val="CC00CC"/>
                                    </a:solidFill>
                                    <a:latin typeface="Cambria Math"/>
                                  </a:rPr>
                                  <m:t>𝝀</m:t>
                                </m:r>
                              </m:e>
                              <m:sub>
                                <m:r>
                                  <a:rPr lang="en-US" altLang="zh-CN" sz="2400" b="1" i="1" smtClean="0">
                                    <a:solidFill>
                                      <a:srgbClr val="CC00CC"/>
                                    </a:solidFill>
                                    <a:latin typeface="Cambria Math"/>
                                  </a:rPr>
                                  <m:t>𝒊</m:t>
                                </m:r>
                              </m:sub>
                            </m:sSub>
                            <m:sSub>
                              <m:sSubPr>
                                <m:ctrlPr>
                                  <a:rPr lang="en-US" altLang="zh-CN" sz="2400" b="1" i="1" smtClean="0">
                                    <a:solidFill>
                                      <a:srgbClr val="CC00CC"/>
                                    </a:solidFill>
                                    <a:latin typeface="Cambria Math" panose="02040503050406030204" pitchFamily="18" charset="0"/>
                                  </a:rPr>
                                </m:ctrlPr>
                              </m:sSubPr>
                              <m:e>
                                <m:r>
                                  <a:rPr lang="en-US" altLang="zh-CN" sz="2400" b="1" i="1" smtClean="0">
                                    <a:solidFill>
                                      <a:srgbClr val="CC00CC"/>
                                    </a:solidFill>
                                    <a:latin typeface="Cambria Math"/>
                                  </a:rPr>
                                  <m:t>𝒅</m:t>
                                </m:r>
                              </m:e>
                              <m:sub>
                                <m:r>
                                  <a:rPr lang="en-US" altLang="zh-CN" sz="2400" b="1" i="1" smtClean="0">
                                    <a:solidFill>
                                      <a:srgbClr val="CC00CC"/>
                                    </a:solidFill>
                                    <a:latin typeface="Cambria Math"/>
                                  </a:rPr>
                                  <m:t>𝒊</m:t>
                                </m:r>
                              </m:sub>
                            </m:sSub>
                            <m:r>
                              <a:rPr lang="en-US" altLang="zh-CN" sz="2400" b="1" i="1" smtClean="0">
                                <a:solidFill>
                                  <a:srgbClr val="CC00CC"/>
                                </a:solidFill>
                                <a:latin typeface="Cambria Math"/>
                              </a:rPr>
                              <m:t>, </m:t>
                            </m:r>
                            <m:sSub>
                              <m:sSubPr>
                                <m:ctrlPr>
                                  <a:rPr lang="en-US" altLang="zh-CN" sz="2400" b="1" i="1" smtClean="0">
                                    <a:solidFill>
                                      <a:srgbClr val="CC00CC"/>
                                    </a:solidFill>
                                    <a:latin typeface="Cambria Math" panose="02040503050406030204" pitchFamily="18" charset="0"/>
                                  </a:rPr>
                                </m:ctrlPr>
                              </m:sSubPr>
                              <m:e>
                                <m:r>
                                  <a:rPr lang="en-US" altLang="zh-CN" sz="2400" b="1" i="1" smtClean="0">
                                    <a:solidFill>
                                      <a:srgbClr val="CC00CC"/>
                                    </a:solidFill>
                                    <a:latin typeface="Cambria Math"/>
                                  </a:rPr>
                                  <m:t>𝝀</m:t>
                                </m:r>
                              </m:e>
                              <m:sub>
                                <m:r>
                                  <a:rPr lang="en-US" altLang="zh-CN" sz="2400" b="1" i="1" smtClean="0">
                                    <a:solidFill>
                                      <a:srgbClr val="CC00CC"/>
                                    </a:solidFill>
                                    <a:latin typeface="Cambria Math"/>
                                  </a:rPr>
                                  <m:t>𝒋</m:t>
                                </m:r>
                              </m:sub>
                            </m:sSub>
                            <m:r>
                              <a:rPr lang="en-US" altLang="zh-CN" sz="2400" b="1" i="1" smtClean="0">
                                <a:solidFill>
                                  <a:srgbClr val="CC00CC"/>
                                </a:solidFill>
                                <a:latin typeface="Cambria Math"/>
                              </a:rPr>
                              <m:t>≠</m:t>
                            </m:r>
                            <m:r>
                              <a:rPr lang="en-US" altLang="zh-CN" sz="2400" b="1" i="1" smtClean="0">
                                <a:solidFill>
                                  <a:srgbClr val="CC00CC"/>
                                </a:solidFill>
                                <a:latin typeface="Cambria Math"/>
                              </a:rPr>
                              <m:t>𝟎</m:t>
                            </m:r>
                          </m:e>
                        </m:eqArr>
                      </m:e>
                    </m:d>
                  </m:oMath>
                </a14:m>
                <a:r>
                  <a:rPr lang="en-US" altLang="zh-CN" sz="2400" dirty="0">
                    <a:solidFill>
                      <a:srgbClr val="CC00CC"/>
                    </a:solidFill>
                  </a:rPr>
                  <a:t>, </a:t>
                </a:r>
                <a14:m>
                  <m:oMath xmlns:m="http://schemas.openxmlformats.org/officeDocument/2006/math">
                    <m:sSub>
                      <m:sSubPr>
                        <m:ctrlPr>
                          <a:rPr lang="en-US" altLang="zh-CN" sz="2400" b="1" i="1" dirty="0" smtClean="0">
                            <a:solidFill>
                              <a:srgbClr val="CC00CC"/>
                            </a:solidFill>
                            <a:latin typeface="Cambria Math" panose="02040503050406030204" pitchFamily="18" charset="0"/>
                          </a:rPr>
                        </m:ctrlPr>
                      </m:sSubPr>
                      <m:e>
                        <m:r>
                          <a:rPr lang="en-US" altLang="zh-CN" sz="2400" b="1" i="1" dirty="0" smtClean="0">
                            <a:solidFill>
                              <a:srgbClr val="CC00CC"/>
                            </a:solidFill>
                            <a:latin typeface="Cambria Math"/>
                          </a:rPr>
                          <m:t>𝒃</m:t>
                        </m:r>
                      </m:e>
                      <m:sub>
                        <m:r>
                          <a:rPr lang="en-US" altLang="zh-CN" sz="2400" b="1" i="1" dirty="0" smtClean="0">
                            <a:solidFill>
                              <a:srgbClr val="CC00CC"/>
                            </a:solidFill>
                            <a:latin typeface="Cambria Math"/>
                          </a:rPr>
                          <m:t>𝒋</m:t>
                        </m:r>
                      </m:sub>
                    </m:sSub>
                    <m:r>
                      <a:rPr lang="en-US" altLang="zh-CN" sz="2400" b="1" i="1" dirty="0" smtClean="0">
                        <a:solidFill>
                          <a:srgbClr val="CC00CC"/>
                        </a:solidFill>
                        <a:latin typeface="Cambria Math"/>
                      </a:rPr>
                      <m:t>=</m:t>
                    </m:r>
                    <m:d>
                      <m:dPr>
                        <m:begChr m:val="{"/>
                        <m:endChr m:val=""/>
                        <m:ctrlPr>
                          <a:rPr lang="en-US" altLang="zh-CN" sz="2400" b="1" i="1" dirty="0" smtClean="0">
                            <a:solidFill>
                              <a:srgbClr val="CC00CC"/>
                            </a:solidFill>
                            <a:latin typeface="Cambria Math" panose="02040503050406030204" pitchFamily="18" charset="0"/>
                          </a:rPr>
                        </m:ctrlPr>
                      </m:dPr>
                      <m:e>
                        <m:eqArr>
                          <m:eqArrPr>
                            <m:ctrlPr>
                              <a:rPr lang="en-US" altLang="zh-CN" sz="2400" b="1" i="1" dirty="0" smtClean="0">
                                <a:solidFill>
                                  <a:srgbClr val="CC00CC"/>
                                </a:solidFill>
                                <a:latin typeface="Cambria Math" panose="02040503050406030204" pitchFamily="18" charset="0"/>
                              </a:rPr>
                            </m:ctrlPr>
                          </m:eqArrPr>
                          <m:e>
                            <m:sSub>
                              <m:sSubPr>
                                <m:ctrlPr>
                                  <a:rPr lang="en-US" altLang="zh-CN" sz="2400" b="1" i="1" dirty="0" smtClean="0">
                                    <a:solidFill>
                                      <a:srgbClr val="CC00CC"/>
                                    </a:solidFill>
                                    <a:latin typeface="Cambria Math" panose="02040503050406030204" pitchFamily="18" charset="0"/>
                                  </a:rPr>
                                </m:ctrlPr>
                              </m:sSubPr>
                              <m:e>
                                <m:r>
                                  <a:rPr lang="en-US" altLang="zh-CN" sz="2400" b="1" i="1" dirty="0" smtClean="0">
                                    <a:solidFill>
                                      <a:srgbClr val="CC00CC"/>
                                    </a:solidFill>
                                    <a:latin typeface="Cambria Math"/>
                                  </a:rPr>
                                  <m:t>𝒂</m:t>
                                </m:r>
                              </m:e>
                              <m:sub>
                                <m:r>
                                  <a:rPr lang="en-US" altLang="zh-CN" sz="2400" b="1" i="1" dirty="0" smtClean="0">
                                    <a:solidFill>
                                      <a:srgbClr val="CC00CC"/>
                                    </a:solidFill>
                                    <a:latin typeface="Cambria Math"/>
                                  </a:rPr>
                                  <m:t>𝒋</m:t>
                                </m:r>
                              </m:sub>
                            </m:sSub>
                            <m:r>
                              <a:rPr lang="en-US" altLang="zh-CN" sz="2400" b="1" i="1" dirty="0" smtClean="0">
                                <a:solidFill>
                                  <a:srgbClr val="CC00CC"/>
                                </a:solidFill>
                                <a:latin typeface="Cambria Math"/>
                              </a:rPr>
                              <m:t>,                               </m:t>
                            </m:r>
                            <m:r>
                              <a:rPr lang="en-US" altLang="zh-CN" sz="2400" b="1" i="1" dirty="0" smtClean="0">
                                <a:solidFill>
                                  <a:srgbClr val="CC00CC"/>
                                </a:solidFill>
                                <a:latin typeface="Cambria Math"/>
                              </a:rPr>
                              <m:t>𝒋</m:t>
                            </m:r>
                            <m:r>
                              <a:rPr lang="en-US" altLang="zh-CN" sz="2400" b="1" i="1" dirty="0" smtClean="0">
                                <a:solidFill>
                                  <a:srgbClr val="CC00CC"/>
                                </a:solidFill>
                                <a:latin typeface="Cambria Math"/>
                              </a:rPr>
                              <m:t>=</m:t>
                            </m:r>
                            <m:r>
                              <a:rPr lang="en-US" altLang="zh-CN" sz="2400" b="1" i="1" dirty="0" smtClean="0">
                                <a:solidFill>
                                  <a:srgbClr val="CC00CC"/>
                                </a:solidFill>
                                <a:latin typeface="Cambria Math"/>
                              </a:rPr>
                              <m:t>𝟏</m:t>
                            </m:r>
                          </m:e>
                          <m:e>
                            <m:sSub>
                              <m:sSubPr>
                                <m:ctrlPr>
                                  <a:rPr lang="en-US" altLang="zh-CN" sz="2400" b="1" i="1" dirty="0" smtClean="0">
                                    <a:solidFill>
                                      <a:srgbClr val="CC00CC"/>
                                    </a:solidFill>
                                    <a:latin typeface="Cambria Math" panose="02040503050406030204" pitchFamily="18" charset="0"/>
                                  </a:rPr>
                                </m:ctrlPr>
                              </m:sSubPr>
                              <m:e>
                                <m:r>
                                  <a:rPr lang="en-US" altLang="zh-CN" sz="2400" b="1" i="1" dirty="0" smtClean="0">
                                    <a:solidFill>
                                      <a:srgbClr val="CC00CC"/>
                                    </a:solidFill>
                                    <a:latin typeface="Cambria Math"/>
                                  </a:rPr>
                                  <m:t>𝒂</m:t>
                                </m:r>
                              </m:e>
                              <m:sub>
                                <m:r>
                                  <a:rPr lang="en-US" altLang="zh-CN" sz="2400" b="1" i="1" dirty="0" smtClean="0">
                                    <a:solidFill>
                                      <a:srgbClr val="CC00CC"/>
                                    </a:solidFill>
                                    <a:latin typeface="Cambria Math"/>
                                  </a:rPr>
                                  <m:t>𝒋</m:t>
                                </m:r>
                              </m:sub>
                            </m:sSub>
                            <m:r>
                              <a:rPr lang="en-US" altLang="zh-CN" sz="2400" b="1" i="1" dirty="0" smtClean="0">
                                <a:solidFill>
                                  <a:srgbClr val="CC00CC"/>
                                </a:solidFill>
                                <a:latin typeface="Cambria Math"/>
                              </a:rPr>
                              <m:t>−</m:t>
                            </m:r>
                            <m:sSubSup>
                              <m:sSubSupPr>
                                <m:ctrlPr>
                                  <a:rPr lang="en-US" altLang="zh-CN" sz="2400" b="1" i="1" dirty="0" smtClean="0">
                                    <a:solidFill>
                                      <a:srgbClr val="CC00CC"/>
                                    </a:solidFill>
                                    <a:latin typeface="Cambria Math" panose="02040503050406030204" pitchFamily="18" charset="0"/>
                                  </a:rPr>
                                </m:ctrlPr>
                              </m:sSubSupPr>
                              <m:e>
                                <m:r>
                                  <a:rPr lang="en-US" altLang="zh-CN" sz="2400" b="1" i="0" dirty="0" smtClean="0">
                                    <a:solidFill>
                                      <a:srgbClr val="CC00CC"/>
                                    </a:solidFill>
                                    <a:latin typeface="Cambria Math"/>
                                  </a:rPr>
                                  <m:t>𝚺</m:t>
                                </m:r>
                              </m:e>
                              <m:sub>
                                <m:r>
                                  <a:rPr lang="en-US" altLang="zh-CN" sz="2400" b="1" i="0" dirty="0" smtClean="0">
                                    <a:solidFill>
                                      <a:srgbClr val="CC00CC"/>
                                    </a:solidFill>
                                    <a:latin typeface="Cambria Math"/>
                                  </a:rPr>
                                  <m:t>𝐢</m:t>
                                </m:r>
                                <m:r>
                                  <a:rPr lang="en-US" altLang="zh-CN" sz="2400" b="1" i="0" dirty="0" smtClean="0">
                                    <a:solidFill>
                                      <a:srgbClr val="CC00CC"/>
                                    </a:solidFill>
                                    <a:latin typeface="Cambria Math"/>
                                  </a:rPr>
                                  <m:t>=</m:t>
                                </m:r>
                                <m:r>
                                  <a:rPr lang="en-US" altLang="zh-CN" sz="2400" b="1" i="0" dirty="0" smtClean="0">
                                    <a:solidFill>
                                      <a:srgbClr val="CC00CC"/>
                                    </a:solidFill>
                                    <a:latin typeface="Cambria Math"/>
                                  </a:rPr>
                                  <m:t>𝟏</m:t>
                                </m:r>
                              </m:sub>
                              <m:sup>
                                <m:r>
                                  <a:rPr lang="en-US" altLang="zh-CN" sz="2400" b="1" i="0" dirty="0" smtClean="0">
                                    <a:solidFill>
                                      <a:srgbClr val="CC00CC"/>
                                    </a:solidFill>
                                    <a:latin typeface="Cambria Math"/>
                                  </a:rPr>
                                  <m:t>𝐣</m:t>
                                </m:r>
                                <m:r>
                                  <a:rPr lang="en-US" altLang="zh-CN" sz="2400" b="1" i="0" dirty="0" smtClean="0">
                                    <a:solidFill>
                                      <a:srgbClr val="CC00CC"/>
                                    </a:solidFill>
                                    <a:latin typeface="Cambria Math"/>
                                  </a:rPr>
                                  <m:t>−</m:t>
                                </m:r>
                                <m:r>
                                  <a:rPr lang="en-US" altLang="zh-CN" sz="2400" b="1" i="0" dirty="0" smtClean="0">
                                    <a:solidFill>
                                      <a:srgbClr val="CC00CC"/>
                                    </a:solidFill>
                                    <a:latin typeface="Cambria Math"/>
                                  </a:rPr>
                                  <m:t>𝟏</m:t>
                                </m:r>
                              </m:sup>
                            </m:sSubSup>
                            <m:d>
                              <m:dPr>
                                <m:ctrlPr>
                                  <a:rPr lang="en-US" altLang="zh-CN" sz="2400" b="1" i="1" dirty="0" smtClean="0">
                                    <a:solidFill>
                                      <a:srgbClr val="CC00CC"/>
                                    </a:solidFill>
                                    <a:latin typeface="Cambria Math" panose="02040503050406030204" pitchFamily="18" charset="0"/>
                                  </a:rPr>
                                </m:ctrlPr>
                              </m:dPr>
                              <m:e>
                                <m:sSubSup>
                                  <m:sSubSupPr>
                                    <m:ctrlPr>
                                      <a:rPr lang="en-US" altLang="zh-CN" sz="2400" b="1" i="1" dirty="0" smtClean="0">
                                        <a:solidFill>
                                          <a:srgbClr val="CC00CC"/>
                                        </a:solidFill>
                                        <a:latin typeface="Cambria Math" panose="02040503050406030204" pitchFamily="18" charset="0"/>
                                      </a:rPr>
                                    </m:ctrlPr>
                                  </m:sSubSupPr>
                                  <m:e>
                                    <m:r>
                                      <a:rPr lang="en-US" altLang="zh-CN" sz="2400" b="1" i="1" dirty="0" smtClean="0">
                                        <a:solidFill>
                                          <a:srgbClr val="CC00CC"/>
                                        </a:solidFill>
                                        <a:latin typeface="Cambria Math"/>
                                      </a:rPr>
                                      <m:t>𝒂</m:t>
                                    </m:r>
                                  </m:e>
                                  <m:sub>
                                    <m:r>
                                      <a:rPr lang="en-US" altLang="zh-CN" sz="2400" b="1" i="1" dirty="0" smtClean="0">
                                        <a:solidFill>
                                          <a:srgbClr val="CC00CC"/>
                                        </a:solidFill>
                                        <a:latin typeface="Cambria Math"/>
                                      </a:rPr>
                                      <m:t>𝒋</m:t>
                                    </m:r>
                                  </m:sub>
                                  <m:sup>
                                    <m:r>
                                      <a:rPr lang="en-US" altLang="zh-CN" sz="2400" b="1" i="1" dirty="0" smtClean="0">
                                        <a:solidFill>
                                          <a:srgbClr val="CC00CC"/>
                                        </a:solidFill>
                                        <a:latin typeface="Cambria Math"/>
                                      </a:rPr>
                                      <m:t>𝒕</m:t>
                                    </m:r>
                                  </m:sup>
                                </m:sSubSup>
                                <m:sSub>
                                  <m:sSubPr>
                                    <m:ctrlPr>
                                      <a:rPr lang="en-US" altLang="zh-CN" sz="2400" b="1" i="1" dirty="0" smtClean="0">
                                        <a:solidFill>
                                          <a:srgbClr val="CC00CC"/>
                                        </a:solidFill>
                                        <a:latin typeface="Cambria Math" panose="02040503050406030204" pitchFamily="18" charset="0"/>
                                      </a:rPr>
                                    </m:ctrlPr>
                                  </m:sSubPr>
                                  <m:e>
                                    <m:acc>
                                      <m:accPr>
                                        <m:chr m:val="̅"/>
                                        <m:ctrlPr>
                                          <a:rPr lang="en-US" altLang="zh-CN" sz="2400" b="1" i="1" dirty="0" smtClean="0">
                                            <a:solidFill>
                                              <a:srgbClr val="CC00CC"/>
                                            </a:solidFill>
                                            <a:latin typeface="Cambria Math" panose="02040503050406030204" pitchFamily="18" charset="0"/>
                                          </a:rPr>
                                        </m:ctrlPr>
                                      </m:accPr>
                                      <m:e>
                                        <m:r>
                                          <a:rPr lang="en-US" altLang="zh-CN" sz="2400" b="1" i="1" dirty="0" smtClean="0">
                                            <a:solidFill>
                                              <a:srgbClr val="CC00CC"/>
                                            </a:solidFill>
                                            <a:latin typeface="Cambria Math"/>
                                          </a:rPr>
                                          <m:t>𝒅</m:t>
                                        </m:r>
                                      </m:e>
                                    </m:acc>
                                  </m:e>
                                  <m:sub>
                                    <m:r>
                                      <a:rPr lang="en-US" altLang="zh-CN" sz="2400" b="1" i="1" dirty="0" smtClean="0">
                                        <a:solidFill>
                                          <a:srgbClr val="CC00CC"/>
                                        </a:solidFill>
                                        <a:latin typeface="Cambria Math"/>
                                      </a:rPr>
                                      <m:t>𝒊</m:t>
                                    </m:r>
                                  </m:sub>
                                </m:sSub>
                              </m:e>
                            </m:d>
                            <m:r>
                              <a:rPr lang="en-US" altLang="zh-CN" sz="2400" b="1" i="1" dirty="0" smtClean="0">
                                <a:solidFill>
                                  <a:srgbClr val="CC00CC"/>
                                </a:solidFill>
                                <a:latin typeface="Cambria Math"/>
                              </a:rPr>
                              <m:t> </m:t>
                            </m:r>
                            <m:sSub>
                              <m:sSubPr>
                                <m:ctrlPr>
                                  <a:rPr lang="en-US" altLang="zh-CN" sz="2400" b="1" i="1" dirty="0" smtClean="0">
                                    <a:solidFill>
                                      <a:srgbClr val="CC00CC"/>
                                    </a:solidFill>
                                    <a:latin typeface="Cambria Math" panose="02040503050406030204" pitchFamily="18" charset="0"/>
                                  </a:rPr>
                                </m:ctrlPr>
                              </m:sSubPr>
                              <m:e>
                                <m:acc>
                                  <m:accPr>
                                    <m:chr m:val="̅"/>
                                    <m:ctrlPr>
                                      <a:rPr lang="en-US" altLang="zh-CN" sz="2400" b="1" i="1" dirty="0" smtClean="0">
                                        <a:solidFill>
                                          <a:srgbClr val="CC00CC"/>
                                        </a:solidFill>
                                        <a:latin typeface="Cambria Math" panose="02040503050406030204" pitchFamily="18" charset="0"/>
                                      </a:rPr>
                                    </m:ctrlPr>
                                  </m:accPr>
                                  <m:e>
                                    <m:r>
                                      <a:rPr lang="en-US" altLang="zh-CN" sz="2400" b="1" i="1" dirty="0" smtClean="0">
                                        <a:solidFill>
                                          <a:srgbClr val="CC00CC"/>
                                        </a:solidFill>
                                        <a:latin typeface="Cambria Math"/>
                                      </a:rPr>
                                      <m:t>𝒅</m:t>
                                    </m:r>
                                  </m:e>
                                </m:acc>
                              </m:e>
                              <m:sub>
                                <m:r>
                                  <a:rPr lang="en-US" altLang="zh-CN" sz="2400" b="1" i="1" dirty="0" smtClean="0">
                                    <a:solidFill>
                                      <a:srgbClr val="CC00CC"/>
                                    </a:solidFill>
                                    <a:latin typeface="Cambria Math"/>
                                  </a:rPr>
                                  <m:t>𝒊</m:t>
                                </m:r>
                              </m:sub>
                            </m:sSub>
                            <m:r>
                              <a:rPr lang="en-US" altLang="zh-CN" sz="2400" b="1" i="1" dirty="0" smtClean="0">
                                <a:solidFill>
                                  <a:srgbClr val="CC00CC"/>
                                </a:solidFill>
                                <a:latin typeface="Cambria Math"/>
                              </a:rPr>
                              <m:t>,</m:t>
                            </m:r>
                            <m:r>
                              <a:rPr lang="en-US" altLang="zh-CN" sz="2400" b="1" i="1" dirty="0" smtClean="0">
                                <a:solidFill>
                                  <a:srgbClr val="CC00CC"/>
                                </a:solidFill>
                                <a:latin typeface="Cambria Math"/>
                              </a:rPr>
                              <m:t>𝒋</m:t>
                            </m:r>
                            <m:r>
                              <a:rPr lang="en-US" altLang="zh-CN" sz="2400" b="1" i="1" dirty="0" smtClean="0">
                                <a:solidFill>
                                  <a:srgbClr val="CC00CC"/>
                                </a:solidFill>
                                <a:latin typeface="Cambria Math"/>
                              </a:rPr>
                              <m:t>≥</m:t>
                            </m:r>
                            <m:r>
                              <a:rPr lang="en-US" altLang="zh-CN" sz="2400" b="1" i="1" dirty="0" smtClean="0">
                                <a:solidFill>
                                  <a:srgbClr val="CC00CC"/>
                                </a:solidFill>
                                <a:latin typeface="Cambria Math"/>
                              </a:rPr>
                              <m:t>𝟐</m:t>
                            </m:r>
                          </m:e>
                        </m:eqArr>
                      </m:e>
                    </m:d>
                  </m:oMath>
                </a14:m>
                <a:r>
                  <a:rPr lang="en-US" altLang="zh-CN" sz="2400" dirty="0">
                    <a:solidFill>
                      <a:srgbClr val="CC00CC"/>
                    </a:solidFill>
                  </a:rPr>
                  <a:t>,</a:t>
                </a:r>
                <a14:m>
                  <m:oMath xmlns:m="http://schemas.openxmlformats.org/officeDocument/2006/math">
                    <m:sSub>
                      <m:sSubPr>
                        <m:ctrlPr>
                          <a:rPr lang="en-US" altLang="zh-CN" sz="2400" b="1" i="1" dirty="0" smtClean="0">
                            <a:solidFill>
                              <a:srgbClr val="CC00CC"/>
                            </a:solidFill>
                            <a:latin typeface="Cambria Math" panose="02040503050406030204" pitchFamily="18" charset="0"/>
                          </a:rPr>
                        </m:ctrlPr>
                      </m:sSubPr>
                      <m:e>
                        <m:r>
                          <a:rPr lang="en-US" altLang="zh-CN" sz="2400" b="1" i="1" dirty="0" smtClean="0">
                            <a:solidFill>
                              <a:srgbClr val="CC00CC"/>
                            </a:solidFill>
                            <a:latin typeface="Cambria Math"/>
                          </a:rPr>
                          <m:t>  </m:t>
                        </m:r>
                        <m:acc>
                          <m:accPr>
                            <m:chr m:val="̅"/>
                            <m:ctrlPr>
                              <a:rPr lang="en-US" altLang="zh-CN" sz="2400" b="1" i="1" dirty="0" smtClean="0">
                                <a:solidFill>
                                  <a:srgbClr val="CC00CC"/>
                                </a:solidFill>
                                <a:latin typeface="Cambria Math" panose="02040503050406030204" pitchFamily="18" charset="0"/>
                              </a:rPr>
                            </m:ctrlPr>
                          </m:accPr>
                          <m:e>
                            <m:r>
                              <a:rPr lang="en-US" altLang="zh-CN" sz="2400" b="1" i="1" dirty="0" smtClean="0">
                                <a:solidFill>
                                  <a:srgbClr val="CC00CC"/>
                                </a:solidFill>
                                <a:latin typeface="Cambria Math"/>
                              </a:rPr>
                              <m:t>𝒅</m:t>
                            </m:r>
                          </m:e>
                        </m:acc>
                      </m:e>
                      <m:sub>
                        <m:r>
                          <a:rPr lang="en-US" altLang="zh-CN" sz="2400" b="1" i="1" dirty="0" smtClean="0">
                            <a:solidFill>
                              <a:srgbClr val="CC00CC"/>
                            </a:solidFill>
                            <a:latin typeface="Cambria Math"/>
                          </a:rPr>
                          <m:t>𝒋</m:t>
                        </m:r>
                      </m:sub>
                    </m:sSub>
                    <m:r>
                      <a:rPr lang="en-US" altLang="zh-CN" sz="2400" b="1" i="1" dirty="0" smtClean="0">
                        <a:solidFill>
                          <a:srgbClr val="CC00CC"/>
                        </a:solidFill>
                        <a:latin typeface="Cambria Math"/>
                      </a:rPr>
                      <m:t>=</m:t>
                    </m:r>
                    <m:f>
                      <m:fPr>
                        <m:ctrlPr>
                          <a:rPr lang="en-US" altLang="zh-CN" sz="2400" b="1" i="1" dirty="0" smtClean="0">
                            <a:solidFill>
                              <a:srgbClr val="CC00CC"/>
                            </a:solidFill>
                            <a:latin typeface="Cambria Math" panose="02040503050406030204" pitchFamily="18" charset="0"/>
                          </a:rPr>
                        </m:ctrlPr>
                      </m:fPr>
                      <m:num>
                        <m:sSub>
                          <m:sSubPr>
                            <m:ctrlPr>
                              <a:rPr lang="en-US" altLang="zh-CN" sz="2400" b="1" i="1" dirty="0" smtClean="0">
                                <a:solidFill>
                                  <a:srgbClr val="CC00CC"/>
                                </a:solidFill>
                                <a:latin typeface="Cambria Math" panose="02040503050406030204" pitchFamily="18" charset="0"/>
                              </a:rPr>
                            </m:ctrlPr>
                          </m:sSubPr>
                          <m:e>
                            <m:r>
                              <a:rPr lang="en-US" altLang="zh-CN" sz="2400" b="1" i="1" dirty="0" smtClean="0">
                                <a:solidFill>
                                  <a:srgbClr val="CC00CC"/>
                                </a:solidFill>
                                <a:latin typeface="Cambria Math"/>
                              </a:rPr>
                              <m:t>𝒃</m:t>
                            </m:r>
                          </m:e>
                          <m:sub>
                            <m:r>
                              <a:rPr lang="en-US" altLang="zh-CN" sz="2400" b="1" i="1" dirty="0" smtClean="0">
                                <a:solidFill>
                                  <a:srgbClr val="CC00CC"/>
                                </a:solidFill>
                                <a:latin typeface="Cambria Math"/>
                              </a:rPr>
                              <m:t>𝒋</m:t>
                            </m:r>
                          </m:sub>
                        </m:sSub>
                      </m:num>
                      <m:den>
                        <m:d>
                          <m:dPr>
                            <m:begChr m:val="‖"/>
                            <m:endChr m:val="‖"/>
                            <m:ctrlPr>
                              <a:rPr lang="en-US" altLang="zh-CN" sz="2400" b="1" i="1" dirty="0" smtClean="0">
                                <a:solidFill>
                                  <a:srgbClr val="CC00CC"/>
                                </a:solidFill>
                                <a:latin typeface="Cambria Math" panose="02040503050406030204" pitchFamily="18" charset="0"/>
                              </a:rPr>
                            </m:ctrlPr>
                          </m:dPr>
                          <m:e>
                            <m:sSub>
                              <m:sSubPr>
                                <m:ctrlPr>
                                  <a:rPr lang="en-US" altLang="zh-CN" sz="2400" b="1" i="1" dirty="0" smtClean="0">
                                    <a:solidFill>
                                      <a:srgbClr val="CC00CC"/>
                                    </a:solidFill>
                                    <a:latin typeface="Cambria Math" panose="02040503050406030204" pitchFamily="18" charset="0"/>
                                  </a:rPr>
                                </m:ctrlPr>
                              </m:sSubPr>
                              <m:e>
                                <m:r>
                                  <a:rPr lang="en-US" altLang="zh-CN" sz="2400" b="1" i="1" dirty="0" smtClean="0">
                                    <a:solidFill>
                                      <a:srgbClr val="CC00CC"/>
                                    </a:solidFill>
                                    <a:latin typeface="Cambria Math"/>
                                  </a:rPr>
                                  <m:t>𝒃</m:t>
                                </m:r>
                              </m:e>
                              <m:sub>
                                <m:r>
                                  <a:rPr lang="en-US" altLang="zh-CN" sz="2400" b="1" i="1" dirty="0" smtClean="0">
                                    <a:solidFill>
                                      <a:srgbClr val="CC00CC"/>
                                    </a:solidFill>
                                    <a:latin typeface="Cambria Math"/>
                                  </a:rPr>
                                  <m:t>𝒋</m:t>
                                </m:r>
                              </m:sub>
                            </m:sSub>
                          </m:e>
                        </m:d>
                      </m:den>
                    </m:f>
                  </m:oMath>
                </a14:m>
                <a:endParaRPr lang="en-US" altLang="zh-CN" sz="2400" dirty="0">
                  <a:solidFill>
                    <a:srgbClr val="CC00CC"/>
                  </a:solidFill>
                </a:endParaRPr>
              </a:p>
              <a:p>
                <a:r>
                  <a:rPr lang="zh-CN" altLang="en-US" sz="2400" dirty="0">
                    <a:solidFill>
                      <a:srgbClr val="FF0000"/>
                    </a:solidFill>
                  </a:rPr>
                  <a:t>可以证明</a:t>
                </a:r>
                <a:r>
                  <a:rPr lang="zh-CN" altLang="en-US" sz="2400" dirty="0"/>
                  <a:t>：如果</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𝟏</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𝟐</m:t>
                        </m:r>
                      </m:sub>
                    </m:sSub>
                    <m:r>
                      <a:rPr lang="en-US" altLang="zh-CN" sz="2400" i="1">
                        <a:latin typeface="Cambria Math"/>
                      </a:rPr>
                      <m:t>,⋯,</m:t>
                    </m:r>
                    <m:sSub>
                      <m:sSubPr>
                        <m:ctrlPr>
                          <a:rPr lang="en-US" altLang="zh-CN" sz="2400" i="1">
                            <a:latin typeface="Cambria Math" panose="02040503050406030204" pitchFamily="18" charset="0"/>
                          </a:rPr>
                        </m:ctrlPr>
                      </m:sSubPr>
                      <m:e>
                        <m:r>
                          <a:rPr lang="en-US" altLang="zh-CN" sz="2400" i="1">
                            <a:latin typeface="Cambria Math"/>
                          </a:rPr>
                          <m:t>𝒅</m:t>
                        </m:r>
                      </m:e>
                      <m:sub>
                        <m:r>
                          <a:rPr lang="en-US" altLang="zh-CN" sz="2400" i="1">
                            <a:latin typeface="Cambria Math"/>
                          </a:rPr>
                          <m:t>𝒏</m:t>
                        </m:r>
                      </m:sub>
                    </m:sSub>
                  </m:oMath>
                </a14:m>
                <a:r>
                  <a:rPr lang="zh-CN" altLang="en-US" sz="2400" dirty="0"/>
                  <a:t>是一组线性无关相互正交的向量，则上述构造的</a:t>
                </a:r>
                <a14:m>
                  <m:oMath xmlns:m="http://schemas.openxmlformats.org/officeDocument/2006/math">
                    <m:sSub>
                      <m:sSubPr>
                        <m:ctrlPr>
                          <a:rPr lang="en-US" altLang="zh-CN" sz="2400" i="1" dirty="0">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a:rPr>
                              <m:t>𝒅</m:t>
                            </m:r>
                          </m:e>
                        </m:acc>
                      </m:e>
                      <m:sub>
                        <m:r>
                          <a:rPr lang="en-US" altLang="zh-CN" sz="2400" i="1" dirty="0">
                            <a:latin typeface="Cambria Math"/>
                          </a:rPr>
                          <m:t>𝒋</m:t>
                        </m:r>
                      </m:sub>
                    </m:sSub>
                  </m:oMath>
                </a14:m>
                <a:r>
                  <a:rPr lang="en-US" altLang="zh-CN" sz="2400" dirty="0"/>
                  <a:t>,</a:t>
                </a:r>
                <a14:m>
                  <m:oMath xmlns:m="http://schemas.openxmlformats.org/officeDocument/2006/math">
                    <m:r>
                      <a:rPr lang="en-US" altLang="zh-CN" sz="2400" i="1" dirty="0">
                        <a:latin typeface="Cambria Math"/>
                      </a:rPr>
                      <m:t>𝒋</m:t>
                    </m:r>
                    <m:r>
                      <a:rPr lang="en-US" altLang="zh-CN" sz="2400" i="1" dirty="0">
                        <a:latin typeface="Cambria Math"/>
                      </a:rPr>
                      <m:t>=</m:t>
                    </m:r>
                    <m:r>
                      <a:rPr lang="en-US" altLang="zh-CN" sz="2400" i="1" dirty="0">
                        <a:latin typeface="Cambria Math"/>
                      </a:rPr>
                      <m:t>𝟏</m:t>
                    </m:r>
                    <m:r>
                      <a:rPr lang="en-US" altLang="zh-CN" sz="2400" i="1" dirty="0">
                        <a:latin typeface="Cambria Math"/>
                      </a:rPr>
                      <m:t>,</m:t>
                    </m:r>
                    <m:r>
                      <a:rPr lang="en-US" altLang="zh-CN" sz="2400" i="1" dirty="0">
                        <a:latin typeface="Cambria Math"/>
                      </a:rPr>
                      <m:t>𝟐</m:t>
                    </m:r>
                    <m:r>
                      <a:rPr lang="en-US" altLang="zh-CN" sz="2400" i="1" dirty="0">
                        <a:latin typeface="Cambria Math"/>
                      </a:rPr>
                      <m:t>,⋯,</m:t>
                    </m:r>
                    <m:r>
                      <a:rPr lang="en-US" altLang="zh-CN" sz="2400" i="1" dirty="0">
                        <a:latin typeface="Cambria Math"/>
                      </a:rPr>
                      <m:t>𝒏</m:t>
                    </m:r>
                  </m:oMath>
                </a14:m>
                <a:r>
                  <a:rPr lang="zh-CN" altLang="en-US" sz="2400" dirty="0"/>
                  <a:t>对任意</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𝒋</m:t>
                        </m:r>
                      </m:sub>
                    </m:sSub>
                  </m:oMath>
                </a14:m>
                <a:r>
                  <a:rPr lang="zh-CN" altLang="en-US" sz="2400" dirty="0"/>
                  <a:t>也是线性无关相互正交的向量，且如果</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𝒋</m:t>
                        </m:r>
                      </m:sub>
                    </m:sSub>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zh-CN" altLang="en-US" sz="2400" b="1" i="1" smtClean="0">
                        <a:latin typeface="Cambria Math"/>
                      </a:rPr>
                      <m:t>则</m:t>
                    </m:r>
                    <m:sSub>
                      <m:sSubPr>
                        <m:ctrlPr>
                          <a:rPr lang="en-US" altLang="zh-CN" sz="2400" b="1" i="1" smtClean="0">
                            <a:latin typeface="Cambria Math" panose="02040503050406030204" pitchFamily="18" charset="0"/>
                          </a:rPr>
                        </m:ctrlPr>
                      </m:sSubPr>
                      <m:e>
                        <m:r>
                          <a:rPr lang="en-US" altLang="zh-CN" sz="2400" b="1" i="1" smtClean="0">
                            <a:latin typeface="Cambria Math"/>
                          </a:rPr>
                          <m:t>𝒅</m:t>
                        </m:r>
                      </m:e>
                      <m:sub>
                        <m:r>
                          <a:rPr lang="en-US" altLang="zh-CN" sz="2400" b="1" i="1" smtClean="0">
                            <a:latin typeface="Cambria Math"/>
                          </a:rPr>
                          <m:t>𝒋</m:t>
                        </m:r>
                      </m:sub>
                    </m:sSub>
                    <m:r>
                      <a:rPr lang="en-US" altLang="zh-CN" sz="2400" b="1" i="1" smtClean="0">
                        <a:latin typeface="Cambria Math"/>
                      </a:rPr>
                      <m:t>=</m:t>
                    </m:r>
                    <m:sSub>
                      <m:sSubPr>
                        <m:ctrlPr>
                          <a:rPr lang="en-US" altLang="zh-CN" sz="2400" b="1" i="1" dirty="0" smtClean="0">
                            <a:latin typeface="Cambria Math" panose="02040503050406030204" pitchFamily="18" charset="0"/>
                          </a:rPr>
                        </m:ctrlPr>
                      </m:sSubPr>
                      <m:e>
                        <m:acc>
                          <m:accPr>
                            <m:chr m:val="̅"/>
                            <m:ctrlPr>
                              <a:rPr lang="en-US" altLang="zh-CN" sz="2400" b="1" i="1" smtClean="0">
                                <a:latin typeface="Cambria Math" panose="02040503050406030204" pitchFamily="18" charset="0"/>
                              </a:rPr>
                            </m:ctrlPr>
                          </m:accPr>
                          <m:e>
                            <m:r>
                              <a:rPr lang="en-US" altLang="zh-CN" sz="2400" b="1" i="1" smtClean="0">
                                <a:latin typeface="Cambria Math"/>
                              </a:rPr>
                              <m:t>𝒅</m:t>
                            </m:r>
                          </m:e>
                        </m:acc>
                      </m:e>
                      <m:sub>
                        <m:r>
                          <a:rPr lang="en-US" altLang="zh-CN" sz="2400" b="1" i="1" dirty="0" smtClean="0">
                            <a:latin typeface="Cambria Math"/>
                          </a:rPr>
                          <m:t>𝒋</m:t>
                        </m:r>
                      </m:sub>
                    </m:sSub>
                  </m:oMath>
                </a14:m>
                <a:endParaRPr lang="en-US" altLang="zh-CN" sz="2400" dirty="0"/>
              </a:p>
              <a:p>
                <a:endParaRPr lang="en-US" altLang="zh-CN" sz="2400" dirty="0"/>
              </a:p>
              <a:p>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193" r="-1058" b="-976"/>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63" y="4076700"/>
            <a:ext cx="3487737" cy="291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a:t>
            </a:r>
            <a:r>
              <a:rPr lang="en-US" altLang="zh-CN" sz="2800" dirty="0" err="1"/>
              <a:t>Rosenbrock</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3200" dirty="0"/>
                  <a:t>例：</a:t>
                </a:r>
                <a14:m>
                  <m:oMath xmlns:m="http://schemas.openxmlformats.org/officeDocument/2006/math">
                    <m:r>
                      <a:rPr lang="en-US" altLang="zh-CN" sz="3200" i="1">
                        <a:latin typeface="Cambria Math"/>
                      </a:rPr>
                      <m:t>𝑴𝒊𝒏</m:t>
                    </m:r>
                    <m:r>
                      <a:rPr lang="en-US" altLang="zh-CN" sz="3200" i="1">
                        <a:latin typeface="Cambria Math"/>
                      </a:rPr>
                      <m:t> </m:t>
                    </m:r>
                    <m:sSup>
                      <m:sSupPr>
                        <m:ctrlPr>
                          <a:rPr lang="en-US" altLang="zh-CN" sz="3200" i="1">
                            <a:latin typeface="Cambria Math" panose="02040503050406030204" pitchFamily="18" charset="0"/>
                          </a:rPr>
                        </m:ctrlPr>
                      </m:sSupPr>
                      <m:e>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a:rPr>
                                  <m:t>𝒙</m:t>
                                </m:r>
                              </m:e>
                              <m:sub>
                                <m:r>
                                  <a:rPr lang="en-US" altLang="zh-CN" sz="3200" i="1">
                                    <a:latin typeface="Cambria Math"/>
                                  </a:rPr>
                                  <m:t>𝟏</m:t>
                                </m:r>
                              </m:sub>
                            </m:sSub>
                            <m:r>
                              <a:rPr lang="en-US" altLang="zh-CN" sz="3200" i="1">
                                <a:latin typeface="Cambria Math"/>
                              </a:rPr>
                              <m:t>−</m:t>
                            </m:r>
                            <m:r>
                              <a:rPr lang="en-US" altLang="zh-CN" sz="3200" i="1">
                                <a:latin typeface="Cambria Math"/>
                              </a:rPr>
                              <m:t>𝟐</m:t>
                            </m:r>
                          </m:e>
                        </m:d>
                      </m:e>
                      <m:sup>
                        <m:r>
                          <a:rPr lang="en-US" altLang="zh-CN" sz="3200" i="1">
                            <a:latin typeface="Cambria Math"/>
                          </a:rPr>
                          <m:t>𝟒</m:t>
                        </m:r>
                      </m:sup>
                    </m:sSup>
                    <m:r>
                      <a:rPr lang="en-US" altLang="zh-CN" sz="3200" i="1">
                        <a:latin typeface="Cambria Math"/>
                      </a:rPr>
                      <m:t>+</m:t>
                    </m:r>
                    <m:sSup>
                      <m:sSupPr>
                        <m:ctrlPr>
                          <a:rPr lang="en-US" altLang="zh-CN" sz="3200" i="1">
                            <a:latin typeface="Cambria Math" panose="02040503050406030204" pitchFamily="18" charset="0"/>
                          </a:rPr>
                        </m:ctrlPr>
                      </m:sSupPr>
                      <m:e>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a:rPr>
                                  <m:t>𝒙</m:t>
                                </m:r>
                              </m:e>
                              <m:sub>
                                <m:r>
                                  <a:rPr lang="en-US" altLang="zh-CN" sz="3200" i="1">
                                    <a:latin typeface="Cambria Math"/>
                                  </a:rPr>
                                  <m:t>𝟏</m:t>
                                </m:r>
                              </m:sub>
                            </m:sSub>
                            <m:r>
                              <a:rPr lang="en-US" altLang="zh-CN" sz="3200" i="1">
                                <a:latin typeface="Cambria Math"/>
                              </a:rPr>
                              <m:t>−</m:t>
                            </m:r>
                            <m:r>
                              <a:rPr lang="en-US" altLang="zh-CN" sz="3200" i="1">
                                <a:latin typeface="Cambria Math"/>
                              </a:rPr>
                              <m:t>𝟐</m:t>
                            </m:r>
                            <m:sSub>
                              <m:sSubPr>
                                <m:ctrlPr>
                                  <a:rPr lang="en-US" altLang="zh-CN" sz="3200" i="1">
                                    <a:latin typeface="Cambria Math" panose="02040503050406030204" pitchFamily="18" charset="0"/>
                                  </a:rPr>
                                </m:ctrlPr>
                              </m:sSubPr>
                              <m:e>
                                <m:r>
                                  <a:rPr lang="en-US" altLang="zh-CN" sz="3200" i="1">
                                    <a:latin typeface="Cambria Math"/>
                                  </a:rPr>
                                  <m:t>𝒙</m:t>
                                </m:r>
                              </m:e>
                              <m:sub>
                                <m:r>
                                  <a:rPr lang="en-US" altLang="zh-CN" sz="3200" i="1">
                                    <a:latin typeface="Cambria Math"/>
                                  </a:rPr>
                                  <m:t>𝟐</m:t>
                                </m:r>
                              </m:sub>
                            </m:sSub>
                          </m:e>
                        </m:d>
                      </m:e>
                      <m:sup>
                        <m:r>
                          <a:rPr lang="en-US" altLang="zh-CN" sz="3200" i="1">
                            <a:latin typeface="Cambria Math"/>
                          </a:rPr>
                          <m:t>𝟐</m:t>
                        </m:r>
                      </m:sup>
                    </m:sSup>
                  </m:oMath>
                </a14:m>
                <a:r>
                  <a:rPr lang="en-US" altLang="zh-CN" sz="3200" dirty="0"/>
                  <a:t>,</a:t>
                </a:r>
                <a:r>
                  <a:rPr lang="zh-CN" altLang="en-US" sz="3200" dirty="0"/>
                  <a:t>初始点</a:t>
                </a:r>
                <a14:m>
                  <m:oMath xmlns:m="http://schemas.openxmlformats.org/officeDocument/2006/math">
                    <m:r>
                      <a:rPr lang="en-US" altLang="zh-CN" sz="3200" i="1">
                        <a:latin typeface="Cambria Math"/>
                      </a:rPr>
                      <m:t>(</m:t>
                    </m:r>
                    <m:r>
                      <a:rPr lang="en-US" altLang="zh-CN" sz="3200" b="1" i="1" smtClean="0">
                        <a:latin typeface="Cambria Math"/>
                      </a:rPr>
                      <m:t>𝟎</m:t>
                    </m:r>
                    <m:r>
                      <a:rPr lang="en-US" altLang="zh-CN" sz="3200" i="1">
                        <a:latin typeface="Cambria Math"/>
                      </a:rPr>
                      <m:t>,</m:t>
                    </m:r>
                    <m:r>
                      <a:rPr lang="en-US" altLang="zh-CN" sz="3200" i="1">
                        <a:latin typeface="Cambria Math"/>
                      </a:rPr>
                      <m:t>𝟑</m:t>
                    </m:r>
                    <m:r>
                      <a:rPr lang="en-US" altLang="zh-CN" sz="3200" i="1">
                        <a:latin typeface="Cambria Math"/>
                      </a:rPr>
                      <m:t>)</m:t>
                    </m:r>
                  </m:oMath>
                </a14:m>
                <a:endParaRPr lang="zh-CN" altLang="en-US" sz="3200" dirty="0"/>
              </a:p>
              <a:p>
                <a:r>
                  <a:rPr lang="zh-CN" altLang="en-US" dirty="0"/>
                  <a:t>下左图是实用离散步长的</a:t>
                </a:r>
                <a:r>
                  <a:rPr lang="en-US" altLang="zh-CN" dirty="0" err="1"/>
                  <a:t>Rosenbrock</a:t>
                </a:r>
                <a:r>
                  <a:rPr lang="zh-CN" altLang="en-US" dirty="0"/>
                  <a:t>方法示意图，下右图是采用线搜索的</a:t>
                </a:r>
                <a:r>
                  <a:rPr lang="en-US" altLang="zh-CN" dirty="0" err="1"/>
                  <a:t>Rosenbrock</a:t>
                </a:r>
                <a:r>
                  <a:rPr lang="zh-CN" altLang="en-US" dirty="0"/>
                  <a:t>方法</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521" t="-162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6456" y="2967646"/>
                <a:ext cx="3168352" cy="3246338"/>
              </a:xfrm>
              <a:prstGeom prst="rect">
                <a:avLst/>
              </a:prstGeom>
              <a:noFill/>
            </p:spPr>
            <p:txBody>
              <a:bodyPr wrap="square" rtlCol="0">
                <a:spAutoFit/>
              </a:bodyPr>
              <a:lstStyle/>
              <a:p>
                <a:pPr marL="285750" indent="-285750" algn="l">
                  <a:buFont typeface="Wingdings" panose="05000000000000000000" pitchFamily="2" charset="2"/>
                  <a:buChar char="u"/>
                </a:pPr>
                <a:r>
                  <a:rPr lang="en-US" altLang="zh-CN" sz="1800" dirty="0"/>
                  <a:t>Rosenbrock</a:t>
                </a:r>
                <a:r>
                  <a:rPr lang="zh-CN" altLang="en-US" sz="1800" dirty="0"/>
                  <a:t>方法步骤</a:t>
                </a:r>
                <a:r>
                  <a:rPr lang="en-US" altLang="zh-CN" sz="1800" dirty="0"/>
                  <a:t>:</a:t>
                </a:r>
              </a:p>
              <a:p>
                <a:pPr algn="l"/>
                <a:r>
                  <a:rPr lang="en-US" altLang="zh-CN" sz="1800" dirty="0">
                    <a:solidFill>
                      <a:srgbClr val="FF0000"/>
                    </a:solidFill>
                  </a:rPr>
                  <a:t>Step1.</a:t>
                </a:r>
                <a:r>
                  <a:rPr lang="en-US" altLang="zh-CN" sz="1800" dirty="0"/>
                  <a:t> </a:t>
                </a:r>
                <a:r>
                  <a:rPr lang="zh-CN" altLang="en-US" sz="1800" dirty="0"/>
                  <a:t>沿坐标方向搜索得到</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a:rPr>
                          <m:t>𝒚</m:t>
                        </m:r>
                      </m:e>
                      <m:sup>
                        <m:d>
                          <m:dPr>
                            <m:ctrlPr>
                              <a:rPr lang="en-US" altLang="zh-CN" sz="1800" b="1" i="1" smtClean="0">
                                <a:latin typeface="Cambria Math" panose="02040503050406030204" pitchFamily="18" charset="0"/>
                              </a:rPr>
                            </m:ctrlPr>
                          </m:dPr>
                          <m:e>
                            <m:r>
                              <a:rPr lang="en-US" altLang="zh-CN" sz="1800" b="1" i="1" smtClean="0">
                                <a:latin typeface="Cambria Math"/>
                              </a:rPr>
                              <m:t>𝒋</m:t>
                            </m:r>
                            <m:r>
                              <a:rPr lang="en-US" altLang="zh-CN" sz="1800" b="1" i="1" smtClean="0">
                                <a:latin typeface="Cambria Math"/>
                              </a:rPr>
                              <m:t>+</m:t>
                            </m:r>
                            <m:r>
                              <a:rPr lang="en-US" altLang="zh-CN" sz="1800" b="1" i="1" smtClean="0">
                                <a:latin typeface="Cambria Math"/>
                              </a:rPr>
                              <m:t>𝟏</m:t>
                            </m:r>
                          </m:e>
                        </m:d>
                      </m:sup>
                    </m:sSup>
                    <m:r>
                      <a:rPr lang="en-US" altLang="zh-CN" sz="1800" b="1" i="0" smtClean="0">
                        <a:latin typeface="Cambria Math"/>
                      </a:rPr>
                      <m:t>=</m:t>
                    </m:r>
                    <m:sSup>
                      <m:sSupPr>
                        <m:ctrlPr>
                          <a:rPr lang="en-US" altLang="zh-CN" sz="1800" b="1" i="1" smtClean="0">
                            <a:latin typeface="Cambria Math" panose="02040503050406030204" pitchFamily="18" charset="0"/>
                          </a:rPr>
                        </m:ctrlPr>
                      </m:sSupPr>
                      <m:e>
                        <m:r>
                          <a:rPr lang="en-US" altLang="zh-CN" sz="1800" b="1" i="0" smtClean="0">
                            <a:latin typeface="Cambria Math"/>
                          </a:rPr>
                          <m:t>𝐲</m:t>
                        </m:r>
                      </m:e>
                      <m:sup>
                        <m:d>
                          <m:dPr>
                            <m:ctrlPr>
                              <a:rPr lang="en-US" altLang="zh-CN" sz="1800" b="1" i="1" smtClean="0">
                                <a:latin typeface="Cambria Math" panose="02040503050406030204" pitchFamily="18" charset="0"/>
                              </a:rPr>
                            </m:ctrlPr>
                          </m:dPr>
                          <m:e>
                            <m:r>
                              <a:rPr lang="en-US" altLang="zh-CN" sz="1800" b="1" i="0" smtClean="0">
                                <a:latin typeface="Cambria Math"/>
                              </a:rPr>
                              <m:t>𝐣</m:t>
                            </m:r>
                          </m:e>
                        </m:d>
                      </m:sup>
                    </m:sSup>
                    <m:r>
                      <a:rPr lang="en-US" altLang="zh-CN" sz="1800" b="1" i="0"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𝝀</m:t>
                        </m:r>
                      </m:e>
                      <m:sub>
                        <m:r>
                          <a:rPr lang="en-US" altLang="zh-CN" sz="1800" b="1" i="1" smtClean="0">
                            <a:latin typeface="Cambria Math"/>
                          </a:rPr>
                          <m:t>𝒋</m:t>
                        </m:r>
                      </m:sub>
                    </m:sSub>
                    <m:sSub>
                      <m:sSubPr>
                        <m:ctrlPr>
                          <a:rPr lang="en-US" altLang="zh-CN" sz="1800" b="1" i="1" smtClean="0">
                            <a:latin typeface="Cambria Math" panose="02040503050406030204" pitchFamily="18" charset="0"/>
                          </a:rPr>
                        </m:ctrlPr>
                      </m:sSubPr>
                      <m:e>
                        <m:r>
                          <a:rPr lang="en-US" altLang="zh-CN" sz="1800" b="1" i="1" smtClean="0">
                            <a:latin typeface="Cambria Math"/>
                          </a:rPr>
                          <m:t>𝒅</m:t>
                        </m:r>
                      </m:e>
                      <m:sub>
                        <m:r>
                          <a:rPr lang="en-US" altLang="zh-CN" sz="1800" b="1" i="1" smtClean="0">
                            <a:latin typeface="Cambria Math"/>
                          </a:rPr>
                          <m:t>𝒋</m:t>
                        </m:r>
                      </m:sub>
                    </m:sSub>
                  </m:oMath>
                </a14:m>
                <a:r>
                  <a:rPr lang="en-US" altLang="zh-CN" sz="1800" dirty="0"/>
                  <a:t>;</a:t>
                </a:r>
              </a:p>
              <a:p>
                <a:pPr algn="l"/>
                <a:r>
                  <a:rPr lang="en-US" altLang="zh-CN" sz="1800" dirty="0">
                    <a:solidFill>
                      <a:srgbClr val="FF0000"/>
                    </a:solidFill>
                  </a:rPr>
                  <a:t>Step2. </a:t>
                </a:r>
                <a:r>
                  <a:rPr lang="zh-CN" altLang="en-US" sz="1800" dirty="0"/>
                  <a:t>令</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a:rPr>
                          <m:t>𝒙</m:t>
                        </m:r>
                      </m:e>
                      <m:sup>
                        <m:d>
                          <m:dPr>
                            <m:ctrlPr>
                              <a:rPr lang="en-US" altLang="zh-CN" sz="1800" b="1" i="1" smtClean="0">
                                <a:latin typeface="Cambria Math" panose="02040503050406030204" pitchFamily="18" charset="0"/>
                              </a:rPr>
                            </m:ctrlPr>
                          </m:dPr>
                          <m:e>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e>
                        </m:d>
                      </m:sup>
                    </m:sSup>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𝒚</m:t>
                        </m:r>
                      </m:e>
                      <m:sup>
                        <m:d>
                          <m:dPr>
                            <m:ctrlPr>
                              <a:rPr lang="en-US" altLang="zh-CN" sz="1800" b="1" i="1" smtClean="0">
                                <a:latin typeface="Cambria Math" panose="02040503050406030204" pitchFamily="18" charset="0"/>
                              </a:rPr>
                            </m:ctrlPr>
                          </m:dPr>
                          <m:e>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e>
                        </m:d>
                      </m:sup>
                    </m:sSup>
                    <m:r>
                      <a:rPr lang="en-US" altLang="zh-CN" sz="1800" b="1" i="1" smtClean="0">
                        <a:latin typeface="Cambria Math"/>
                      </a:rPr>
                      <m:t>,</m:t>
                    </m:r>
                  </m:oMath>
                </a14:m>
                <a:r>
                  <a:rPr lang="zh-CN" altLang="en-US" sz="1800" dirty="0"/>
                  <a:t>如果两次解的距离小于预定精度，停止，否则令</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a:rPr>
                          <m:t>𝒚</m:t>
                        </m:r>
                      </m:e>
                      <m:sup>
                        <m:d>
                          <m:dPr>
                            <m:ctrlPr>
                              <a:rPr lang="en-US" altLang="zh-CN" sz="1800" b="1" i="1" smtClean="0">
                                <a:latin typeface="Cambria Math" panose="02040503050406030204" pitchFamily="18" charset="0"/>
                              </a:rPr>
                            </m:ctrlPr>
                          </m:dPr>
                          <m:e>
                            <m:r>
                              <a:rPr lang="en-US" altLang="zh-CN" sz="1800" b="1" i="1" smtClean="0">
                                <a:latin typeface="Cambria Math"/>
                              </a:rPr>
                              <m:t>𝒌</m:t>
                            </m:r>
                          </m:e>
                        </m:d>
                      </m:sup>
                    </m:sSup>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𝒙</m:t>
                        </m:r>
                      </m:e>
                      <m:sup>
                        <m:d>
                          <m:dPr>
                            <m:ctrlPr>
                              <a:rPr lang="en-US" altLang="zh-CN" sz="1800" b="1" i="1" smtClean="0">
                                <a:latin typeface="Cambria Math" panose="02040503050406030204" pitchFamily="18" charset="0"/>
                              </a:rPr>
                            </m:ctrlPr>
                          </m:dPr>
                          <m:e>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e>
                        </m:d>
                      </m:sup>
                    </m:sSup>
                  </m:oMath>
                </a14:m>
                <a:r>
                  <a:rPr lang="en-US" altLang="zh-CN" sz="1800" dirty="0"/>
                  <a:t>,</a:t>
                </a:r>
                <a14:m>
                  <m:oMath xmlns:m="http://schemas.openxmlformats.org/officeDocument/2006/math">
                    <m:r>
                      <a:rPr lang="en-US" altLang="zh-CN" sz="1800" b="1" i="1" dirty="0" smtClean="0">
                        <a:latin typeface="Cambria Math"/>
                      </a:rPr>
                      <m:t>𝒌</m:t>
                    </m:r>
                    <m:r>
                      <a:rPr lang="en-US" altLang="zh-CN" sz="1800" b="1" i="1" dirty="0" smtClean="0">
                        <a:latin typeface="Cambria Math"/>
                      </a:rPr>
                      <m:t>←</m:t>
                    </m:r>
                    <m:r>
                      <a:rPr lang="en-US" altLang="zh-CN" sz="1800" b="1" i="1" dirty="0" smtClean="0">
                        <a:latin typeface="Cambria Math"/>
                      </a:rPr>
                      <m:t>𝒌</m:t>
                    </m:r>
                    <m:r>
                      <a:rPr lang="en-US" altLang="zh-CN" sz="1800" b="1" i="1" dirty="0" smtClean="0">
                        <a:latin typeface="Cambria Math"/>
                      </a:rPr>
                      <m:t>+</m:t>
                    </m:r>
                    <m:r>
                      <a:rPr lang="en-US" altLang="zh-CN" sz="1800" b="1" i="1" dirty="0" smtClean="0">
                        <a:latin typeface="Cambria Math"/>
                      </a:rPr>
                      <m:t>𝟏</m:t>
                    </m:r>
                  </m:oMath>
                </a14:m>
                <a:r>
                  <a:rPr lang="en-US" altLang="zh-CN" sz="1800" dirty="0"/>
                  <a:t>, </a:t>
                </a:r>
                <a:r>
                  <a:rPr lang="en-US" altLang="zh-CN" sz="1800" dirty="0" err="1"/>
                  <a:t>Goto</a:t>
                </a:r>
                <a:r>
                  <a:rPr lang="en-US" altLang="zh-CN" sz="1800" dirty="0"/>
                  <a:t> Step3.</a:t>
                </a:r>
              </a:p>
              <a:p>
                <a:pPr algn="l"/>
                <a:r>
                  <a:rPr lang="en-US" altLang="zh-CN" sz="1800" dirty="0">
                    <a:solidFill>
                      <a:srgbClr val="FF0000"/>
                    </a:solidFill>
                  </a:rPr>
                  <a:t>Step3. </a:t>
                </a:r>
                <a:r>
                  <a:rPr lang="zh-CN" altLang="en-US" sz="1800" dirty="0"/>
                  <a:t>根据</a:t>
                </a:r>
                <a:r>
                  <a:rPr lang="en-US" altLang="zh-CN" sz="1800" dirty="0"/>
                  <a:t>(5-1)</a:t>
                </a:r>
                <a:r>
                  <a:rPr lang="zh-CN" altLang="en-US" sz="1800" dirty="0"/>
                  <a:t>式，重新得到新的正交方向，重复</a:t>
                </a:r>
                <a:r>
                  <a:rPr lang="en-US" altLang="zh-CN" sz="1800" dirty="0"/>
                  <a:t>Step1.</a:t>
                </a:r>
                <a:endParaRPr lang="zh-CN" altLang="en-US" sz="1800" dirty="0"/>
              </a:p>
            </p:txBody>
          </p:sp>
        </mc:Choice>
        <mc:Fallback xmlns="">
          <p:sp>
            <p:nvSpPr>
              <p:cNvPr id="5" name="TextBox 4"/>
              <p:cNvSpPr txBox="1">
                <a:spLocks noRot="1" noChangeAspect="1" noMove="1" noResize="1" noEditPoints="1" noAdjustHandles="1" noChangeArrowheads="1" noChangeShapeType="1" noTextEdit="1"/>
              </p:cNvSpPr>
              <p:nvPr/>
            </p:nvSpPr>
            <p:spPr>
              <a:xfrm>
                <a:off x="56456" y="2967646"/>
                <a:ext cx="3168352" cy="3246338"/>
              </a:xfrm>
              <a:prstGeom prst="rect">
                <a:avLst/>
              </a:prstGeom>
              <a:blipFill rotWithShape="1">
                <a:blip r:embed="rId4"/>
                <a:stretch>
                  <a:fillRect l="-1538" t="-940" b="-2068"/>
                </a:stretch>
              </a:blipFill>
            </p:spPr>
            <p:txBody>
              <a:bodyPr/>
              <a:lstStyle/>
              <a:p>
                <a:r>
                  <a:rPr lang="zh-CN" altLang="en-US">
                    <a:noFill/>
                  </a:rPr>
                  <a:t> </a:t>
                </a:r>
                <a:endParaRPr lang="zh-CN" altLang="en-US">
                  <a:noFill/>
                </a:endParaRPr>
              </a:p>
            </p:txBody>
          </p:sp>
        </mc:Fallback>
      </mc:AlternateContent>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5188" y="2967038"/>
            <a:ext cx="3960812" cy="333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a:t>
            </a:r>
            <a:r>
              <a:rPr lang="en-US" altLang="zh-CN" sz="2800" dirty="0" err="1"/>
              <a:t>Rosenbrock</a:t>
            </a:r>
            <a:r>
              <a:rPr lang="zh-CN" altLang="en-US" sz="2800" dirty="0"/>
              <a:t>方法</a:t>
            </a:r>
          </a:p>
        </p:txBody>
      </p:sp>
      <p:sp>
        <p:nvSpPr>
          <p:cNvPr id="3" name="Content Placeholder 2"/>
          <p:cNvSpPr>
            <a:spLocks noGrp="1"/>
          </p:cNvSpPr>
          <p:nvPr>
            <p:ph idx="1"/>
          </p:nvPr>
        </p:nvSpPr>
        <p:spPr/>
        <p:txBody>
          <a:bodyPr/>
          <a:lstStyle/>
          <a:p>
            <a:r>
              <a:rPr lang="zh-CN" altLang="en-US" dirty="0"/>
              <a:t>采用线搜索的</a:t>
            </a:r>
            <a:r>
              <a:rPr lang="en-US" altLang="zh-CN" dirty="0" err="1"/>
              <a:t>Rosenbrock</a:t>
            </a:r>
            <a:r>
              <a:rPr lang="zh-CN" altLang="en-US" dirty="0"/>
              <a:t>方法计算实例</a:t>
            </a:r>
            <a:r>
              <a:rPr lang="en-US" altLang="zh-CN" dirty="0"/>
              <a:t> </a:t>
            </a:r>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88" y="2789238"/>
            <a:ext cx="3367087" cy="283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038" y="1781175"/>
            <a:ext cx="5953125"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a:t>
            </a:r>
            <a:r>
              <a:rPr lang="en-US" altLang="zh-CN" sz="2800" dirty="0" err="1"/>
              <a:t>Rosenbrock</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带离散步长的</a:t>
                </a:r>
                <a:r>
                  <a:rPr lang="en-US" altLang="zh-CN" sz="2000" dirty="0" err="1"/>
                  <a:t>Rosenbrock</a:t>
                </a:r>
                <a:r>
                  <a:rPr lang="zh-CN" altLang="en-US" sz="2000" dirty="0"/>
                  <a:t>方法</a:t>
                </a:r>
                <a:endParaRPr lang="en-US" altLang="zh-CN" sz="2000" dirty="0"/>
              </a:p>
              <a:p>
                <a:pPr lvl="1"/>
                <a:r>
                  <a:rPr lang="zh-CN" altLang="en-US" sz="1800" dirty="0"/>
                  <a:t>避免线搜索，函数值在具体的点上进行计算，可通过适当增加或减少步长来加速收敛，与以前的离散</a:t>
                </a:r>
                <a:r>
                  <a:rPr lang="en-US" altLang="zh-CN" sz="1800" dirty="0"/>
                  <a:t>Jeeves</a:t>
                </a:r>
                <a:r>
                  <a:rPr lang="zh-CN" altLang="en-US" sz="1800" dirty="0"/>
                  <a:t>方法类似，这里不再介绍</a:t>
                </a:r>
                <a:endParaRPr lang="en-US" altLang="zh-CN" sz="1800" dirty="0"/>
              </a:p>
              <a:p>
                <a14:m>
                  <m:oMath xmlns:m="http://schemas.openxmlformats.org/officeDocument/2006/math">
                    <m:r>
                      <a:rPr lang="en-US" altLang="zh-CN" sz="1800" i="1">
                        <a:latin typeface="Cambria Math"/>
                      </a:rPr>
                      <m:t>𝑴𝒊𝒏</m:t>
                    </m:r>
                    <m:r>
                      <a:rPr lang="en-US" altLang="zh-CN" sz="1800" i="1">
                        <a:latin typeface="Cambria Math"/>
                      </a:rPr>
                      <m:t> </m:t>
                    </m:r>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𝟏</m:t>
                                </m:r>
                              </m:sub>
                            </m:sSub>
                            <m:r>
                              <a:rPr lang="en-US" altLang="zh-CN" sz="1800" i="1">
                                <a:latin typeface="Cambria Math"/>
                              </a:rPr>
                              <m:t>−</m:t>
                            </m:r>
                            <m:r>
                              <a:rPr lang="en-US" altLang="zh-CN" sz="1800" i="1">
                                <a:latin typeface="Cambria Math"/>
                              </a:rPr>
                              <m:t>𝟐</m:t>
                            </m:r>
                          </m:e>
                        </m:d>
                      </m:e>
                      <m:sup>
                        <m:r>
                          <a:rPr lang="en-US" altLang="zh-CN" sz="1800" i="1">
                            <a:latin typeface="Cambria Math"/>
                          </a:rPr>
                          <m:t>𝟒</m:t>
                        </m:r>
                      </m:sup>
                    </m:sSup>
                    <m:r>
                      <a:rPr lang="en-US" altLang="zh-CN" sz="1800" i="1">
                        <a:latin typeface="Cambria Math"/>
                      </a:rPr>
                      <m:t>+</m:t>
                    </m:r>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𝟏</m:t>
                                </m:r>
                              </m:sub>
                            </m:sSub>
                            <m:r>
                              <a:rPr lang="en-US" altLang="zh-CN" sz="1800" i="1">
                                <a:latin typeface="Cambria Math"/>
                              </a:rPr>
                              <m:t>−</m:t>
                            </m:r>
                            <m:r>
                              <a:rPr lang="en-US" altLang="zh-CN" sz="1800" i="1">
                                <a:latin typeface="Cambria Math"/>
                              </a:rPr>
                              <m:t>𝟐</m:t>
                            </m:r>
                            <m:sSub>
                              <m:sSubPr>
                                <m:ctrlPr>
                                  <a:rPr lang="en-US" altLang="zh-CN" sz="1800" i="1">
                                    <a:latin typeface="Cambria Math" panose="02040503050406030204" pitchFamily="18" charset="0"/>
                                  </a:rPr>
                                </m:ctrlPr>
                              </m:sSubPr>
                              <m:e>
                                <m:r>
                                  <a:rPr lang="en-US" altLang="zh-CN" sz="1800" i="1">
                                    <a:latin typeface="Cambria Math"/>
                                  </a:rPr>
                                  <m:t>𝒙</m:t>
                                </m:r>
                              </m:e>
                              <m:sub>
                                <m:r>
                                  <a:rPr lang="en-US" altLang="zh-CN" sz="1800" i="1">
                                    <a:latin typeface="Cambria Math"/>
                                  </a:rPr>
                                  <m:t>𝟐</m:t>
                                </m:r>
                              </m:sub>
                            </m:sSub>
                          </m:e>
                        </m:d>
                      </m:e>
                      <m:sup>
                        <m:r>
                          <a:rPr lang="en-US" altLang="zh-CN" sz="1800" i="1">
                            <a:latin typeface="Cambria Math"/>
                          </a:rPr>
                          <m:t>𝟐</m:t>
                        </m:r>
                      </m:sup>
                    </m:sSup>
                  </m:oMath>
                </a14:m>
                <a:r>
                  <a:rPr lang="en-US" altLang="zh-CN" sz="1800" dirty="0"/>
                  <a:t>,</a:t>
                </a:r>
                <a:r>
                  <a:rPr lang="zh-CN" altLang="en-US" sz="1800" dirty="0"/>
                  <a:t>初始点</a:t>
                </a:r>
                <a14:m>
                  <m:oMath xmlns:m="http://schemas.openxmlformats.org/officeDocument/2006/math">
                    <m:d>
                      <m:dPr>
                        <m:ctrlPr>
                          <a:rPr lang="en-US" altLang="zh-CN" sz="1800" i="1">
                            <a:latin typeface="Cambria Math" panose="02040503050406030204" pitchFamily="18" charset="0"/>
                          </a:rPr>
                        </m:ctrlPr>
                      </m:dPr>
                      <m:e>
                        <m:r>
                          <a:rPr lang="en-US" altLang="zh-CN" sz="1800" i="1">
                            <a:latin typeface="Cambria Math"/>
                          </a:rPr>
                          <m:t>𝟎</m:t>
                        </m:r>
                        <m:r>
                          <a:rPr lang="en-US" altLang="zh-CN" sz="1800" i="1">
                            <a:latin typeface="Cambria Math"/>
                          </a:rPr>
                          <m:t>,</m:t>
                        </m:r>
                        <m:r>
                          <a:rPr lang="en-US" altLang="zh-CN" sz="1800" i="1">
                            <a:latin typeface="Cambria Math"/>
                          </a:rPr>
                          <m:t>𝟑</m:t>
                        </m:r>
                      </m:e>
                    </m:d>
                  </m:oMath>
                </a14:m>
                <a:r>
                  <a:rPr lang="en-US" altLang="zh-CN" sz="1800" dirty="0"/>
                  <a:t>,</a:t>
                </a:r>
                <a:r>
                  <a:rPr lang="zh-CN" altLang="en-US" sz="1800" dirty="0"/>
                  <a:t>方向步长</a:t>
                </a:r>
                <a:r>
                  <a:rPr lang="en-US" altLang="zh-CN" sz="1800" dirty="0"/>
                  <a:t>=</a:t>
                </a:r>
                <a14:m>
                  <m:oMath xmlns:m="http://schemas.openxmlformats.org/officeDocument/2006/math">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r>
                      <a:rPr lang="en-US" altLang="zh-CN" sz="1800" b="1" i="1" smtClean="0">
                        <a:latin typeface="Cambria Math"/>
                      </a:rPr>
                      <m:t>𝟏</m:t>
                    </m:r>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r>
                      <a:rPr lang="en-US" altLang="zh-CN" sz="1800" b="1" i="1" smtClean="0">
                        <a:latin typeface="Cambria Math"/>
                      </a:rPr>
                      <m:t>𝟏</m:t>
                    </m:r>
                    <m:r>
                      <a:rPr lang="en-US" altLang="zh-CN" sz="1800" b="1" i="1" smtClean="0">
                        <a:latin typeface="Cambria Math"/>
                      </a:rPr>
                      <m:t>)</m:t>
                    </m:r>
                  </m:oMath>
                </a14:m>
                <a:r>
                  <a:rPr lang="en-US" altLang="zh-CN" sz="1800" dirty="0"/>
                  <a:t>,</a:t>
                </a:r>
                <a:r>
                  <a:rPr lang="zh-CN" altLang="en-US" sz="1800" dirty="0"/>
                  <a:t>增加步长因子</a:t>
                </a:r>
                <a14:m>
                  <m:oMath xmlns:m="http://schemas.openxmlformats.org/officeDocument/2006/math">
                    <m:r>
                      <a:rPr lang="en-US" altLang="zh-CN" sz="1800" b="1" i="1" smtClean="0">
                        <a:latin typeface="Cambria Math"/>
                      </a:rPr>
                      <m:t>𝜶</m:t>
                    </m:r>
                    <m:r>
                      <a:rPr lang="en-US" altLang="zh-CN" sz="1800" b="1" i="1" smtClean="0">
                        <a:latin typeface="Cambria Math"/>
                      </a:rPr>
                      <m:t>=</m:t>
                    </m:r>
                    <m:r>
                      <a:rPr lang="en-US" altLang="zh-CN" sz="1800" b="1" i="1" smtClean="0">
                        <a:latin typeface="Cambria Math"/>
                      </a:rPr>
                      <m:t>𝟐</m:t>
                    </m:r>
                  </m:oMath>
                </a14:m>
                <a:r>
                  <a:rPr lang="en-US" altLang="zh-CN" sz="1800" dirty="0"/>
                  <a:t>,</a:t>
                </a:r>
                <a:r>
                  <a:rPr lang="zh-CN" altLang="en-US" sz="1800" dirty="0"/>
                  <a:t>减少步长因子</a:t>
                </a:r>
                <a14:m>
                  <m:oMath xmlns:m="http://schemas.openxmlformats.org/officeDocument/2006/math">
                    <m:r>
                      <a:rPr lang="en-US" altLang="zh-CN" sz="1800" b="1" i="1" smtClean="0">
                        <a:latin typeface="Cambria Math"/>
                      </a:rPr>
                      <m:t>𝜷</m:t>
                    </m:r>
                    <m:r>
                      <a:rPr lang="en-US" altLang="zh-CN" sz="1800" b="1" i="1" smtClean="0">
                        <a:latin typeface="Cambria Math"/>
                      </a:rPr>
                      <m:t>=−</m:t>
                    </m:r>
                    <m:r>
                      <a:rPr lang="en-US" altLang="zh-CN" sz="1800" b="1" i="1" smtClean="0">
                        <a:latin typeface="Cambria Math"/>
                      </a:rPr>
                      <m:t>𝟎</m:t>
                    </m:r>
                    <m:r>
                      <a:rPr lang="en-US" altLang="zh-CN" sz="1800" b="1" i="1" smtClean="0">
                        <a:latin typeface="Cambria Math"/>
                      </a:rPr>
                      <m:t>.</m:t>
                    </m:r>
                    <m:r>
                      <a:rPr lang="en-US" altLang="zh-CN" sz="1800" b="1" i="1" smtClean="0">
                        <a:latin typeface="Cambria Math"/>
                      </a:rPr>
                      <m:t>𝟓</m:t>
                    </m:r>
                  </m:oMath>
                </a14:m>
                <a:endParaRPr lang="zh-CN" alt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t="-759" r="-397"/>
                </a:stretch>
              </a:blipFill>
            </p:spPr>
            <p:txBody>
              <a:bodyPr/>
              <a:lstStyle/>
              <a:p>
                <a:r>
                  <a:rPr lang="zh-CN" altLang="en-US">
                    <a:noFill/>
                  </a:rPr>
                  <a:t> </a:t>
                </a:r>
                <a:endParaRPr lang="zh-CN" altLang="en-US">
                  <a:noFill/>
                </a:endParaRPr>
              </a:p>
            </p:txBody>
          </p:sp>
        </mc:Fallback>
      </mc:AlternateContent>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825" y="2744788"/>
            <a:ext cx="428625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650" y="2744788"/>
            <a:ext cx="3800475" cy="453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带离散步长的</a:t>
            </a:r>
            <a:r>
              <a:rPr lang="en-US" altLang="zh-CN" dirty="0" err="1"/>
              <a:t>Rosenbrock</a:t>
            </a:r>
            <a:r>
              <a:rPr lang="zh-CN" altLang="en-US" dirty="0"/>
              <a:t>方法数值例子</a:t>
            </a:r>
          </a:p>
        </p:txBody>
      </p:sp>
      <p:sp>
        <p:nvSpPr>
          <p:cNvPr id="3" name="Content Placeholder 2"/>
          <p:cNvSpPr>
            <a:spLocks noGrp="1"/>
          </p:cNvSpPr>
          <p:nvPr>
            <p:ph idx="1"/>
          </p:nvPr>
        </p:nvSpPr>
        <p:spPr/>
        <p:txBody>
          <a:bodyPr/>
          <a:lstStyle/>
          <a:p>
            <a:endParaRPr lang="zh-CN" alt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7825" y="1449388"/>
            <a:ext cx="4448175" cy="479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 y="800100"/>
            <a:ext cx="5230813" cy="624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5</a:t>
            </a:r>
            <a:r>
              <a:rPr lang="zh-CN" altLang="en-US" dirty="0"/>
              <a:t>章 </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a:t>
            </a:r>
            <a:endParaRPr lang="zh-CN" altLang="en-US" dirty="0"/>
          </a:p>
        </p:txBody>
      </p:sp>
      <p:sp>
        <p:nvSpPr>
          <p:cNvPr id="3" name="Content Placeholder 2"/>
          <p:cNvSpPr>
            <a:spLocks noGrp="1"/>
          </p:cNvSpPr>
          <p:nvPr>
            <p:ph idx="1"/>
          </p:nvPr>
        </p:nvSpPr>
        <p:spPr/>
        <p:txBody>
          <a:bodyPr/>
          <a:lstStyle/>
          <a:p>
            <a:r>
              <a:rPr lang="zh-CN" altLang="en-US" dirty="0"/>
              <a:t>实际的优化问题一般都有很多的约束，那为什么还要研究无约束最优化方法呢？</a:t>
            </a:r>
            <a:endParaRPr lang="en-US" altLang="zh-CN" dirty="0"/>
          </a:p>
          <a:p>
            <a:pPr lvl="1"/>
            <a:r>
              <a:rPr lang="zh-CN" altLang="en-US" dirty="0"/>
              <a:t>许多算法可以通过</a:t>
            </a:r>
            <a:r>
              <a:rPr lang="en-US" altLang="zh-CN" dirty="0" err="1"/>
              <a:t>Lagrangian</a:t>
            </a:r>
            <a:r>
              <a:rPr lang="zh-CN" altLang="en-US" dirty="0"/>
              <a:t>乘子法将有约束优化问题转化为一系列的无约束优化问题来求解，例如后续要介绍的</a:t>
            </a:r>
            <a:r>
              <a:rPr lang="en-US" altLang="zh-CN" dirty="0" err="1"/>
              <a:t>Lagrangian</a:t>
            </a:r>
            <a:r>
              <a:rPr lang="zh-CN" altLang="en-US" dirty="0"/>
              <a:t>对偶和鞍点最优性条件，又如后续要提到的惩罚和障碍函数法等</a:t>
            </a:r>
            <a:endParaRPr lang="en-US" altLang="zh-CN" dirty="0"/>
          </a:p>
          <a:p>
            <a:pPr lvl="1"/>
            <a:r>
              <a:rPr lang="zh-CN" altLang="en-US" dirty="0"/>
              <a:t>大多数方法都是通过找到一个方向，然后沿方向最小化来推进求解，这种线搜索方法实际上是无约束或简单约束的最小化问题</a:t>
            </a:r>
            <a:endParaRPr lang="en-US" altLang="zh-CN" dirty="0"/>
          </a:p>
          <a:p>
            <a:pPr lvl="1"/>
            <a:r>
              <a:rPr lang="zh-CN" altLang="en-US" dirty="0"/>
              <a:t>最后，有几种无约束最优化方法可以自然推广到有约束问题的求解上去</a:t>
            </a:r>
            <a:endParaRPr lang="en-US" altLang="zh-CN"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F5FE9F-BDE0-4A65-8D82-5D9330475DF2}"/>
              </a:ext>
            </a:extLst>
          </p:cNvPr>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Gradient Descent </a:t>
            </a:r>
            <a:r>
              <a:rPr lang="zh-CN" altLang="en-US" sz="2800" dirty="0"/>
              <a:t>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1C59B3-0FAE-4A2A-989F-39170A5C9EA8}"/>
                  </a:ext>
                </a:extLst>
              </p:cNvPr>
              <p:cNvSpPr>
                <a:spLocks noGrp="1"/>
              </p:cNvSpPr>
              <p:nvPr>
                <p:ph idx="1"/>
              </p:nvPr>
            </p:nvSpPr>
            <p:spPr/>
            <p:txBody>
              <a:bodyPr/>
              <a:lstStyle/>
              <a:p>
                <a:r>
                  <a:rPr lang="zh-CN" altLang="en-US" dirty="0"/>
                  <a:t>根据计算目标函数所使用数据的多少，有很多变种</a:t>
                </a:r>
                <a:endParaRPr lang="en-US" altLang="zh-CN" dirty="0"/>
              </a:p>
              <a:p>
                <a:pPr lvl="1"/>
                <a:r>
                  <a:rPr lang="en-US" altLang="zh-CN" dirty="0"/>
                  <a:t>Batch GD: Vanilla GD: </a:t>
                </a:r>
                <a14:m>
                  <m:oMath xmlns:m="http://schemas.openxmlformats.org/officeDocument/2006/math">
                    <m:r>
                      <a:rPr lang="en-US" altLang="zh-CN" b="1" i="1" smtClean="0">
                        <a:latin typeface="Cambria Math" panose="02040503050406030204" pitchFamily="18" charset="0"/>
                      </a:rPr>
                      <m:t>𝜽</m:t>
                    </m:r>
                    <m:r>
                      <a:rPr lang="en-US" altLang="zh-CN" b="1" i="1" smtClean="0">
                        <a:latin typeface="Cambria Math" panose="02040503050406030204" pitchFamily="18" charset="0"/>
                      </a:rPr>
                      <m:t>=</m:t>
                    </m:r>
                    <m:r>
                      <a:rPr lang="en-US" altLang="zh-CN" b="1" i="1" smtClean="0">
                        <a:latin typeface="Cambria Math" panose="02040503050406030204" pitchFamily="18" charset="0"/>
                      </a:rPr>
                      <m:t>𝜽</m:t>
                    </m:r>
                    <m:r>
                      <a:rPr lang="en-US" altLang="zh-CN" b="1" i="1" smtClean="0">
                        <a:latin typeface="Cambria Math" panose="02040503050406030204" pitchFamily="18" charset="0"/>
                      </a:rPr>
                      <m:t>−</m:t>
                    </m:r>
                    <m:r>
                      <a:rPr lang="en-US" altLang="zh-CN" b="1" i="1" smtClean="0">
                        <a:latin typeface="Cambria Math" panose="02040503050406030204" pitchFamily="18" charset="0"/>
                      </a:rPr>
                      <m:t>𝜼</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m:t>
                        </m:r>
                      </m:e>
                      <m:sub>
                        <m:r>
                          <a:rPr lang="en-US" altLang="zh-CN" b="1" i="1" smtClean="0">
                            <a:latin typeface="Cambria Math" panose="02040503050406030204" pitchFamily="18" charset="0"/>
                          </a:rPr>
                          <m:t>𝜽</m:t>
                        </m:r>
                      </m:sub>
                    </m:sSub>
                    <m:r>
                      <a:rPr lang="en-US" altLang="zh-CN" b="1" i="1" smtClean="0">
                        <a:latin typeface="Cambria Math" panose="02040503050406030204" pitchFamily="18" charset="0"/>
                      </a:rPr>
                      <m:t>𝑱</m:t>
                    </m:r>
                    <m:r>
                      <a:rPr lang="en-US" altLang="zh-CN" b="1" i="1" smtClean="0">
                        <a:latin typeface="Cambria Math" panose="02040503050406030204" pitchFamily="18" charset="0"/>
                      </a:rPr>
                      <m:t>(</m:t>
                    </m:r>
                    <m:r>
                      <a:rPr lang="en-US" altLang="zh-CN" b="1" i="1" smtClean="0">
                        <a:latin typeface="Cambria Math" panose="02040503050406030204" pitchFamily="18" charset="0"/>
                      </a:rPr>
                      <m:t>𝜽</m:t>
                    </m:r>
                    <m:r>
                      <a:rPr lang="en-US" altLang="zh-CN" b="1" i="1" smtClean="0">
                        <a:latin typeface="Cambria Math" panose="02040503050406030204" pitchFamily="18" charset="0"/>
                      </a:rPr>
                      <m:t>)</m:t>
                    </m:r>
                  </m:oMath>
                </a14:m>
                <a:r>
                  <a:rPr lang="en-US" altLang="zh-CN" dirty="0"/>
                  <a:t>,</a:t>
                </a:r>
                <a:r>
                  <a:rPr lang="zh-CN" altLang="en-US" dirty="0"/>
                  <a:t>所有训练数据集来计算梯度</a:t>
                </a:r>
                <a:endParaRPr lang="en-US" altLang="zh-CN" dirty="0"/>
              </a:p>
              <a:p>
                <a:pPr lvl="1"/>
                <a:r>
                  <a:rPr lang="en-US" altLang="zh-CN" dirty="0"/>
                  <a:t>SGD</a:t>
                </a:r>
                <a:r>
                  <a:rPr lang="zh-CN" altLang="en-US" dirty="0"/>
                  <a:t>：</a:t>
                </a:r>
                <a:r>
                  <a:rPr lang="en-US" altLang="zh-CN" dirty="0"/>
                  <a:t> </a:t>
                </a:r>
                <a14:m>
                  <m:oMath xmlns:m="http://schemas.openxmlformats.org/officeDocument/2006/math">
                    <m:r>
                      <a:rPr lang="en-US" altLang="zh-CN" i="1" smtClean="0">
                        <a:latin typeface="Cambria Math" panose="02040503050406030204" pitchFamily="18" charset="0"/>
                      </a:rPr>
                      <m:t>𝜽</m:t>
                    </m:r>
                    <m:r>
                      <a:rPr lang="en-US" altLang="zh-CN" i="1" smtClean="0">
                        <a:latin typeface="Cambria Math" panose="02040503050406030204" pitchFamily="18" charset="0"/>
                      </a:rPr>
                      <m:t>=</m:t>
                    </m:r>
                    <m:r>
                      <a:rPr lang="en-US" altLang="zh-CN" i="1" smtClean="0">
                        <a:latin typeface="Cambria Math" panose="02040503050406030204" pitchFamily="18" charset="0"/>
                      </a:rPr>
                      <m:t>𝜽</m:t>
                    </m:r>
                    <m:r>
                      <a:rPr lang="en-US" altLang="zh-CN" i="1" smtClean="0">
                        <a:latin typeface="Cambria Math" panose="02040503050406030204" pitchFamily="18" charset="0"/>
                      </a:rPr>
                      <m:t>−</m:t>
                    </m:r>
                    <m:r>
                      <a:rPr lang="en-US" altLang="zh-CN" i="1" smtClean="0">
                        <a:latin typeface="Cambria Math" panose="02040503050406030204" pitchFamily="18" charset="0"/>
                      </a:rPr>
                      <m:t>𝜼</m:t>
                    </m:r>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m:t>
                        </m:r>
                      </m:e>
                      <m:sub>
                        <m:r>
                          <a:rPr lang="en-US" altLang="zh-CN" i="1">
                            <a:latin typeface="Cambria Math" panose="02040503050406030204" pitchFamily="18" charset="0"/>
                          </a:rPr>
                          <m:t>𝜽</m:t>
                        </m:r>
                      </m:sub>
                    </m:sSub>
                    <m:r>
                      <a:rPr lang="en-US" altLang="zh-CN" i="1">
                        <a:latin typeface="Cambria Math" panose="02040503050406030204" pitchFamily="18" charset="0"/>
                      </a:rPr>
                      <m:t>𝑱</m:t>
                    </m:r>
                    <m:r>
                      <a:rPr lang="en-US" altLang="zh-CN" i="1">
                        <a:latin typeface="Cambria Math" panose="02040503050406030204" pitchFamily="18" charset="0"/>
                      </a:rPr>
                      <m:t>(</m:t>
                    </m:r>
                    <m:r>
                      <a:rPr lang="en-US" altLang="zh-CN" i="1">
                        <a:latin typeface="Cambria Math" panose="02040503050406030204" pitchFamily="18" charset="0"/>
                      </a:rPr>
                      <m:t>𝜽</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𝒊</m:t>
                            </m:r>
                          </m:e>
                        </m:d>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𝒊</m:t>
                            </m:r>
                          </m:e>
                        </m:d>
                      </m:sup>
                    </m:sSup>
                    <m:r>
                      <a:rPr lang="en-US" altLang="zh-CN" i="1">
                        <a:latin typeface="Cambria Math" panose="02040503050406030204" pitchFamily="18" charset="0"/>
                      </a:rPr>
                      <m:t>)</m:t>
                    </m:r>
                  </m:oMath>
                </a14:m>
                <a:r>
                  <a:rPr lang="en-US" altLang="zh-CN" dirty="0"/>
                  <a:t>,</a:t>
                </a:r>
              </a:p>
              <a:p>
                <a:pPr lvl="1"/>
                <a:r>
                  <a:rPr lang="en-US" altLang="zh-CN" dirty="0"/>
                  <a:t>Mini-Batch GD:</a:t>
                </a:r>
                <a14:m>
                  <m:oMath xmlns:m="http://schemas.openxmlformats.org/officeDocument/2006/math">
                    <m:r>
                      <a:rPr lang="en-US" altLang="zh-CN" i="1">
                        <a:latin typeface="Cambria Math" panose="02040503050406030204" pitchFamily="18" charset="0"/>
                      </a:rPr>
                      <m:t>𝜽</m:t>
                    </m:r>
                    <m:r>
                      <a:rPr lang="en-US" altLang="zh-CN" i="1">
                        <a:latin typeface="Cambria Math" panose="02040503050406030204" pitchFamily="18" charset="0"/>
                      </a:rPr>
                      <m:t>=</m:t>
                    </m:r>
                    <m:r>
                      <a:rPr lang="en-US" altLang="zh-CN" i="1">
                        <a:latin typeface="Cambria Math" panose="02040503050406030204" pitchFamily="18" charset="0"/>
                      </a:rPr>
                      <m:t>𝜽</m:t>
                    </m:r>
                    <m:r>
                      <a:rPr lang="en-US" altLang="zh-CN" i="1">
                        <a:latin typeface="Cambria Math" panose="02040503050406030204" pitchFamily="18" charset="0"/>
                      </a:rPr>
                      <m:t>−</m:t>
                    </m:r>
                    <m:r>
                      <a:rPr lang="en-US" altLang="zh-CN" i="1">
                        <a:latin typeface="Cambria Math" panose="02040503050406030204" pitchFamily="18" charset="0"/>
                      </a:rPr>
                      <m:t>𝜼</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m:t>
                        </m:r>
                      </m:e>
                      <m:sub>
                        <m:r>
                          <a:rPr lang="en-US" altLang="zh-CN" i="1">
                            <a:latin typeface="Cambria Math" panose="02040503050406030204" pitchFamily="18" charset="0"/>
                          </a:rPr>
                          <m:t>𝜽</m:t>
                        </m:r>
                      </m:sub>
                    </m:sSub>
                    <m:r>
                      <a:rPr lang="en-US" altLang="zh-CN" i="1">
                        <a:latin typeface="Cambria Math" panose="02040503050406030204" pitchFamily="18" charset="0"/>
                      </a:rPr>
                      <m:t>𝑱</m:t>
                    </m:r>
                    <m:r>
                      <a:rPr lang="en-US" altLang="zh-CN" i="1">
                        <a:latin typeface="Cambria Math" panose="02040503050406030204" pitchFamily="18" charset="0"/>
                      </a:rPr>
                      <m:t>(</m:t>
                    </m:r>
                    <m:r>
                      <a:rPr lang="en-US" altLang="zh-CN" i="1">
                        <a:latin typeface="Cambria Math" panose="02040503050406030204" pitchFamily="18" charset="0"/>
                      </a:rPr>
                      <m:t>𝜽</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d>
                          <m:dPr>
                            <m:ctrlPr>
                              <a:rPr lang="en-US" altLang="zh-CN" i="1">
                                <a:latin typeface="Cambria Math" panose="02040503050406030204" pitchFamily="18" charset="0"/>
                              </a:rPr>
                            </m:ctrlPr>
                          </m:dPr>
                          <m:e>
                            <m:r>
                              <a:rPr lang="en-US" altLang="zh-CN" i="1">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𝒚</m:t>
                        </m:r>
                      </m:e>
                      <m:sup>
                        <m:d>
                          <m:dPr>
                            <m:ctrlPr>
                              <a:rPr lang="en-US" altLang="zh-CN" i="1">
                                <a:latin typeface="Cambria Math" panose="02040503050406030204" pitchFamily="18" charset="0"/>
                              </a:rPr>
                            </m:ctrlPr>
                          </m:dPr>
                          <m:e>
                            <m:r>
                              <a:rPr lang="en-US" altLang="zh-CN" i="1">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e>
                        </m:d>
                      </m:sup>
                    </m:sSup>
                    <m:r>
                      <a:rPr lang="en-US" altLang="zh-CN" i="1">
                        <a:latin typeface="Cambria Math" panose="02040503050406030204" pitchFamily="18" charset="0"/>
                      </a:rPr>
                      <m:t>)</m:t>
                    </m:r>
                  </m:oMath>
                </a14:m>
                <a:r>
                  <a:rPr lang="en-US" altLang="zh-CN" dirty="0"/>
                  <a:t>,</a:t>
                </a:r>
              </a:p>
              <a:p>
                <a:r>
                  <a:rPr lang="en-US" altLang="zh-CN" dirty="0"/>
                  <a:t>Mini-Batch GD</a:t>
                </a:r>
              </a:p>
              <a:p>
                <a:pPr lvl="1"/>
                <a:r>
                  <a:rPr lang="zh-CN" altLang="en-US" dirty="0"/>
                  <a:t>不保证收敛</a:t>
                </a:r>
                <a:endParaRPr lang="en-US" altLang="zh-CN" dirty="0"/>
              </a:p>
              <a:p>
                <a:pPr lvl="1"/>
                <a:r>
                  <a:rPr lang="zh-CN" altLang="en-US" dirty="0"/>
                  <a:t>学习率很难选</a:t>
                </a:r>
                <a:endParaRPr lang="en-US" altLang="zh-CN" dirty="0"/>
              </a:p>
              <a:p>
                <a:pPr lvl="1"/>
                <a:r>
                  <a:rPr lang="zh-CN" altLang="en-US" dirty="0"/>
                  <a:t>预定义规则，但阈值能无法动态适应不同数据集</a:t>
                </a:r>
                <a:endParaRPr lang="en-US" altLang="zh-CN" dirty="0"/>
              </a:p>
              <a:p>
                <a:pPr lvl="1"/>
                <a:r>
                  <a:rPr lang="zh-CN" altLang="en-US" dirty="0"/>
                  <a:t>同一学习率用于所有参数，无法自适应只更新很少发生的特征</a:t>
                </a:r>
                <a:endParaRPr lang="en-US" altLang="zh-CN" dirty="0"/>
              </a:p>
              <a:p>
                <a:pPr lvl="1"/>
                <a:r>
                  <a:rPr lang="zh-CN" altLang="en-US" dirty="0"/>
                  <a:t>鞍点给其带来很大困难</a:t>
                </a:r>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691C59B3-0FAE-4A2A-989F-39170A5C9EA8}"/>
                  </a:ext>
                </a:extLst>
              </p:cNvPr>
              <p:cNvSpPr>
                <a:spLocks noGrp="1" noRot="1" noChangeAspect="1" noMove="1" noResize="1" noEditPoints="1" noAdjustHandles="1" noChangeArrowheads="1" noChangeShapeType="1" noTextEdit="1"/>
              </p:cNvSpPr>
              <p:nvPr>
                <p:ph idx="1"/>
              </p:nvPr>
            </p:nvSpPr>
            <p:spPr>
              <a:blipFill>
                <a:blip r:embed="rId2"/>
                <a:stretch>
                  <a:fillRect l="-1389" t="-1735" r="-1190" b="-509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4B79401-A95B-48BD-A96E-C4F217FA38DE}"/>
              </a:ext>
            </a:extLst>
          </p:cNvPr>
          <p:cNvPicPr>
            <a:picLocks noChangeAspect="1"/>
          </p:cNvPicPr>
          <p:nvPr/>
        </p:nvPicPr>
        <p:blipFill>
          <a:blip r:embed="rId3"/>
          <a:stretch>
            <a:fillRect/>
          </a:stretch>
        </p:blipFill>
        <p:spPr>
          <a:xfrm>
            <a:off x="7312214" y="3609181"/>
            <a:ext cx="1817499" cy="1431429"/>
          </a:xfrm>
          <a:prstGeom prst="rect">
            <a:avLst/>
          </a:prstGeom>
        </p:spPr>
      </p:pic>
    </p:spTree>
    <p:extLst>
      <p:ext uri="{BB962C8B-B14F-4D97-AF65-F5344CB8AC3E}">
        <p14:creationId xmlns:p14="http://schemas.microsoft.com/office/powerpoint/2010/main" val="3175910408"/>
      </p:ext>
    </p:extLst>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wrap="square" tIns="0" bIns="144000"/>
              <a:lstStyle/>
              <a:p>
                <a:r>
                  <a:rPr lang="zh-CN" altLang="en-US" sz="2800" dirty="0"/>
                  <a:t>最速下降法</a:t>
                </a:r>
                <a:r>
                  <a:rPr lang="en-US" altLang="zh-CN" sz="2800" dirty="0"/>
                  <a:t>(Steepest Descent Method):1847</a:t>
                </a:r>
                <a:r>
                  <a:rPr lang="zh-CN" altLang="en-US" sz="2800" dirty="0"/>
                  <a:t>年</a:t>
                </a:r>
                <a:r>
                  <a:rPr lang="en-US" altLang="zh-CN" sz="2800" dirty="0"/>
                  <a:t>Cauchy</a:t>
                </a:r>
                <a:r>
                  <a:rPr lang="zh-CN" altLang="en-US" sz="2800" dirty="0"/>
                  <a:t>提出，因此也称为</a:t>
                </a:r>
                <a:r>
                  <a:rPr lang="en-US" altLang="zh-CN" sz="2800" dirty="0"/>
                  <a:t>Cauchy</a:t>
                </a:r>
                <a:r>
                  <a:rPr lang="zh-CN" altLang="en-US" sz="2800" dirty="0"/>
                  <a:t>方法</a:t>
                </a:r>
                <a:endParaRPr lang="en-US" altLang="zh-CN" sz="2800" dirty="0"/>
              </a:p>
              <a:p>
                <a:r>
                  <a:rPr lang="zh-CN" altLang="en-US" sz="2400" b="1" dirty="0"/>
                  <a:t>方向</a:t>
                </a:r>
                <a14:m>
                  <m:oMath xmlns:m="http://schemas.openxmlformats.org/officeDocument/2006/math">
                    <m:r>
                      <a:rPr lang="en-US" altLang="zh-CN" sz="2400" b="1" i="1" smtClean="0">
                        <a:latin typeface="Cambria Math"/>
                      </a:rPr>
                      <m:t>𝒅</m:t>
                    </m:r>
                  </m:oMath>
                </a14:m>
                <a:r>
                  <a:rPr lang="zh-CN" altLang="en-US" sz="2400" b="1" dirty="0"/>
                  <a:t>为下降方向</a:t>
                </a:r>
                <a:r>
                  <a:rPr lang="en-US" altLang="zh-CN" sz="2400" b="1" dirty="0"/>
                  <a:t>,</a:t>
                </a:r>
                <a:r>
                  <a:rPr lang="zh-CN" altLang="en-US" sz="2400" b="1" dirty="0"/>
                  <a:t>则在非零梯度</a:t>
                </a:r>
                <a:r>
                  <a:rPr lang="en-US" altLang="zh-CN" sz="2400" b="1" i="1" dirty="0"/>
                  <a:t>x</a:t>
                </a:r>
                <a:r>
                  <a:rPr lang="zh-CN" altLang="en-US" sz="2400" b="1" dirty="0"/>
                  <a:t>处</a:t>
                </a:r>
                <a:r>
                  <a:rPr lang="en-US" altLang="zh-CN" sz="2400" b="1" dirty="0"/>
                  <a:t>,</a:t>
                </a:r>
                <a14:m>
                  <m:oMath xmlns:m="http://schemas.openxmlformats.org/officeDocument/2006/math">
                    <m:r>
                      <a:rPr lang="en-US" altLang="zh-CN" sz="2400" b="1" i="1" smtClean="0">
                        <a:latin typeface="Cambria Math"/>
                      </a:rPr>
                      <m:t>𝒅</m:t>
                    </m:r>
                    <m:r>
                      <a:rPr lang="en-US" altLang="zh-CN" sz="2400" b="1" i="1" smtClean="0">
                        <a:latin typeface="Cambria Math"/>
                      </a:rPr>
                      <m:t>=−</m:t>
                    </m:r>
                    <m:r>
                      <a:rPr lang="en-US" altLang="zh-CN" sz="2400" b="1" i="0" smtClean="0">
                        <a:latin typeface="Cambria Math"/>
                      </a:rPr>
                      <m:t>𝛁</m:t>
                    </m:r>
                    <m:r>
                      <a:rPr lang="en-US" altLang="zh-CN" sz="2400" b="1" i="1" smtClean="0">
                        <a:latin typeface="Cambria Math"/>
                      </a:rPr>
                      <m:t>𝒇</m:t>
                    </m:r>
                    <m:r>
                      <a:rPr lang="en-US" altLang="zh-CN" sz="2400" b="1" i="0" smtClean="0">
                        <a:latin typeface="Cambria Math"/>
                      </a:rPr>
                      <m:t>(</m:t>
                    </m:r>
                    <m:r>
                      <a:rPr lang="en-US" altLang="zh-CN" sz="2400" b="1" i="1" smtClean="0">
                        <a:latin typeface="Cambria Math"/>
                      </a:rPr>
                      <m:t>𝒙</m:t>
                    </m:r>
                    <m:r>
                      <a:rPr lang="en-US" altLang="zh-CN" sz="2400" b="1" i="0" smtClean="0">
                        <a:latin typeface="Cambria Math"/>
                      </a:rPr>
                      <m:t>)/</m:t>
                    </m:r>
                    <m:d>
                      <m:dPr>
                        <m:begChr m:val="‖"/>
                        <m:endChr m:val="‖"/>
                        <m:ctrlPr>
                          <a:rPr lang="en-US" altLang="zh-CN" sz="2400" b="1" i="1" smtClean="0">
                            <a:latin typeface="Cambria Math" panose="02040503050406030204" pitchFamily="18" charset="0"/>
                          </a:rPr>
                        </m:ctrlPr>
                      </m:dPr>
                      <m:e>
                        <m:r>
                          <a:rPr lang="en-US" altLang="zh-CN" sz="2400" b="1" i="0" smtClean="0">
                            <a:latin typeface="Cambria Math"/>
                          </a:rPr>
                          <m:t>𝛁</m:t>
                        </m:r>
                        <m:r>
                          <a:rPr lang="en-US" altLang="zh-CN" sz="2400" b="1" i="1" smtClean="0">
                            <a:latin typeface="Cambria Math"/>
                          </a:rPr>
                          <m:t>𝒇</m:t>
                        </m:r>
                        <m:r>
                          <a:rPr lang="en-US" altLang="zh-CN" sz="2400" b="1" i="0" smtClean="0">
                            <a:latin typeface="Cambria Math"/>
                          </a:rPr>
                          <m:t>(</m:t>
                        </m:r>
                        <m:r>
                          <a:rPr lang="en-US" altLang="zh-CN" sz="2400" b="1" i="1" smtClean="0">
                            <a:latin typeface="Cambria Math"/>
                          </a:rPr>
                          <m:t>𝒙</m:t>
                        </m:r>
                        <m:r>
                          <a:rPr lang="en-US" altLang="zh-CN" sz="2400" b="1" i="0" smtClean="0">
                            <a:latin typeface="Cambria Math"/>
                          </a:rPr>
                          <m:t>)</m:t>
                        </m:r>
                      </m:e>
                    </m:d>
                    <m:r>
                      <m:rPr>
                        <m:nor/>
                      </m:rPr>
                      <a:rPr lang="en-US" altLang="zh-CN" sz="2400" dirty="0"/>
                      <m:t>,</m:t>
                    </m:r>
                  </m:oMath>
                </a14:m>
                <a:r>
                  <a:rPr lang="zh-CN" altLang="en-US" sz="2800" dirty="0"/>
                  <a:t>为最速下降方向，因此也称为梯度方法</a:t>
                </a:r>
                <a:endParaRPr lang="en-US" altLang="zh-CN" sz="2800" dirty="0"/>
              </a:p>
              <a:p>
                <a:r>
                  <a:rPr lang="zh-CN" altLang="en-US" sz="2400" dirty="0"/>
                  <a:t>例：</a:t>
                </a:r>
                <a14:m>
                  <m:oMath xmlns:m="http://schemas.openxmlformats.org/officeDocument/2006/math">
                    <m:r>
                      <a:rPr lang="en-US" altLang="zh-CN" sz="2400" i="1">
                        <a:latin typeface="Cambria Math"/>
                      </a:rPr>
                      <m:t>𝑴𝒊𝒏</m:t>
                    </m:r>
                    <m:r>
                      <a:rPr lang="en-US" altLang="zh-CN" sz="2400" i="1">
                        <a:latin typeface="Cambria Math"/>
                      </a:rPr>
                      <m:t> </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r>
                              <a:rPr lang="en-US" altLang="zh-CN" sz="2400" i="1">
                                <a:latin typeface="Cambria Math"/>
                              </a:rPr>
                              <m:t>−</m:t>
                            </m:r>
                            <m:r>
                              <a:rPr lang="en-US" altLang="zh-CN" sz="2400" i="1">
                                <a:latin typeface="Cambria Math"/>
                              </a:rPr>
                              <m:t>𝟐</m:t>
                            </m:r>
                          </m:e>
                        </m:d>
                      </m:e>
                      <m:sup>
                        <m:r>
                          <a:rPr lang="en-US" altLang="zh-CN" sz="2400" i="1">
                            <a:latin typeface="Cambria Math"/>
                          </a:rPr>
                          <m:t>𝟒</m:t>
                        </m:r>
                      </m:sup>
                    </m:sSup>
                    <m:r>
                      <a:rPr lang="en-US" altLang="zh-CN" sz="2400" i="1">
                        <a:latin typeface="Cambria Math"/>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𝟏</m:t>
                                </m:r>
                              </m:sub>
                            </m:sSub>
                            <m:r>
                              <a:rPr lang="en-US" altLang="zh-CN" sz="2400" i="1">
                                <a:latin typeface="Cambria Math"/>
                              </a:rPr>
                              <m:t>−</m:t>
                            </m:r>
                            <m:r>
                              <a:rPr lang="en-US" altLang="zh-CN" sz="2400" i="1">
                                <a:latin typeface="Cambria Math"/>
                              </a:rPr>
                              <m:t>𝟐</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𝟐</m:t>
                                </m:r>
                              </m:sub>
                            </m:sSub>
                          </m:e>
                        </m:d>
                      </m:e>
                      <m:sup>
                        <m:r>
                          <a:rPr lang="en-US" altLang="zh-CN" sz="2400" i="1">
                            <a:latin typeface="Cambria Math"/>
                          </a:rPr>
                          <m:t>𝟐</m:t>
                        </m:r>
                      </m:sup>
                    </m:sSup>
                  </m:oMath>
                </a14:m>
                <a:r>
                  <a:rPr lang="en-US" altLang="zh-CN" sz="2400" dirty="0"/>
                  <a:t>,</a:t>
                </a:r>
                <a:r>
                  <a:rPr lang="zh-CN" altLang="en-US" sz="2400" dirty="0"/>
                  <a:t>初始点</a:t>
                </a:r>
                <a14:m>
                  <m:oMath xmlns:m="http://schemas.openxmlformats.org/officeDocument/2006/math">
                    <m:d>
                      <m:dPr>
                        <m:ctrlPr>
                          <a:rPr lang="en-US" altLang="zh-CN" sz="2400" b="1" i="1" smtClean="0">
                            <a:latin typeface="Cambria Math" panose="02040503050406030204" pitchFamily="18" charset="0"/>
                          </a:rPr>
                        </m:ctrlPr>
                      </m:dPr>
                      <m:e>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𝟑</m:t>
                        </m:r>
                      </m:e>
                    </m:d>
                  </m:oMath>
                </a14:m>
                <a:endParaRPr lang="en-US" altLang="zh-CN" sz="2400" b="1" dirty="0"/>
              </a:p>
              <a:p>
                <a:r>
                  <a:rPr lang="zh-CN" altLang="en-US" sz="2800" dirty="0"/>
                  <a:t>经过</a:t>
                </a:r>
                <a:r>
                  <a:rPr lang="en-US" altLang="zh-CN" sz="2800" dirty="0"/>
                  <a:t>7</a:t>
                </a:r>
                <a:r>
                  <a:rPr lang="zh-CN" altLang="en-US" sz="2800" dirty="0"/>
                  <a:t>次迭代后得</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𝟖</m:t>
                        </m:r>
                      </m:sub>
                    </m:sSub>
                    <m:r>
                      <a:rPr lang="en-US" altLang="zh-CN" sz="2800" b="1" i="1" smtClean="0">
                        <a:latin typeface="Cambria Math"/>
                      </a:rPr>
                      <m:t>=</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r>
                              <a:rPr lang="en-US" altLang="zh-CN" sz="2800" b="1" i="1" smtClean="0">
                                <a:latin typeface="Cambria Math"/>
                              </a:rPr>
                              <m:t>𝟐</m:t>
                            </m:r>
                            <m:r>
                              <a:rPr lang="en-US" altLang="zh-CN" sz="2800" b="1" i="1" smtClean="0">
                                <a:latin typeface="Cambria Math"/>
                              </a:rPr>
                              <m:t>.</m:t>
                            </m:r>
                            <m:r>
                              <a:rPr lang="en-US" altLang="zh-CN" sz="2800" b="1" i="1" smtClean="0">
                                <a:latin typeface="Cambria Math"/>
                              </a:rPr>
                              <m:t>𝟐𝟖</m:t>
                            </m:r>
                            <m:r>
                              <a:rPr lang="en-US" altLang="zh-CN" sz="2800" b="1" i="1" smtClean="0">
                                <a:latin typeface="Cambria Math"/>
                              </a:rPr>
                              <m:t>,</m:t>
                            </m:r>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𝟏𝟓</m:t>
                            </m:r>
                          </m:e>
                        </m:d>
                      </m:e>
                      <m:sup>
                        <m:r>
                          <a:rPr lang="en-US" altLang="zh-CN" sz="2800" b="1" i="1" smtClean="0">
                            <a:latin typeface="Cambria Math"/>
                          </a:rPr>
                          <m:t>𝑻</m:t>
                        </m:r>
                      </m:sup>
                    </m:sSup>
                  </m:oMath>
                </a14:m>
                <a:endParaRPr lang="en-US" altLang="zh-CN" sz="2800" b="1" dirty="0"/>
              </a:p>
              <a:p>
                <a:r>
                  <a:rPr lang="zh-CN" altLang="en-US" sz="2800" dirty="0"/>
                  <a:t>此时</a:t>
                </a:r>
                <a14:m>
                  <m:oMath xmlns:m="http://schemas.openxmlformats.org/officeDocument/2006/math">
                    <m:d>
                      <m:dPr>
                        <m:begChr m:val="‖"/>
                        <m:endChr m:val="‖"/>
                        <m:ctrlPr>
                          <a:rPr lang="en-US" altLang="zh-CN" sz="2800" i="1" smtClean="0">
                            <a:latin typeface="Cambria Math" panose="02040503050406030204" pitchFamily="18" charset="0"/>
                          </a:rPr>
                        </m:ctrlPr>
                      </m:dPr>
                      <m:e>
                        <m:r>
                          <a:rPr lang="en-US" altLang="zh-CN" sz="2800" b="1" i="1" smtClean="0">
                            <a:latin typeface="Cambria Math"/>
                          </a:rPr>
                          <m:t>𝜵</m:t>
                        </m:r>
                        <m:r>
                          <a:rPr lang="en-US" altLang="zh-CN" sz="2800" b="1" i="1" smtClean="0">
                            <a:latin typeface="Cambria Math"/>
                          </a:rPr>
                          <m:t>𝒇</m:t>
                        </m:r>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𝒙</m:t>
                            </m:r>
                          </m:e>
                          <m:sub>
                            <m:r>
                              <a:rPr lang="en-US" altLang="zh-CN" sz="2800" b="1" i="1" smtClean="0">
                                <a:latin typeface="Cambria Math"/>
                              </a:rPr>
                              <m:t>𝟖</m:t>
                            </m:r>
                          </m:sub>
                        </m:sSub>
                        <m:r>
                          <a:rPr lang="en-US" altLang="zh-CN" sz="2800" b="1" i="1" smtClean="0">
                            <a:latin typeface="Cambria Math"/>
                          </a:rPr>
                          <m:t>)</m:t>
                        </m:r>
                      </m:e>
                    </m:d>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𝟎𝟗</m:t>
                    </m:r>
                    <m:r>
                      <a:rPr lang="en-US" altLang="zh-CN" sz="2800" b="1" i="1" smtClean="0">
                        <a:latin typeface="Cambria Math"/>
                      </a:rPr>
                      <m:t>,</m:t>
                    </m:r>
                  </m:oMath>
                </a14:m>
                <a:r>
                  <a:rPr lang="zh-CN" altLang="en-US" sz="2800" dirty="0"/>
                  <a:t>终止</a:t>
                </a:r>
                <a:endParaRPr lang="en-US" altLang="zh-CN" sz="2800" dirty="0"/>
              </a:p>
              <a:p>
                <a:endParaRPr lang="en-US" altLang="zh-CN"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2278"/>
                </a:stretch>
              </a:blipFill>
            </p:spPr>
            <p:txBody>
              <a:bodyPr/>
              <a:lstStyle/>
              <a:p>
                <a:r>
                  <a:rPr lang="zh-CN" altLang="en-US">
                    <a:noFill/>
                  </a:rPr>
                  <a:t> </a:t>
                </a:r>
                <a:endParaRPr lang="zh-CN" altLang="en-US">
                  <a:noFill/>
                </a:endParaRPr>
              </a:p>
            </p:txBody>
          </p:sp>
        </mc:Fallback>
      </mc:AlternateContent>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313" y="3968750"/>
            <a:ext cx="3441700" cy="299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7905328" y="3177133"/>
            <a:ext cx="1512168" cy="461665"/>
          </a:xfrm>
          <a:prstGeom prst="rect">
            <a:avLst/>
          </a:prstGeom>
          <a:noFill/>
        </p:spPr>
        <p:txBody>
          <a:bodyPr wrap="square" rtlCol="0">
            <a:spAutoFit/>
          </a:bodyPr>
          <a:lstStyle/>
          <a:p>
            <a:r>
              <a:rPr lang="zh-CN" altLang="en-US" dirty="0">
                <a:solidFill>
                  <a:srgbClr val="FF0000"/>
                </a:solidFill>
              </a:rPr>
              <a:t>为什么？</a:t>
            </a:r>
          </a:p>
        </p:txBody>
      </p:sp>
      <p:cxnSp>
        <p:nvCxnSpPr>
          <p:cNvPr id="7" name="直接箭头连接符 6"/>
          <p:cNvCxnSpPr>
            <a:stCxn id="4" idx="0"/>
          </p:cNvCxnSpPr>
          <p:nvPr/>
        </p:nvCxnSpPr>
        <p:spPr bwMode="auto">
          <a:xfrm flipH="1" flipV="1">
            <a:off x="1696610" y="2817093"/>
            <a:ext cx="6964802" cy="3600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0" name="文本框 9"/>
              <p:cNvSpPr txBox="1"/>
              <p:nvPr/>
            </p:nvSpPr>
            <p:spPr>
              <a:xfrm>
                <a:off x="128464" y="4617293"/>
                <a:ext cx="5745857" cy="1103507"/>
              </a:xfrm>
              <a:prstGeom prst="rect">
                <a:avLst/>
              </a:prstGeom>
              <a:noFill/>
            </p:spPr>
            <p:txBody>
              <a:bodyPr wrap="square" rtlCol="0">
                <a:spAutoFit/>
              </a:bodyPr>
              <a:lstStyle/>
              <a:p>
                <a:pPr algn="l"/>
                <a:r>
                  <a:rPr lang="zh-CN" altLang="en-US" sz="1600" dirty="0">
                    <a:solidFill>
                      <a:srgbClr val="FF0000"/>
                    </a:solidFill>
                  </a:rPr>
                  <a:t>引理：</a:t>
                </a:r>
                <a14:m>
                  <m:oMath xmlns:m="http://schemas.openxmlformats.org/officeDocument/2006/math">
                    <m:r>
                      <a:rPr lang="en-US" altLang="zh-CN" sz="1600" i="1">
                        <a:solidFill>
                          <a:srgbClr val="FF0000"/>
                        </a:solidFill>
                        <a:latin typeface="Cambria Math" panose="02040503050406030204" pitchFamily="18" charset="0"/>
                      </a:rPr>
                      <m:t>𝒇</m:t>
                    </m:r>
                    <m:r>
                      <a:rPr lang="en-US" altLang="zh-CN" sz="1600" i="1">
                        <a:solidFill>
                          <a:srgbClr val="FF0000"/>
                        </a:solidFill>
                        <a:latin typeface="Cambria Math" panose="02040503050406030204" pitchFamily="18" charset="0"/>
                      </a:rPr>
                      <m:t>:</m:t>
                    </m:r>
                    <m:sSup>
                      <m:sSupPr>
                        <m:ctrlPr>
                          <a:rPr lang="en-US" altLang="zh-CN" sz="1600" i="1">
                            <a:solidFill>
                              <a:srgbClr val="FF0000"/>
                            </a:solidFill>
                            <a:latin typeface="Cambria Math" panose="02040503050406030204" pitchFamily="18" charset="0"/>
                          </a:rPr>
                        </m:ctrlPr>
                      </m:sSupPr>
                      <m:e>
                        <m:r>
                          <a:rPr lang="en-US" altLang="zh-CN" sz="1600" i="1">
                            <a:solidFill>
                              <a:srgbClr val="FF0000"/>
                            </a:solidFill>
                            <a:latin typeface="Cambria Math" panose="02040503050406030204" pitchFamily="18" charset="0"/>
                          </a:rPr>
                          <m:t>𝑹</m:t>
                        </m:r>
                      </m:e>
                      <m:sup>
                        <m:r>
                          <a:rPr lang="en-US" altLang="zh-CN" sz="1600" i="1">
                            <a:solidFill>
                              <a:srgbClr val="FF0000"/>
                            </a:solidFill>
                            <a:latin typeface="Cambria Math" panose="02040503050406030204" pitchFamily="18" charset="0"/>
                          </a:rPr>
                          <m:t>𝒏</m:t>
                        </m:r>
                      </m:sup>
                    </m:sSup>
                    <m:r>
                      <a:rPr lang="en-US" altLang="zh-CN" sz="1600" i="1">
                        <a:solidFill>
                          <a:srgbClr val="FF0000"/>
                        </a:solidFill>
                        <a:latin typeface="Cambria Math" panose="02040503050406030204" pitchFamily="18" charset="0"/>
                      </a:rPr>
                      <m:t>→</m:t>
                    </m:r>
                    <m:r>
                      <a:rPr lang="en-US" altLang="zh-CN" sz="1600" i="1">
                        <a:solidFill>
                          <a:srgbClr val="FF0000"/>
                        </a:solidFill>
                        <a:latin typeface="Cambria Math" panose="02040503050406030204" pitchFamily="18" charset="0"/>
                      </a:rPr>
                      <m:t>𝑹</m:t>
                    </m:r>
                  </m:oMath>
                </a14:m>
                <a:r>
                  <a:rPr lang="zh-CN" altLang="en-US" sz="1600" dirty="0">
                    <a:solidFill>
                      <a:srgbClr val="FF0000"/>
                    </a:solidFill>
                  </a:rPr>
                  <a:t>在</a:t>
                </a:r>
                <a14:m>
                  <m:oMath xmlns:m="http://schemas.openxmlformats.org/officeDocument/2006/math">
                    <m:r>
                      <a:rPr lang="en-US" altLang="zh-CN" sz="1600" i="1" dirty="0">
                        <a:solidFill>
                          <a:srgbClr val="FF0000"/>
                        </a:solidFill>
                        <a:latin typeface="Cambria Math" panose="02040503050406030204" pitchFamily="18" charset="0"/>
                      </a:rPr>
                      <m:t>𝒙</m:t>
                    </m:r>
                  </m:oMath>
                </a14:m>
                <a:r>
                  <a:rPr lang="zh-CN" altLang="en-US" sz="1600" dirty="0">
                    <a:solidFill>
                      <a:srgbClr val="FF0000"/>
                    </a:solidFill>
                  </a:rPr>
                  <a:t>处可微，假设</a:t>
                </a:r>
                <a14:m>
                  <m:oMath xmlns:m="http://schemas.openxmlformats.org/officeDocument/2006/math">
                    <m:r>
                      <a:rPr lang="en-US" altLang="zh-CN" sz="1600" b="1" i="0"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𝒇</m:t>
                    </m:r>
                    <m:d>
                      <m:dPr>
                        <m:ctrlPr>
                          <a:rPr lang="en-US" altLang="zh-CN" sz="1600" b="1" i="1" smtClean="0">
                            <a:solidFill>
                              <a:srgbClr val="FF0000"/>
                            </a:solidFill>
                            <a:latin typeface="Cambria Math" panose="02040503050406030204" pitchFamily="18" charset="0"/>
                          </a:rPr>
                        </m:ctrlPr>
                      </m:dPr>
                      <m:e>
                        <m:r>
                          <a:rPr lang="en-US" altLang="zh-CN" sz="1600" b="1" i="1" smtClean="0">
                            <a:solidFill>
                              <a:srgbClr val="FF0000"/>
                            </a:solidFill>
                            <a:latin typeface="Cambria Math" panose="02040503050406030204" pitchFamily="18" charset="0"/>
                          </a:rPr>
                          <m:t>𝒙</m:t>
                        </m:r>
                      </m:e>
                    </m:d>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𝟎</m:t>
                    </m:r>
                    <m:r>
                      <a:rPr lang="en-US" altLang="zh-CN" sz="1600" b="1" i="0" smtClean="0">
                        <a:solidFill>
                          <a:srgbClr val="FF0000"/>
                        </a:solidFill>
                        <a:latin typeface="Cambria Math" panose="02040503050406030204" pitchFamily="18" charset="0"/>
                      </a:rPr>
                      <m:t>.</m:t>
                    </m:r>
                  </m:oMath>
                </a14:m>
                <a:r>
                  <a:rPr lang="zh-CN" altLang="en-US" sz="1600" dirty="0">
                    <a:solidFill>
                      <a:srgbClr val="FF0000"/>
                    </a:solidFill>
                  </a:rPr>
                  <a:t> </a:t>
                </a:r>
                <a:endParaRPr lang="en-US" altLang="zh-CN" sz="1600" dirty="0">
                  <a:solidFill>
                    <a:srgbClr val="FF0000"/>
                  </a:solidFill>
                </a:endParaRPr>
              </a:p>
              <a:p>
                <a:pPr algn="l"/>
                <a:r>
                  <a:rPr lang="zh-CN" altLang="en-US" sz="1600" dirty="0">
                    <a:solidFill>
                      <a:srgbClr val="FF0000"/>
                    </a:solidFill>
                  </a:rPr>
                  <a:t>则问题</a:t>
                </a:r>
                <a14:m>
                  <m:oMath xmlns:m="http://schemas.openxmlformats.org/officeDocument/2006/math">
                    <m:r>
                      <a:rPr lang="en-US" altLang="zh-CN" sz="1600" b="1" i="1" smtClean="0">
                        <a:solidFill>
                          <a:srgbClr val="FF0000"/>
                        </a:solidFill>
                        <a:latin typeface="Cambria Math" panose="02040503050406030204" pitchFamily="18" charset="0"/>
                      </a:rPr>
                      <m:t>𝒎𝒊𝒏</m:t>
                    </m:r>
                    <m:r>
                      <a:rPr lang="en-US" altLang="zh-CN" sz="1600" b="1" i="1" smtClean="0">
                        <a:solidFill>
                          <a:srgbClr val="FF0000"/>
                        </a:solidFill>
                        <a:latin typeface="Cambria Math" panose="02040503050406030204" pitchFamily="18" charset="0"/>
                      </a:rPr>
                      <m:t> </m:t>
                    </m:r>
                    <m:sSup>
                      <m:sSupPr>
                        <m:ctrlPr>
                          <a:rPr lang="en-US" altLang="zh-CN" sz="1600" b="1" i="1" smtClean="0">
                            <a:solidFill>
                              <a:srgbClr val="FF0000"/>
                            </a:solidFill>
                            <a:latin typeface="Cambria Math" panose="02040503050406030204" pitchFamily="18" charset="0"/>
                          </a:rPr>
                        </m:ctrlPr>
                      </m:sSupPr>
                      <m:e>
                        <m:r>
                          <a:rPr lang="en-US" altLang="zh-CN" sz="1600" b="1" i="1" smtClean="0">
                            <a:solidFill>
                              <a:srgbClr val="FF0000"/>
                            </a:solidFill>
                            <a:latin typeface="Cambria Math" panose="02040503050406030204" pitchFamily="18" charset="0"/>
                          </a:rPr>
                          <m:t>𝒇</m:t>
                        </m:r>
                      </m:e>
                      <m:sup>
                        <m:r>
                          <a:rPr lang="en-US" altLang="zh-CN" sz="1600" b="1" i="1" smtClean="0">
                            <a:solidFill>
                              <a:srgbClr val="FF0000"/>
                            </a:solidFill>
                            <a:latin typeface="Cambria Math" panose="02040503050406030204" pitchFamily="18" charset="0"/>
                          </a:rPr>
                          <m:t>′</m:t>
                        </m:r>
                      </m:sup>
                    </m:sSup>
                    <m:d>
                      <m:dPr>
                        <m:ctrlPr>
                          <a:rPr lang="en-US" altLang="zh-CN" sz="1600" b="1" i="1" smtClean="0">
                            <a:solidFill>
                              <a:srgbClr val="FF0000"/>
                            </a:solidFill>
                            <a:latin typeface="Cambria Math" panose="02040503050406030204" pitchFamily="18" charset="0"/>
                          </a:rPr>
                        </m:ctrlPr>
                      </m:dPr>
                      <m:e>
                        <m:r>
                          <a:rPr lang="en-US" altLang="zh-CN" sz="1600" b="1" i="1" smtClean="0">
                            <a:solidFill>
                              <a:srgbClr val="FF0000"/>
                            </a:solidFill>
                            <a:latin typeface="Cambria Math" panose="02040503050406030204" pitchFamily="18" charset="0"/>
                          </a:rPr>
                          <m:t>𝒙</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𝒅</m:t>
                        </m:r>
                      </m:e>
                    </m:d>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𝒍𝒊</m:t>
                    </m:r>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panose="02040503050406030204" pitchFamily="18" charset="0"/>
                          </a:rPr>
                          <m:t>𝒎</m:t>
                        </m:r>
                      </m:e>
                      <m:sub>
                        <m:r>
                          <a:rPr lang="en-US" altLang="zh-CN" sz="1600" b="1" i="1" smtClean="0">
                            <a:solidFill>
                              <a:srgbClr val="FF0000"/>
                            </a:solidFill>
                            <a:latin typeface="Cambria Math" panose="02040503050406030204" pitchFamily="18" charset="0"/>
                          </a:rPr>
                          <m:t>𝝀</m:t>
                        </m:r>
                        <m:r>
                          <a:rPr lang="en-US" altLang="zh-CN" sz="1600" b="1" i="1" smtClean="0">
                            <a:solidFill>
                              <a:srgbClr val="FF0000"/>
                            </a:solidFill>
                            <a:latin typeface="Cambria Math" panose="02040503050406030204" pitchFamily="18" charset="0"/>
                          </a:rPr>
                          <m:t>→</m:t>
                        </m:r>
                        <m:sSup>
                          <m:sSupPr>
                            <m:ctrlPr>
                              <a:rPr lang="en-US" altLang="zh-CN" sz="1600" b="1" i="1" smtClean="0">
                                <a:solidFill>
                                  <a:srgbClr val="FF0000"/>
                                </a:solidFill>
                                <a:latin typeface="Cambria Math" panose="02040503050406030204" pitchFamily="18" charset="0"/>
                              </a:rPr>
                            </m:ctrlPr>
                          </m:sSupPr>
                          <m:e>
                            <m:r>
                              <a:rPr lang="en-US" altLang="zh-CN" sz="1600" b="1" i="1" smtClean="0">
                                <a:solidFill>
                                  <a:srgbClr val="FF0000"/>
                                </a:solidFill>
                                <a:latin typeface="Cambria Math" panose="02040503050406030204" pitchFamily="18" charset="0"/>
                              </a:rPr>
                              <m:t>𝟎</m:t>
                            </m:r>
                          </m:e>
                          <m:sup>
                            <m:r>
                              <a:rPr lang="en-US" altLang="zh-CN" sz="1600" b="1" i="1" smtClean="0">
                                <a:solidFill>
                                  <a:srgbClr val="FF0000"/>
                                </a:solidFill>
                                <a:latin typeface="Cambria Math" panose="02040503050406030204" pitchFamily="18" charset="0"/>
                              </a:rPr>
                              <m:t>+</m:t>
                            </m:r>
                          </m:sup>
                        </m:sSup>
                      </m:sub>
                    </m:sSub>
                    <m:f>
                      <m:fPr>
                        <m:ctrlPr>
                          <a:rPr lang="en-US" altLang="zh-CN" sz="1600" b="1" i="1" smtClean="0">
                            <a:solidFill>
                              <a:srgbClr val="FF0000"/>
                            </a:solidFill>
                            <a:latin typeface="Cambria Math" panose="02040503050406030204" pitchFamily="18" charset="0"/>
                          </a:rPr>
                        </m:ctrlPr>
                      </m:fPr>
                      <m:num>
                        <m:r>
                          <a:rPr lang="en-US" altLang="zh-CN" sz="1600" b="1" i="1" smtClean="0">
                            <a:solidFill>
                              <a:srgbClr val="FF0000"/>
                            </a:solidFill>
                            <a:latin typeface="Cambria Math" panose="02040503050406030204" pitchFamily="18" charset="0"/>
                          </a:rPr>
                          <m:t>𝒇</m:t>
                        </m:r>
                        <m:d>
                          <m:dPr>
                            <m:ctrlPr>
                              <a:rPr lang="en-US" altLang="zh-CN" sz="1600" b="1" i="1" smtClean="0">
                                <a:solidFill>
                                  <a:srgbClr val="FF0000"/>
                                </a:solidFill>
                                <a:latin typeface="Cambria Math" panose="02040503050406030204" pitchFamily="18" charset="0"/>
                              </a:rPr>
                            </m:ctrlPr>
                          </m:dPr>
                          <m:e>
                            <m:r>
                              <a:rPr lang="en-US" altLang="zh-CN" sz="1600" b="1" i="1" smtClean="0">
                                <a:solidFill>
                                  <a:srgbClr val="FF0000"/>
                                </a:solidFill>
                                <a:latin typeface="Cambria Math" panose="02040503050406030204" pitchFamily="18" charset="0"/>
                              </a:rPr>
                              <m:t>𝒙</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𝝀</m:t>
                            </m:r>
                            <m:r>
                              <a:rPr lang="en-US" altLang="zh-CN" sz="1600" b="1" i="1" smtClean="0">
                                <a:solidFill>
                                  <a:srgbClr val="FF0000"/>
                                </a:solidFill>
                                <a:latin typeface="Cambria Math" panose="02040503050406030204" pitchFamily="18" charset="0"/>
                              </a:rPr>
                              <m:t>𝒅</m:t>
                            </m:r>
                          </m:e>
                        </m:d>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𝒇</m:t>
                        </m:r>
                        <m:d>
                          <m:dPr>
                            <m:ctrlPr>
                              <a:rPr lang="en-US" altLang="zh-CN" sz="1600" b="1" i="1" smtClean="0">
                                <a:solidFill>
                                  <a:srgbClr val="FF0000"/>
                                </a:solidFill>
                                <a:latin typeface="Cambria Math" panose="02040503050406030204" pitchFamily="18" charset="0"/>
                              </a:rPr>
                            </m:ctrlPr>
                          </m:dPr>
                          <m:e>
                            <m:r>
                              <a:rPr lang="en-US" altLang="zh-CN" sz="1600" b="1" i="1" smtClean="0">
                                <a:solidFill>
                                  <a:srgbClr val="FF0000"/>
                                </a:solidFill>
                                <a:latin typeface="Cambria Math" panose="02040503050406030204" pitchFamily="18" charset="0"/>
                              </a:rPr>
                              <m:t>𝒙</m:t>
                            </m:r>
                          </m:e>
                        </m:d>
                      </m:num>
                      <m:den>
                        <m:r>
                          <a:rPr lang="en-US" altLang="zh-CN" sz="1600" b="1" i="1" smtClean="0">
                            <a:solidFill>
                              <a:srgbClr val="FF0000"/>
                            </a:solidFill>
                            <a:latin typeface="Cambria Math" panose="02040503050406030204" pitchFamily="18" charset="0"/>
                          </a:rPr>
                          <m:t>𝝀</m:t>
                        </m:r>
                      </m:den>
                    </m:f>
                    <m:r>
                      <a:rPr lang="en-US" altLang="zh-CN" sz="1600" b="1" i="1" smtClean="0">
                        <a:solidFill>
                          <a:srgbClr val="FF0000"/>
                        </a:solidFill>
                        <a:latin typeface="Cambria Math" panose="02040503050406030204" pitchFamily="18" charset="0"/>
                      </a:rPr>
                      <m:t>=</m:t>
                    </m:r>
                    <m:r>
                      <a:rPr lang="en-US" altLang="zh-CN" sz="1600" b="1" i="0"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𝒇</m:t>
                    </m:r>
                    <m:sSup>
                      <m:sSupPr>
                        <m:ctrlPr>
                          <a:rPr lang="en-US" altLang="zh-CN" sz="1600" b="1" i="1" smtClean="0">
                            <a:solidFill>
                              <a:srgbClr val="FF0000"/>
                            </a:solidFill>
                            <a:latin typeface="Cambria Math" panose="02040503050406030204" pitchFamily="18" charset="0"/>
                          </a:rPr>
                        </m:ctrlPr>
                      </m:sSupPr>
                      <m:e>
                        <m:d>
                          <m:dPr>
                            <m:ctrlPr>
                              <a:rPr lang="en-US" altLang="zh-CN" sz="1600" b="1" i="1" smtClean="0">
                                <a:solidFill>
                                  <a:srgbClr val="FF0000"/>
                                </a:solidFill>
                                <a:latin typeface="Cambria Math" panose="02040503050406030204" pitchFamily="18" charset="0"/>
                              </a:rPr>
                            </m:ctrlPr>
                          </m:dPr>
                          <m:e>
                            <m:r>
                              <a:rPr lang="en-US" altLang="zh-CN" sz="1600" b="1" i="1" smtClean="0">
                                <a:solidFill>
                                  <a:srgbClr val="FF0000"/>
                                </a:solidFill>
                                <a:latin typeface="Cambria Math" panose="02040503050406030204" pitchFamily="18" charset="0"/>
                              </a:rPr>
                              <m:t>𝒙</m:t>
                            </m:r>
                          </m:e>
                        </m:d>
                      </m:e>
                      <m:sup>
                        <m:r>
                          <a:rPr lang="en-US" altLang="zh-CN" sz="1600" b="1" i="1" smtClean="0">
                            <a:solidFill>
                              <a:srgbClr val="FF0000"/>
                            </a:solidFill>
                            <a:latin typeface="Cambria Math" panose="02040503050406030204" pitchFamily="18" charset="0"/>
                          </a:rPr>
                          <m:t>𝒕</m:t>
                        </m:r>
                      </m:sup>
                    </m:sSup>
                    <m:r>
                      <a:rPr lang="en-US" altLang="zh-CN" sz="1600" b="1" i="1" smtClean="0">
                        <a:solidFill>
                          <a:srgbClr val="FF0000"/>
                        </a:solidFill>
                        <a:latin typeface="Cambria Math" panose="02040503050406030204" pitchFamily="18" charset="0"/>
                      </a:rPr>
                      <m:t>𝒅</m:t>
                    </m:r>
                  </m:oMath>
                </a14:m>
                <a:r>
                  <a:rPr lang="en-US" altLang="zh-CN" sz="1600" dirty="0">
                    <a:solidFill>
                      <a:srgbClr val="FF0000"/>
                    </a:solidFill>
                  </a:rPr>
                  <a:t>, </a:t>
                </a:r>
                <a14:m>
                  <m:oMath xmlns:m="http://schemas.openxmlformats.org/officeDocument/2006/math">
                    <m:r>
                      <a:rPr lang="en-US" altLang="zh-CN" sz="1600" b="1" i="1" smtClean="0">
                        <a:solidFill>
                          <a:srgbClr val="FF0000"/>
                        </a:solidFill>
                        <a:latin typeface="Cambria Math" panose="02040503050406030204" pitchFamily="18" charset="0"/>
                      </a:rPr>
                      <m:t>𝒔</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𝒕</m:t>
                    </m:r>
                    <m:r>
                      <a:rPr lang="en-US" altLang="zh-CN" sz="1600" b="1" i="1" smtClean="0">
                        <a:solidFill>
                          <a:srgbClr val="FF0000"/>
                        </a:solidFill>
                        <a:latin typeface="Cambria Math" panose="02040503050406030204" pitchFamily="18" charset="0"/>
                      </a:rPr>
                      <m:t>. </m:t>
                    </m:r>
                    <m:r>
                      <m:rPr>
                        <m:lit/>
                      </m:rP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𝒅</m:t>
                    </m:r>
                    <m:r>
                      <m:rPr>
                        <m:lit/>
                      </m:rP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𝟏</m:t>
                    </m:r>
                  </m:oMath>
                </a14:m>
                <a:r>
                  <a:rPr lang="zh-CN" altLang="en-US" sz="1600" dirty="0">
                    <a:solidFill>
                      <a:srgbClr val="FF0000"/>
                    </a:solidFill>
                  </a:rPr>
                  <a:t>的解为</a:t>
                </a:r>
                <a14:m>
                  <m:oMath xmlns:m="http://schemas.openxmlformats.org/officeDocument/2006/math">
                    <m:acc>
                      <m:accPr>
                        <m:chr m:val="̅"/>
                        <m:ctrlPr>
                          <a:rPr lang="en-US" altLang="zh-CN" sz="1600" b="1" i="1" smtClean="0">
                            <a:solidFill>
                              <a:srgbClr val="FF0000"/>
                            </a:solidFill>
                            <a:latin typeface="Cambria Math" panose="02040503050406030204" pitchFamily="18" charset="0"/>
                          </a:rPr>
                        </m:ctrlPr>
                      </m:accPr>
                      <m:e>
                        <m:r>
                          <a:rPr lang="en-US" altLang="zh-CN" sz="1600" b="1" i="1" smtClean="0">
                            <a:solidFill>
                              <a:srgbClr val="FF0000"/>
                            </a:solidFill>
                            <a:latin typeface="Cambria Math" panose="02040503050406030204" pitchFamily="18" charset="0"/>
                          </a:rPr>
                          <m:t>𝒅</m:t>
                        </m:r>
                      </m:e>
                    </m:acc>
                    <m:r>
                      <a:rPr lang="en-US" altLang="zh-CN" sz="1600" b="1" i="1" dirty="0" smtClean="0">
                        <a:solidFill>
                          <a:srgbClr val="FF0000"/>
                        </a:solidFill>
                        <a:latin typeface="Cambria Math" panose="02040503050406030204" pitchFamily="18" charset="0"/>
                      </a:rPr>
                      <m:t>=−</m:t>
                    </m:r>
                    <m:f>
                      <m:fPr>
                        <m:ctrlPr>
                          <a:rPr lang="en-US" altLang="zh-CN" sz="1600" b="1" i="1" dirty="0" smtClean="0">
                            <a:solidFill>
                              <a:srgbClr val="FF0000"/>
                            </a:solidFill>
                            <a:latin typeface="Cambria Math" panose="02040503050406030204" pitchFamily="18" charset="0"/>
                          </a:rPr>
                        </m:ctrlPr>
                      </m:fPr>
                      <m:num>
                        <m:r>
                          <a:rPr lang="en-US" altLang="zh-CN" sz="1600" b="1" i="0" dirty="0" smtClean="0">
                            <a:solidFill>
                              <a:srgbClr val="FF0000"/>
                            </a:solidFill>
                            <a:latin typeface="Cambria Math" panose="02040503050406030204" pitchFamily="18" charset="0"/>
                          </a:rPr>
                          <m:t>𝛁</m:t>
                        </m:r>
                        <m:r>
                          <a:rPr lang="en-US" altLang="zh-CN" sz="1600" b="1" i="1" dirty="0" smtClean="0">
                            <a:solidFill>
                              <a:srgbClr val="FF0000"/>
                            </a:solidFill>
                            <a:latin typeface="Cambria Math" panose="02040503050406030204" pitchFamily="18" charset="0"/>
                          </a:rPr>
                          <m:t>𝒇</m:t>
                        </m:r>
                        <m:d>
                          <m:dPr>
                            <m:ctrlPr>
                              <a:rPr lang="en-US" altLang="zh-CN" sz="1600" b="1" i="1" dirty="0" smtClean="0">
                                <a:solidFill>
                                  <a:srgbClr val="FF0000"/>
                                </a:solidFill>
                                <a:latin typeface="Cambria Math" panose="02040503050406030204" pitchFamily="18" charset="0"/>
                              </a:rPr>
                            </m:ctrlPr>
                          </m:dPr>
                          <m:e>
                            <m:r>
                              <a:rPr lang="en-US" altLang="zh-CN" sz="1600" b="1" i="1" dirty="0" smtClean="0">
                                <a:solidFill>
                                  <a:srgbClr val="FF0000"/>
                                </a:solidFill>
                                <a:latin typeface="Cambria Math" panose="02040503050406030204" pitchFamily="18" charset="0"/>
                              </a:rPr>
                              <m:t>𝒙</m:t>
                            </m:r>
                          </m:e>
                        </m:d>
                      </m:num>
                      <m:den>
                        <m:r>
                          <m:rPr>
                            <m:lit/>
                          </m:rPr>
                          <a:rPr lang="en-US" altLang="zh-CN" sz="1600" b="1" i="1" dirty="0" smtClean="0">
                            <a:solidFill>
                              <a:srgbClr val="FF0000"/>
                            </a:solidFill>
                            <a:latin typeface="Cambria Math" panose="02040503050406030204" pitchFamily="18" charset="0"/>
                          </a:rPr>
                          <m:t>||</m:t>
                        </m:r>
                        <m:r>
                          <a:rPr lang="en-US" altLang="zh-CN" sz="1600" b="1" i="0" dirty="0" smtClean="0">
                            <a:solidFill>
                              <a:srgbClr val="FF0000"/>
                            </a:solidFill>
                            <a:latin typeface="Cambria Math" panose="02040503050406030204" pitchFamily="18" charset="0"/>
                          </a:rPr>
                          <m:t>𝛁</m:t>
                        </m:r>
                        <m:r>
                          <a:rPr lang="en-US" altLang="zh-CN" sz="1600" b="1" i="1" dirty="0" smtClean="0">
                            <a:solidFill>
                              <a:srgbClr val="FF0000"/>
                            </a:solidFill>
                            <a:latin typeface="Cambria Math" panose="02040503050406030204" pitchFamily="18" charset="0"/>
                          </a:rPr>
                          <m:t>𝒇</m:t>
                        </m:r>
                        <m:d>
                          <m:dPr>
                            <m:ctrlPr>
                              <a:rPr lang="en-US" altLang="zh-CN" sz="1600" b="1" i="1" dirty="0" smtClean="0">
                                <a:solidFill>
                                  <a:srgbClr val="FF0000"/>
                                </a:solidFill>
                                <a:latin typeface="Cambria Math" panose="02040503050406030204" pitchFamily="18" charset="0"/>
                              </a:rPr>
                            </m:ctrlPr>
                          </m:dPr>
                          <m:e>
                            <m:r>
                              <a:rPr lang="en-US" altLang="zh-CN" sz="1600" b="1" i="1" dirty="0" smtClean="0">
                                <a:solidFill>
                                  <a:srgbClr val="FF0000"/>
                                </a:solidFill>
                                <a:latin typeface="Cambria Math" panose="02040503050406030204" pitchFamily="18" charset="0"/>
                              </a:rPr>
                              <m:t>𝒙</m:t>
                            </m:r>
                          </m:e>
                        </m:d>
                        <m:r>
                          <m:rPr>
                            <m:lit/>
                          </m:rPr>
                          <a:rPr lang="en-US" altLang="zh-CN" sz="1600" b="1" i="1" dirty="0" smtClean="0">
                            <a:solidFill>
                              <a:srgbClr val="FF0000"/>
                            </a:solidFill>
                            <a:latin typeface="Cambria Math" panose="02040503050406030204" pitchFamily="18" charset="0"/>
                          </a:rPr>
                          <m:t>||</m:t>
                        </m:r>
                      </m:den>
                    </m:f>
                  </m:oMath>
                </a14:m>
                <a:r>
                  <a:rPr lang="en-US" altLang="zh-CN" sz="1600" dirty="0">
                    <a:solidFill>
                      <a:srgbClr val="FF0000"/>
                    </a:solidFill>
                  </a:rPr>
                  <a:t>,</a:t>
                </a:r>
                <a:r>
                  <a:rPr lang="zh-CN" altLang="en-US" sz="1600" dirty="0">
                    <a:solidFill>
                      <a:srgbClr val="FF0000"/>
                    </a:solidFill>
                  </a:rPr>
                  <a:t>即为</a:t>
                </a:r>
                <a14:m>
                  <m:oMath xmlns:m="http://schemas.openxmlformats.org/officeDocument/2006/math">
                    <m:r>
                      <a:rPr lang="en-US" altLang="zh-CN" sz="1600" b="1" i="1" smtClean="0">
                        <a:solidFill>
                          <a:srgbClr val="FF0000"/>
                        </a:solidFill>
                        <a:latin typeface="Cambria Math" panose="02040503050406030204" pitchFamily="18" charset="0"/>
                      </a:rPr>
                      <m:t>𝒇</m:t>
                    </m:r>
                  </m:oMath>
                </a14:m>
                <a:r>
                  <a:rPr lang="zh-CN" altLang="en-US" sz="1600" dirty="0">
                    <a:solidFill>
                      <a:srgbClr val="FF0000"/>
                    </a:solidFill>
                  </a:rPr>
                  <a:t>在</a:t>
                </a:r>
                <a14:m>
                  <m:oMath xmlns:m="http://schemas.openxmlformats.org/officeDocument/2006/math">
                    <m:r>
                      <a:rPr lang="en-US" altLang="zh-CN" sz="1600" b="1" i="1" dirty="0" smtClean="0">
                        <a:solidFill>
                          <a:srgbClr val="FF0000"/>
                        </a:solidFill>
                        <a:latin typeface="Cambria Math" panose="02040503050406030204" pitchFamily="18" charset="0"/>
                      </a:rPr>
                      <m:t>𝒙</m:t>
                    </m:r>
                  </m:oMath>
                </a14:m>
                <a:r>
                  <a:rPr lang="zh-CN" altLang="en-US" sz="1600" dirty="0">
                    <a:solidFill>
                      <a:srgbClr val="FF0000"/>
                    </a:solidFill>
                  </a:rPr>
                  <a:t>处的最速下降方向。</a:t>
                </a:r>
              </a:p>
            </p:txBody>
          </p:sp>
        </mc:Choice>
        <mc:Fallback xmlns="">
          <p:sp>
            <p:nvSpPr>
              <p:cNvPr id="10" name="文本框 9"/>
              <p:cNvSpPr txBox="1">
                <a:spLocks noRot="1" noChangeAspect="1" noMove="1" noResize="1" noEditPoints="1" noAdjustHandles="1" noChangeArrowheads="1" noChangeShapeType="1" noTextEdit="1"/>
              </p:cNvSpPr>
              <p:nvPr/>
            </p:nvSpPr>
            <p:spPr>
              <a:xfrm>
                <a:off x="128464" y="4617293"/>
                <a:ext cx="5745857" cy="1103507"/>
              </a:xfrm>
              <a:prstGeom prst="rect">
                <a:avLst/>
              </a:prstGeom>
              <a:blipFill rotWithShape="1">
                <a:blip r:embed="rId4"/>
                <a:stretch>
                  <a:fillRect l="-530" t="-2210" r="-4136" b="-110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165188" y="5720800"/>
                <a:ext cx="3672408" cy="1692515"/>
              </a:xfrm>
              <a:prstGeom prst="rect">
                <a:avLst/>
              </a:prstGeom>
              <a:noFill/>
            </p:spPr>
            <p:txBody>
              <a:bodyPr wrap="square" rtlCol="0">
                <a:spAutoFit/>
              </a:bodyPr>
              <a:lstStyle/>
              <a:p>
                <a:pPr algn="l"/>
                <a:r>
                  <a:rPr lang="zh-CN" altLang="en-US" sz="1600" dirty="0">
                    <a:solidFill>
                      <a:srgbClr val="FF0000"/>
                    </a:solidFill>
                  </a:rPr>
                  <a:t>初始化</a:t>
                </a:r>
                <a:r>
                  <a:rPr lang="en-US" altLang="zh-CN" sz="1600" dirty="0">
                    <a:solidFill>
                      <a:srgbClr val="FF0000"/>
                    </a:solidFill>
                  </a:rPr>
                  <a:t>,</a:t>
                </a:r>
                <a:r>
                  <a:rPr lang="zh-CN" altLang="en-US" sz="1600" dirty="0">
                    <a:solidFill>
                      <a:srgbClr val="FF0000"/>
                    </a:solidFill>
                  </a:rPr>
                  <a:t>令</a:t>
                </a:r>
                <a14:m>
                  <m:oMath xmlns:m="http://schemas.openxmlformats.org/officeDocument/2006/math">
                    <m:r>
                      <a:rPr lang="en-US" altLang="zh-CN" sz="1600" b="1" i="1" smtClean="0">
                        <a:solidFill>
                          <a:srgbClr val="FF0000"/>
                        </a:solidFill>
                        <a:latin typeface="Cambria Math" panose="02040503050406030204" pitchFamily="18" charset="0"/>
                      </a:rPr>
                      <m:t>𝝐</m:t>
                    </m:r>
                    <m:r>
                      <a:rPr lang="en-US" altLang="zh-CN" sz="1600" b="1" i="1" smtClean="0">
                        <a:solidFill>
                          <a:srgbClr val="FF0000"/>
                        </a:solidFill>
                        <a:latin typeface="Cambria Math" panose="02040503050406030204" pitchFamily="18" charset="0"/>
                      </a:rPr>
                      <m:t>&gt;</m:t>
                    </m:r>
                    <m:r>
                      <a:rPr lang="en-US" altLang="zh-CN" sz="1600" b="1" i="1" smtClean="0">
                        <a:solidFill>
                          <a:srgbClr val="FF0000"/>
                        </a:solidFill>
                        <a:latin typeface="Cambria Math" panose="02040503050406030204" pitchFamily="18" charset="0"/>
                      </a:rPr>
                      <m:t>𝟎</m:t>
                    </m:r>
                  </m:oMath>
                </a14:m>
                <a:r>
                  <a:rPr lang="en-US" altLang="zh-CN" sz="1600" dirty="0">
                    <a:solidFill>
                      <a:srgbClr val="FF0000"/>
                    </a:solidFill>
                  </a:rPr>
                  <a:t>, </a:t>
                </a:r>
                <a:r>
                  <a:rPr lang="zh-CN" altLang="en-US" sz="1600" dirty="0">
                    <a:solidFill>
                      <a:srgbClr val="FF0000"/>
                    </a:solidFill>
                  </a:rPr>
                  <a:t>初始点</a:t>
                </a:r>
                <a14:m>
                  <m:oMath xmlns:m="http://schemas.openxmlformats.org/officeDocument/2006/math">
                    <m:sSup>
                      <m:sSupPr>
                        <m:ctrlPr>
                          <a:rPr lang="en-US" altLang="zh-CN" sz="1600" b="1" i="1" smtClean="0">
                            <a:solidFill>
                              <a:srgbClr val="FF0000"/>
                            </a:solidFill>
                            <a:latin typeface="Cambria Math" panose="02040503050406030204" pitchFamily="18" charset="0"/>
                          </a:rPr>
                        </m:ctrlPr>
                      </m:sSupPr>
                      <m:e>
                        <m:r>
                          <a:rPr lang="en-US" altLang="zh-CN" sz="1600" b="1" i="1" smtClean="0">
                            <a:solidFill>
                              <a:srgbClr val="FF0000"/>
                            </a:solidFill>
                            <a:latin typeface="Cambria Math" panose="02040503050406030204" pitchFamily="18" charset="0"/>
                          </a:rPr>
                          <m:t>𝒙</m:t>
                        </m:r>
                      </m:e>
                      <m:sup>
                        <m:d>
                          <m:dPr>
                            <m:ctrlPr>
                              <a:rPr lang="en-US" altLang="zh-CN" sz="1600" b="1" i="1" smtClean="0">
                                <a:solidFill>
                                  <a:srgbClr val="FF0000"/>
                                </a:solidFill>
                                <a:latin typeface="Cambria Math" panose="02040503050406030204" pitchFamily="18" charset="0"/>
                              </a:rPr>
                            </m:ctrlPr>
                          </m:dPr>
                          <m:e>
                            <m:r>
                              <a:rPr lang="en-US" altLang="zh-CN" sz="1600" b="1" i="1" smtClean="0">
                                <a:solidFill>
                                  <a:srgbClr val="FF0000"/>
                                </a:solidFill>
                                <a:latin typeface="Cambria Math" panose="02040503050406030204" pitchFamily="18" charset="0"/>
                              </a:rPr>
                              <m:t>𝟏</m:t>
                            </m:r>
                          </m:e>
                        </m:d>
                      </m:sup>
                    </m:sSup>
                  </m:oMath>
                </a14:m>
                <a:r>
                  <a:rPr lang="en-US" altLang="zh-CN" sz="1600" dirty="0">
                    <a:solidFill>
                      <a:srgbClr val="FF0000"/>
                    </a:solidFill>
                  </a:rPr>
                  <a:t>, </a:t>
                </a:r>
                <a14:m>
                  <m:oMath xmlns:m="http://schemas.openxmlformats.org/officeDocument/2006/math">
                    <m:r>
                      <a:rPr lang="en-US" altLang="zh-CN" sz="1600" b="1" i="1" smtClean="0">
                        <a:solidFill>
                          <a:srgbClr val="FF0000"/>
                        </a:solidFill>
                        <a:latin typeface="Cambria Math" panose="02040503050406030204" pitchFamily="18" charset="0"/>
                      </a:rPr>
                      <m:t>𝒌</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𝟏</m:t>
                    </m:r>
                  </m:oMath>
                </a14:m>
                <a:endParaRPr lang="en-US" altLang="zh-CN" sz="1600" b="1" dirty="0">
                  <a:solidFill>
                    <a:srgbClr val="FF0000"/>
                  </a:solidFill>
                </a:endParaRPr>
              </a:p>
              <a:p>
                <a:pPr algn="l"/>
                <a:r>
                  <a:rPr lang="en-US" altLang="zh-CN" sz="1600" dirty="0">
                    <a:solidFill>
                      <a:srgbClr val="FF0000"/>
                    </a:solidFill>
                  </a:rPr>
                  <a:t>IF </a:t>
                </a:r>
                <a14:m>
                  <m:oMath xmlns:m="http://schemas.openxmlformats.org/officeDocument/2006/math">
                    <m:r>
                      <m:rPr>
                        <m:lit/>
                      </m:rPr>
                      <a:rPr lang="en-US" altLang="zh-CN" sz="1600" b="1" i="1" smtClean="0">
                        <a:solidFill>
                          <a:srgbClr val="FF0000"/>
                        </a:solidFill>
                        <a:latin typeface="Cambria Math" panose="02040503050406030204" pitchFamily="18" charset="0"/>
                      </a:rPr>
                      <m:t>||</m:t>
                    </m:r>
                    <m:r>
                      <a:rPr lang="en-US" altLang="zh-CN" sz="1600" b="1" i="0"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𝒇</m:t>
                    </m:r>
                    <m:d>
                      <m:dPr>
                        <m:ctrlPr>
                          <a:rPr lang="en-US" altLang="zh-CN" sz="1600" b="1" i="1" smtClean="0">
                            <a:solidFill>
                              <a:srgbClr val="FF0000"/>
                            </a:solidFill>
                            <a:latin typeface="Cambria Math" panose="02040503050406030204" pitchFamily="18" charset="0"/>
                          </a:rPr>
                        </m:ctrlPr>
                      </m:dPr>
                      <m:e>
                        <m:sSup>
                          <m:sSupPr>
                            <m:ctrlPr>
                              <a:rPr lang="en-US" altLang="zh-CN" sz="1600" b="1" i="1" smtClean="0">
                                <a:solidFill>
                                  <a:srgbClr val="FF0000"/>
                                </a:solidFill>
                                <a:latin typeface="Cambria Math" panose="02040503050406030204" pitchFamily="18" charset="0"/>
                              </a:rPr>
                            </m:ctrlPr>
                          </m:sSupPr>
                          <m:e>
                            <m:r>
                              <a:rPr lang="en-US" altLang="zh-CN" sz="1600" b="1" i="1" smtClean="0">
                                <a:solidFill>
                                  <a:srgbClr val="FF0000"/>
                                </a:solidFill>
                                <a:latin typeface="Cambria Math" panose="02040503050406030204" pitchFamily="18" charset="0"/>
                              </a:rPr>
                              <m:t>𝒙</m:t>
                            </m:r>
                          </m:e>
                          <m:sup>
                            <m:d>
                              <m:dPr>
                                <m:ctrlPr>
                                  <a:rPr lang="en-US" altLang="zh-CN" sz="1600" b="1" i="1" smtClean="0">
                                    <a:solidFill>
                                      <a:srgbClr val="FF0000"/>
                                    </a:solidFill>
                                    <a:latin typeface="Cambria Math" panose="02040503050406030204" pitchFamily="18" charset="0"/>
                                  </a:rPr>
                                </m:ctrlPr>
                              </m:dPr>
                              <m:e>
                                <m:r>
                                  <a:rPr lang="en-US" altLang="zh-CN" sz="1600" b="1" i="1" smtClean="0">
                                    <a:solidFill>
                                      <a:srgbClr val="FF0000"/>
                                    </a:solidFill>
                                    <a:latin typeface="Cambria Math" panose="02040503050406030204" pitchFamily="18" charset="0"/>
                                  </a:rPr>
                                  <m:t>𝒌</m:t>
                                </m:r>
                              </m:e>
                            </m:d>
                          </m:sup>
                        </m:sSup>
                      </m:e>
                    </m:d>
                    <m:r>
                      <m:rPr>
                        <m:lit/>
                      </m:rP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&lt;</m:t>
                    </m:r>
                    <m:r>
                      <a:rPr lang="en-US" altLang="zh-CN" sz="1600" b="1" i="1" smtClean="0">
                        <a:solidFill>
                          <a:srgbClr val="FF0000"/>
                        </a:solidFill>
                        <a:latin typeface="Cambria Math" panose="02040503050406030204" pitchFamily="18" charset="0"/>
                      </a:rPr>
                      <m:t>𝝐</m:t>
                    </m:r>
                  </m:oMath>
                </a14:m>
                <a:r>
                  <a:rPr lang="en-US" altLang="zh-CN" sz="1600" dirty="0">
                    <a:solidFill>
                      <a:srgbClr val="FF0000"/>
                    </a:solidFill>
                  </a:rPr>
                  <a:t>, stop;</a:t>
                </a:r>
              </a:p>
              <a:p>
                <a:pPr algn="l"/>
                <a:r>
                  <a:rPr lang="en-US" altLang="zh-CN" sz="1600" dirty="0">
                    <a:solidFill>
                      <a:srgbClr val="FF0000"/>
                    </a:solidFill>
                  </a:rPr>
                  <a:t>ELSE </a:t>
                </a:r>
                <a14:m>
                  <m:oMath xmlns:m="http://schemas.openxmlformats.org/officeDocument/2006/math">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panose="02040503050406030204" pitchFamily="18" charset="0"/>
                          </a:rPr>
                          <m:t>𝒅</m:t>
                        </m:r>
                      </m:e>
                      <m:sub>
                        <m:r>
                          <a:rPr lang="en-US" altLang="zh-CN" sz="1600" b="1" i="1" smtClean="0">
                            <a:solidFill>
                              <a:srgbClr val="FF0000"/>
                            </a:solidFill>
                            <a:latin typeface="Cambria Math" panose="02040503050406030204" pitchFamily="18" charset="0"/>
                          </a:rPr>
                          <m:t>𝒌</m:t>
                        </m:r>
                      </m:sub>
                    </m:sSub>
                    <m:r>
                      <a:rPr lang="en-US" altLang="zh-CN" sz="1600" b="1" i="1" smtClean="0">
                        <a:solidFill>
                          <a:srgbClr val="FF0000"/>
                        </a:solidFill>
                        <a:latin typeface="Cambria Math" panose="02040503050406030204" pitchFamily="18" charset="0"/>
                      </a:rPr>
                      <m:t>=−</m:t>
                    </m:r>
                    <m:r>
                      <a:rPr lang="en-US" altLang="zh-CN" sz="1600" b="1" i="0"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𝒇</m:t>
                    </m:r>
                    <m:r>
                      <a:rPr lang="en-US" altLang="zh-CN" sz="1600" b="1" i="1" smtClean="0">
                        <a:solidFill>
                          <a:srgbClr val="FF0000"/>
                        </a:solidFill>
                        <a:latin typeface="Cambria Math" panose="02040503050406030204" pitchFamily="18" charset="0"/>
                      </a:rPr>
                      <m:t>(</m:t>
                    </m:r>
                    <m:sSup>
                      <m:sSupPr>
                        <m:ctrlPr>
                          <a:rPr lang="en-US" altLang="zh-CN" sz="1600" b="1" i="1" smtClean="0">
                            <a:solidFill>
                              <a:srgbClr val="FF0000"/>
                            </a:solidFill>
                            <a:latin typeface="Cambria Math" panose="02040503050406030204" pitchFamily="18" charset="0"/>
                          </a:rPr>
                        </m:ctrlPr>
                      </m:sSupPr>
                      <m:e>
                        <m:r>
                          <a:rPr lang="en-US" altLang="zh-CN" sz="1600" b="1" i="1" smtClean="0">
                            <a:solidFill>
                              <a:srgbClr val="FF0000"/>
                            </a:solidFill>
                            <a:latin typeface="Cambria Math" panose="02040503050406030204" pitchFamily="18" charset="0"/>
                          </a:rPr>
                          <m:t>𝒙</m:t>
                        </m:r>
                      </m:e>
                      <m:sup>
                        <m:d>
                          <m:dPr>
                            <m:ctrlPr>
                              <a:rPr lang="en-US" altLang="zh-CN" sz="1600" b="1" i="1" smtClean="0">
                                <a:solidFill>
                                  <a:srgbClr val="FF0000"/>
                                </a:solidFill>
                                <a:latin typeface="Cambria Math" panose="02040503050406030204" pitchFamily="18" charset="0"/>
                              </a:rPr>
                            </m:ctrlPr>
                          </m:dPr>
                          <m:e>
                            <m:r>
                              <a:rPr lang="en-US" altLang="zh-CN" sz="1600" b="1" i="1" smtClean="0">
                                <a:solidFill>
                                  <a:srgbClr val="FF0000"/>
                                </a:solidFill>
                                <a:latin typeface="Cambria Math" panose="02040503050406030204" pitchFamily="18" charset="0"/>
                              </a:rPr>
                              <m:t>𝒌</m:t>
                            </m:r>
                          </m:e>
                        </m:d>
                      </m:sup>
                    </m:sSup>
                    <m:r>
                      <a:rPr lang="en-US" altLang="zh-CN" sz="1600" b="1" i="1" smtClean="0">
                        <a:solidFill>
                          <a:srgbClr val="FF0000"/>
                        </a:solidFill>
                        <a:latin typeface="Cambria Math" panose="02040503050406030204" pitchFamily="18" charset="0"/>
                      </a:rPr>
                      <m:t>)</m:t>
                    </m:r>
                  </m:oMath>
                </a14:m>
                <a:r>
                  <a:rPr lang="en-US" altLang="zh-CN" sz="1600" dirty="0">
                    <a:solidFill>
                      <a:srgbClr val="FF0000"/>
                    </a:solidFill>
                  </a:rPr>
                  <a:t>, </a:t>
                </a:r>
                <a:r>
                  <a:rPr lang="zh-CN" altLang="en-US" sz="1600" dirty="0">
                    <a:solidFill>
                      <a:srgbClr val="FF0000"/>
                    </a:solidFill>
                  </a:rPr>
                  <a:t>解得</a:t>
                </a:r>
                <a14:m>
                  <m:oMath xmlns:m="http://schemas.openxmlformats.org/officeDocument/2006/math">
                    <m:sSub>
                      <m:sSubPr>
                        <m:ctrlPr>
                          <a:rPr lang="en-US" altLang="zh-CN" sz="1600" b="1" i="1" dirty="0" smtClean="0">
                            <a:solidFill>
                              <a:srgbClr val="FF0000"/>
                            </a:solidFill>
                            <a:latin typeface="Cambria Math" panose="02040503050406030204" pitchFamily="18" charset="0"/>
                          </a:rPr>
                        </m:ctrlPr>
                      </m:sSubPr>
                      <m:e>
                        <m:r>
                          <a:rPr lang="en-US" altLang="zh-CN" sz="1600" b="1" i="1" dirty="0" smtClean="0">
                            <a:solidFill>
                              <a:srgbClr val="FF0000"/>
                            </a:solidFill>
                            <a:latin typeface="Cambria Math" panose="02040503050406030204" pitchFamily="18" charset="0"/>
                          </a:rPr>
                          <m:t>𝝀</m:t>
                        </m:r>
                      </m:e>
                      <m:sub>
                        <m:r>
                          <a:rPr lang="en-US" altLang="zh-CN" sz="1600" b="1" i="1" dirty="0" smtClean="0">
                            <a:solidFill>
                              <a:srgbClr val="FF0000"/>
                            </a:solidFill>
                            <a:latin typeface="Cambria Math" panose="02040503050406030204" pitchFamily="18" charset="0"/>
                          </a:rPr>
                          <m:t>𝒌</m:t>
                        </m:r>
                      </m:sub>
                    </m:sSub>
                    <m:r>
                      <a:rPr lang="en-US" altLang="zh-CN" sz="1600" b="1" i="1" dirty="0" smtClean="0">
                        <a:solidFill>
                          <a:srgbClr val="FF0000"/>
                        </a:solidFill>
                        <a:latin typeface="Cambria Math" panose="02040503050406030204" pitchFamily="18" charset="0"/>
                      </a:rPr>
                      <m:t>=</m:t>
                    </m:r>
                    <m:r>
                      <a:rPr lang="en-US" altLang="zh-CN" sz="1600" b="1" i="1" dirty="0" smtClean="0">
                        <a:solidFill>
                          <a:srgbClr val="FF0000"/>
                        </a:solidFill>
                        <a:latin typeface="Cambria Math" panose="02040503050406030204" pitchFamily="18" charset="0"/>
                      </a:rPr>
                      <m:t>𝒂𝒓𝒈𝒎𝒊𝒏</m:t>
                    </m:r>
                    <m:r>
                      <a:rPr lang="en-US" altLang="zh-CN" sz="1600" b="1" i="1" dirty="0" smtClean="0">
                        <a:solidFill>
                          <a:srgbClr val="FF0000"/>
                        </a:solidFill>
                        <a:latin typeface="Cambria Math" panose="02040503050406030204" pitchFamily="18" charset="0"/>
                      </a:rPr>
                      <m:t> </m:t>
                    </m:r>
                    <m:r>
                      <a:rPr lang="en-US" altLang="zh-CN" sz="1600" b="1" i="1" dirty="0" smtClean="0">
                        <a:solidFill>
                          <a:srgbClr val="FF0000"/>
                        </a:solidFill>
                        <a:latin typeface="Cambria Math" panose="02040503050406030204" pitchFamily="18" charset="0"/>
                      </a:rPr>
                      <m:t>𝒇</m:t>
                    </m:r>
                    <m:d>
                      <m:dPr>
                        <m:ctrlPr>
                          <a:rPr lang="en-US" altLang="zh-CN" sz="1600" b="1" i="1" dirty="0" smtClean="0">
                            <a:solidFill>
                              <a:srgbClr val="FF0000"/>
                            </a:solidFill>
                            <a:latin typeface="Cambria Math" panose="02040503050406030204" pitchFamily="18" charset="0"/>
                          </a:rPr>
                        </m:ctrlPr>
                      </m:dPr>
                      <m:e>
                        <m:sSup>
                          <m:sSupPr>
                            <m:ctrlPr>
                              <a:rPr lang="en-US" altLang="zh-CN" sz="1600" b="1" i="1" dirty="0" smtClean="0">
                                <a:solidFill>
                                  <a:srgbClr val="FF0000"/>
                                </a:solidFill>
                                <a:latin typeface="Cambria Math" panose="02040503050406030204" pitchFamily="18" charset="0"/>
                              </a:rPr>
                            </m:ctrlPr>
                          </m:sSupPr>
                          <m:e>
                            <m:r>
                              <a:rPr lang="en-US" altLang="zh-CN" sz="1600" b="1" i="1" dirty="0" smtClean="0">
                                <a:solidFill>
                                  <a:srgbClr val="FF0000"/>
                                </a:solidFill>
                                <a:latin typeface="Cambria Math" panose="02040503050406030204" pitchFamily="18" charset="0"/>
                              </a:rPr>
                              <m:t>𝒙</m:t>
                            </m:r>
                          </m:e>
                          <m:sup>
                            <m:d>
                              <m:dPr>
                                <m:ctrlPr>
                                  <a:rPr lang="en-US" altLang="zh-CN" sz="1600" b="1" i="1" dirty="0" smtClean="0">
                                    <a:solidFill>
                                      <a:srgbClr val="FF0000"/>
                                    </a:solidFill>
                                    <a:latin typeface="Cambria Math" panose="02040503050406030204" pitchFamily="18" charset="0"/>
                                  </a:rPr>
                                </m:ctrlPr>
                              </m:dPr>
                              <m:e>
                                <m:r>
                                  <a:rPr lang="en-US" altLang="zh-CN" sz="1600" b="1" i="1" dirty="0" smtClean="0">
                                    <a:solidFill>
                                      <a:srgbClr val="FF0000"/>
                                    </a:solidFill>
                                    <a:latin typeface="Cambria Math" panose="02040503050406030204" pitchFamily="18" charset="0"/>
                                  </a:rPr>
                                  <m:t>𝒌</m:t>
                                </m:r>
                              </m:e>
                            </m:d>
                          </m:sup>
                        </m:sSup>
                        <m:r>
                          <a:rPr lang="en-US" altLang="zh-CN" sz="1600" b="1" i="1" dirty="0" smtClean="0">
                            <a:solidFill>
                              <a:srgbClr val="FF0000"/>
                            </a:solidFill>
                            <a:latin typeface="Cambria Math" panose="02040503050406030204" pitchFamily="18" charset="0"/>
                          </a:rPr>
                          <m:t>+</m:t>
                        </m:r>
                        <m:r>
                          <a:rPr lang="en-US" altLang="zh-CN" sz="1600" b="1" i="1" dirty="0" smtClean="0">
                            <a:solidFill>
                              <a:srgbClr val="FF0000"/>
                            </a:solidFill>
                            <a:latin typeface="Cambria Math" panose="02040503050406030204" pitchFamily="18" charset="0"/>
                          </a:rPr>
                          <m:t>𝝀</m:t>
                        </m:r>
                        <m:sSub>
                          <m:sSubPr>
                            <m:ctrlPr>
                              <a:rPr lang="en-US" altLang="zh-CN" sz="1600" b="1" i="1" dirty="0" smtClean="0">
                                <a:solidFill>
                                  <a:srgbClr val="FF0000"/>
                                </a:solidFill>
                                <a:latin typeface="Cambria Math" panose="02040503050406030204" pitchFamily="18" charset="0"/>
                              </a:rPr>
                            </m:ctrlPr>
                          </m:sSubPr>
                          <m:e>
                            <m:r>
                              <a:rPr lang="en-US" altLang="zh-CN" sz="1600" b="1" i="1" dirty="0" smtClean="0">
                                <a:solidFill>
                                  <a:srgbClr val="FF0000"/>
                                </a:solidFill>
                                <a:latin typeface="Cambria Math" panose="02040503050406030204" pitchFamily="18" charset="0"/>
                              </a:rPr>
                              <m:t>𝒅</m:t>
                            </m:r>
                          </m:e>
                          <m:sub>
                            <m:r>
                              <a:rPr lang="en-US" altLang="zh-CN" sz="1600" b="1" i="1" dirty="0" smtClean="0">
                                <a:solidFill>
                                  <a:srgbClr val="FF0000"/>
                                </a:solidFill>
                                <a:latin typeface="Cambria Math" panose="02040503050406030204" pitchFamily="18" charset="0"/>
                              </a:rPr>
                              <m:t>𝒌</m:t>
                            </m:r>
                          </m:sub>
                        </m:sSub>
                      </m:e>
                    </m:d>
                    <m:r>
                      <a:rPr lang="en-US" altLang="zh-CN" sz="1600" b="1" i="1" dirty="0" smtClean="0">
                        <a:solidFill>
                          <a:srgbClr val="FF0000"/>
                        </a:solidFill>
                        <a:latin typeface="Cambria Math" panose="02040503050406030204" pitchFamily="18" charset="0"/>
                      </a:rPr>
                      <m:t>,</m:t>
                    </m:r>
                    <m:r>
                      <a:rPr lang="en-US" altLang="zh-CN" sz="1600" b="1" i="1" dirty="0" smtClean="0">
                        <a:solidFill>
                          <a:srgbClr val="FF0000"/>
                        </a:solidFill>
                        <a:latin typeface="Cambria Math" panose="02040503050406030204" pitchFamily="18" charset="0"/>
                      </a:rPr>
                      <m:t>𝝀</m:t>
                    </m:r>
                    <m:r>
                      <a:rPr lang="en-US" altLang="zh-CN" sz="1600" b="1" i="1" dirty="0" smtClean="0">
                        <a:solidFill>
                          <a:srgbClr val="FF0000"/>
                        </a:solidFill>
                        <a:latin typeface="Cambria Math" panose="02040503050406030204" pitchFamily="18" charset="0"/>
                      </a:rPr>
                      <m:t>≥</m:t>
                    </m:r>
                    <m:r>
                      <a:rPr lang="en-US" altLang="zh-CN" sz="1600" b="1" i="1" dirty="0" smtClean="0">
                        <a:solidFill>
                          <a:srgbClr val="FF0000"/>
                        </a:solidFill>
                        <a:latin typeface="Cambria Math" panose="02040503050406030204" pitchFamily="18" charset="0"/>
                      </a:rPr>
                      <m:t>𝟎</m:t>
                    </m:r>
                  </m:oMath>
                </a14:m>
                <a:r>
                  <a:rPr lang="en-US" altLang="zh-CN" sz="1600" dirty="0">
                    <a:solidFill>
                      <a:srgbClr val="FF0000"/>
                    </a:solidFill>
                  </a:rPr>
                  <a:t>, </a:t>
                </a:r>
              </a:p>
              <a:p>
                <a:pPr algn="l"/>
                <a:r>
                  <a:rPr lang="zh-CN" altLang="en-US" sz="1600" dirty="0">
                    <a:solidFill>
                      <a:srgbClr val="FF0000"/>
                    </a:solidFill>
                  </a:rPr>
                  <a:t>令</a:t>
                </a:r>
                <a14:m>
                  <m:oMath xmlns:m="http://schemas.openxmlformats.org/officeDocument/2006/math">
                    <m:sSup>
                      <m:sSupPr>
                        <m:ctrlPr>
                          <a:rPr lang="en-US" altLang="zh-CN" sz="1600" b="1" i="1" smtClean="0">
                            <a:solidFill>
                              <a:srgbClr val="FF0000"/>
                            </a:solidFill>
                            <a:latin typeface="Cambria Math" panose="02040503050406030204" pitchFamily="18" charset="0"/>
                          </a:rPr>
                        </m:ctrlPr>
                      </m:sSupPr>
                      <m:e>
                        <m:r>
                          <a:rPr lang="en-US" altLang="zh-CN" sz="1600" b="1" i="1" smtClean="0">
                            <a:solidFill>
                              <a:srgbClr val="FF0000"/>
                            </a:solidFill>
                            <a:latin typeface="Cambria Math" panose="02040503050406030204" pitchFamily="18" charset="0"/>
                          </a:rPr>
                          <m:t>𝒙</m:t>
                        </m:r>
                      </m:e>
                      <m:sup>
                        <m:d>
                          <m:dPr>
                            <m:ctrlPr>
                              <a:rPr lang="en-US" altLang="zh-CN" sz="1600" b="1" i="1" smtClean="0">
                                <a:solidFill>
                                  <a:srgbClr val="FF0000"/>
                                </a:solidFill>
                                <a:latin typeface="Cambria Math" panose="02040503050406030204" pitchFamily="18" charset="0"/>
                              </a:rPr>
                            </m:ctrlPr>
                          </m:dPr>
                          <m:e>
                            <m:r>
                              <a:rPr lang="en-US" altLang="zh-CN" sz="1600" b="1" i="1" smtClean="0">
                                <a:solidFill>
                                  <a:srgbClr val="FF0000"/>
                                </a:solidFill>
                                <a:latin typeface="Cambria Math" panose="02040503050406030204" pitchFamily="18" charset="0"/>
                              </a:rPr>
                              <m:t>𝒌</m:t>
                            </m:r>
                            <m:r>
                              <a:rPr lang="en-US" altLang="zh-CN" sz="1600" b="1" i="1" smtClean="0">
                                <a:solidFill>
                                  <a:srgbClr val="FF0000"/>
                                </a:solidFill>
                                <a:latin typeface="Cambria Math" panose="02040503050406030204" pitchFamily="18" charset="0"/>
                              </a:rPr>
                              <m:t>+</m:t>
                            </m:r>
                            <m:r>
                              <a:rPr lang="en-US" altLang="zh-CN" sz="1600" b="1" i="1" smtClean="0">
                                <a:solidFill>
                                  <a:srgbClr val="FF0000"/>
                                </a:solidFill>
                                <a:latin typeface="Cambria Math" panose="02040503050406030204" pitchFamily="18" charset="0"/>
                              </a:rPr>
                              <m:t>𝟏</m:t>
                            </m:r>
                          </m:e>
                        </m:d>
                      </m:sup>
                    </m:sSup>
                    <m:r>
                      <a:rPr lang="en-US" altLang="zh-CN" sz="1600" b="1" i="1" smtClean="0">
                        <a:solidFill>
                          <a:srgbClr val="FF0000"/>
                        </a:solidFill>
                        <a:latin typeface="Cambria Math" panose="02040503050406030204" pitchFamily="18" charset="0"/>
                      </a:rPr>
                      <m:t>=</m:t>
                    </m:r>
                    <m:sSup>
                      <m:sSupPr>
                        <m:ctrlPr>
                          <a:rPr lang="en-US" altLang="zh-CN" sz="1600" b="1" i="1" smtClean="0">
                            <a:solidFill>
                              <a:srgbClr val="FF0000"/>
                            </a:solidFill>
                            <a:latin typeface="Cambria Math" panose="02040503050406030204" pitchFamily="18" charset="0"/>
                          </a:rPr>
                        </m:ctrlPr>
                      </m:sSupPr>
                      <m:e>
                        <m:r>
                          <a:rPr lang="en-US" altLang="zh-CN" sz="1600" b="1" i="1" smtClean="0">
                            <a:solidFill>
                              <a:srgbClr val="FF0000"/>
                            </a:solidFill>
                            <a:latin typeface="Cambria Math" panose="02040503050406030204" pitchFamily="18" charset="0"/>
                          </a:rPr>
                          <m:t>𝒙</m:t>
                        </m:r>
                      </m:e>
                      <m:sup>
                        <m:d>
                          <m:dPr>
                            <m:ctrlPr>
                              <a:rPr lang="en-US" altLang="zh-CN" sz="1600" b="1" i="1" smtClean="0">
                                <a:solidFill>
                                  <a:srgbClr val="FF0000"/>
                                </a:solidFill>
                                <a:latin typeface="Cambria Math" panose="02040503050406030204" pitchFamily="18" charset="0"/>
                              </a:rPr>
                            </m:ctrlPr>
                          </m:dPr>
                          <m:e>
                            <m:r>
                              <a:rPr lang="en-US" altLang="zh-CN" sz="1600" b="1" i="1" smtClean="0">
                                <a:solidFill>
                                  <a:srgbClr val="FF0000"/>
                                </a:solidFill>
                                <a:latin typeface="Cambria Math" panose="02040503050406030204" pitchFamily="18" charset="0"/>
                              </a:rPr>
                              <m:t>𝒌</m:t>
                            </m:r>
                          </m:e>
                        </m:d>
                      </m:sup>
                    </m:sSup>
                    <m:r>
                      <a:rPr lang="en-US" altLang="zh-CN" sz="1600" b="1" i="1" smtClean="0">
                        <a:solidFill>
                          <a:srgbClr val="FF0000"/>
                        </a:solidFill>
                        <a:latin typeface="Cambria Math" panose="02040503050406030204" pitchFamily="18" charset="0"/>
                      </a:rPr>
                      <m:t>+</m:t>
                    </m:r>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panose="02040503050406030204" pitchFamily="18" charset="0"/>
                          </a:rPr>
                          <m:t>𝝀</m:t>
                        </m:r>
                      </m:e>
                      <m:sub>
                        <m:r>
                          <a:rPr lang="en-US" altLang="zh-CN" sz="1600" b="1" i="1" smtClean="0">
                            <a:solidFill>
                              <a:srgbClr val="FF0000"/>
                            </a:solidFill>
                            <a:latin typeface="Cambria Math" panose="02040503050406030204" pitchFamily="18" charset="0"/>
                          </a:rPr>
                          <m:t>𝒌</m:t>
                        </m:r>
                      </m:sub>
                    </m:sSub>
                    <m:sSub>
                      <m:sSubPr>
                        <m:ctrlPr>
                          <a:rPr lang="en-US" altLang="zh-CN" sz="1600" b="1" i="1" smtClean="0">
                            <a:solidFill>
                              <a:srgbClr val="FF0000"/>
                            </a:solidFill>
                            <a:latin typeface="Cambria Math" panose="02040503050406030204" pitchFamily="18" charset="0"/>
                          </a:rPr>
                        </m:ctrlPr>
                      </m:sSubPr>
                      <m:e>
                        <m:r>
                          <a:rPr lang="en-US" altLang="zh-CN" sz="1600" b="1" i="1" smtClean="0">
                            <a:solidFill>
                              <a:srgbClr val="FF0000"/>
                            </a:solidFill>
                            <a:latin typeface="Cambria Math" panose="02040503050406030204" pitchFamily="18" charset="0"/>
                          </a:rPr>
                          <m:t>𝒅</m:t>
                        </m:r>
                      </m:e>
                      <m:sub>
                        <m:r>
                          <a:rPr lang="en-US" altLang="zh-CN" sz="1600" b="1" i="1" smtClean="0">
                            <a:solidFill>
                              <a:srgbClr val="FF0000"/>
                            </a:solidFill>
                            <a:latin typeface="Cambria Math" panose="02040503050406030204" pitchFamily="18" charset="0"/>
                          </a:rPr>
                          <m:t>𝒌</m:t>
                        </m:r>
                      </m:sub>
                    </m:sSub>
                  </m:oMath>
                </a14:m>
                <a:r>
                  <a:rPr lang="en-US" altLang="zh-CN" sz="1600" dirty="0">
                    <a:solidFill>
                      <a:srgbClr val="FF0000"/>
                    </a:solidFill>
                  </a:rPr>
                  <a:t>,</a:t>
                </a:r>
                <a14:m>
                  <m:oMath xmlns:m="http://schemas.openxmlformats.org/officeDocument/2006/math">
                    <m:r>
                      <a:rPr lang="en-US" altLang="zh-CN" sz="1600" b="1" i="1" dirty="0" smtClean="0">
                        <a:solidFill>
                          <a:srgbClr val="FF0000"/>
                        </a:solidFill>
                        <a:latin typeface="Cambria Math" panose="02040503050406030204" pitchFamily="18" charset="0"/>
                      </a:rPr>
                      <m:t>𝒌</m:t>
                    </m:r>
                    <m:r>
                      <a:rPr lang="en-US" altLang="zh-CN" sz="1600" b="1" i="1" dirty="0" smtClean="0">
                        <a:solidFill>
                          <a:srgbClr val="FF0000"/>
                        </a:solidFill>
                        <a:latin typeface="Cambria Math" panose="02040503050406030204" pitchFamily="18" charset="0"/>
                      </a:rPr>
                      <m:t>=</m:t>
                    </m:r>
                    <m:r>
                      <a:rPr lang="en-US" altLang="zh-CN" sz="1600" b="1" i="1" dirty="0" smtClean="0">
                        <a:solidFill>
                          <a:srgbClr val="FF0000"/>
                        </a:solidFill>
                        <a:latin typeface="Cambria Math" panose="02040503050406030204" pitchFamily="18" charset="0"/>
                      </a:rPr>
                      <m:t>𝒌</m:t>
                    </m:r>
                    <m:r>
                      <a:rPr lang="en-US" altLang="zh-CN" sz="1600" b="1" i="1" dirty="0" smtClean="0">
                        <a:solidFill>
                          <a:srgbClr val="FF0000"/>
                        </a:solidFill>
                        <a:latin typeface="Cambria Math" panose="02040503050406030204" pitchFamily="18" charset="0"/>
                      </a:rPr>
                      <m:t>+</m:t>
                    </m:r>
                    <m:r>
                      <a:rPr lang="en-US" altLang="zh-CN" sz="1600" b="1" i="1" dirty="0" smtClean="0">
                        <a:solidFill>
                          <a:srgbClr val="FF0000"/>
                        </a:solidFill>
                        <a:latin typeface="Cambria Math" panose="02040503050406030204" pitchFamily="18" charset="0"/>
                      </a:rPr>
                      <m:t>𝟏</m:t>
                    </m:r>
                    <m:r>
                      <a:rPr lang="en-US" altLang="zh-CN" sz="1600" b="1" i="1" dirty="0" smtClean="0">
                        <a:solidFill>
                          <a:srgbClr val="FF0000"/>
                        </a:solidFill>
                        <a:latin typeface="Cambria Math" panose="02040503050406030204" pitchFamily="18" charset="0"/>
                      </a:rPr>
                      <m:t>;</m:t>
                    </m:r>
                  </m:oMath>
                </a14:m>
                <a:endParaRPr lang="en-US" altLang="zh-CN" sz="1600" dirty="0">
                  <a:solidFill>
                    <a:srgbClr val="FF0000"/>
                  </a:solidFill>
                </a:endParaRPr>
              </a:p>
              <a:p>
                <a:pPr algn="l"/>
                <a:endParaRPr lang="zh-CN" altLang="en-US" sz="1600" dirty="0">
                  <a:solidFill>
                    <a:srgbClr val="FF0000"/>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165188" y="5720800"/>
                <a:ext cx="3672408" cy="1692515"/>
              </a:xfrm>
              <a:prstGeom prst="rect">
                <a:avLst/>
              </a:prstGeom>
              <a:blipFill rotWithShape="1">
                <a:blip r:embed="rId5"/>
                <a:stretch>
                  <a:fillRect l="-829" t="-719"/>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p:sp>
        <p:nvSpPr>
          <p:cNvPr id="3" name="Content Placeholder 2"/>
          <p:cNvSpPr>
            <a:spLocks noGrp="1"/>
          </p:cNvSpPr>
          <p:nvPr>
            <p:ph idx="1"/>
          </p:nvPr>
        </p:nvSpPr>
        <p:spPr/>
        <p:txBody>
          <a:bodyPr/>
          <a:lstStyle/>
          <a:p>
            <a:r>
              <a:rPr lang="zh-CN" altLang="en-US" dirty="0"/>
              <a:t>最速</a:t>
            </a:r>
            <a:endParaRPr lang="en-US" altLang="zh-CN" dirty="0"/>
          </a:p>
          <a:p>
            <a:pPr marL="0" indent="0">
              <a:buNone/>
            </a:pPr>
            <a:r>
              <a:rPr lang="zh-CN" altLang="en-US" dirty="0"/>
              <a:t>下降法</a:t>
            </a:r>
            <a:r>
              <a:rPr lang="en-US" altLang="zh-CN" dirty="0"/>
              <a:t> </a:t>
            </a:r>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4713" y="1201738"/>
            <a:ext cx="72009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8" y="3203575"/>
            <a:ext cx="2616201"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F29E0-E8FF-41CC-ABFD-302CB217BDD0}"/>
              </a:ext>
            </a:extLst>
          </p:cNvPr>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A7E4A72-509F-42A6-80EE-F8B81B215EA3}"/>
                  </a:ext>
                </a:extLst>
              </p:cNvPr>
              <p:cNvSpPr>
                <a:spLocks noGrp="1"/>
              </p:cNvSpPr>
              <p:nvPr>
                <p:ph idx="1"/>
              </p:nvPr>
            </p:nvSpPr>
            <p:spPr/>
            <p:txBody>
              <a:bodyPr/>
              <a:lstStyle/>
              <a:p>
                <a:r>
                  <a:rPr lang="zh-CN" altLang="en-US" sz="2800" dirty="0">
                    <a:solidFill>
                      <a:srgbClr val="FF0000"/>
                    </a:solidFill>
                  </a:rPr>
                  <a:t>练习</a:t>
                </a:r>
                <a:r>
                  <a:rPr lang="zh-CN" altLang="en-US" sz="2800" dirty="0"/>
                  <a:t>：假设</a:t>
                </a:r>
                <a14:m>
                  <m:oMath xmlns:m="http://schemas.openxmlformats.org/officeDocument/2006/math">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𝒙</m:t>
                        </m:r>
                      </m:e>
                    </m:d>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𝒙</m:t>
                        </m:r>
                      </m:e>
                      <m:sub>
                        <m:r>
                          <a:rPr lang="en-US" altLang="zh-CN" sz="2800" b="1" i="1" smtClean="0">
                            <a:latin typeface="Cambria Math" panose="02040503050406030204" pitchFamily="18" charset="0"/>
                          </a:rPr>
                          <m:t>𝟏</m:t>
                        </m:r>
                      </m:sub>
                    </m:sSub>
                    <m:sSubSup>
                      <m:sSubSupPr>
                        <m:ctrlPr>
                          <a:rPr lang="en-US" altLang="zh-CN" sz="2800" b="1" i="1" smtClean="0">
                            <a:latin typeface="Cambria Math" panose="02040503050406030204" pitchFamily="18" charset="0"/>
                          </a:rPr>
                        </m:ctrlPr>
                      </m:sSubSupPr>
                      <m:e>
                        <m:r>
                          <a:rPr lang="en-US" altLang="zh-CN" sz="2800" b="1" i="1" smtClean="0">
                            <a:latin typeface="Cambria Math" panose="02040503050406030204" pitchFamily="18" charset="0"/>
                          </a:rPr>
                          <m:t>𝒙</m:t>
                        </m:r>
                      </m:e>
                      <m:sub>
                        <m:r>
                          <a:rPr lang="en-US" altLang="zh-CN" sz="2800" b="1" i="1" smtClean="0">
                            <a:latin typeface="Cambria Math" panose="02040503050406030204" pitchFamily="18" charset="0"/>
                          </a:rPr>
                          <m:t>𝟐</m:t>
                        </m:r>
                      </m:sub>
                      <m:sup>
                        <m:r>
                          <a:rPr lang="en-US" altLang="zh-CN" sz="2800" b="1" i="1" smtClean="0">
                            <a:latin typeface="Cambria Math" panose="02040503050406030204" pitchFamily="18" charset="0"/>
                          </a:rPr>
                          <m:t>𝟐</m:t>
                        </m:r>
                      </m:sup>
                    </m:sSubSup>
                    <m:r>
                      <a:rPr lang="en-US" altLang="zh-CN" sz="2800" b="1" i="1" smtClean="0">
                        <a:latin typeface="Cambria Math" panose="02040503050406030204" pitchFamily="18" charset="0"/>
                      </a:rPr>
                      <m:t>,</m:t>
                    </m:r>
                  </m:oMath>
                </a14:m>
                <a:r>
                  <a:rPr lang="zh-CN" altLang="en-US" sz="2800" dirty="0"/>
                  <a:t>则其梯度为</a:t>
                </a:r>
                <a14:m>
                  <m:oMath xmlns:m="http://schemas.openxmlformats.org/officeDocument/2006/math">
                    <m:r>
                      <a:rPr lang="en-US" altLang="zh-CN" sz="2800" b="1" i="0" smtClean="0">
                        <a:latin typeface="Cambria Math" panose="02040503050406030204" pitchFamily="18" charset="0"/>
                      </a:rPr>
                      <m:t>𝛁</m:t>
                    </m:r>
                    <m:r>
                      <a:rPr lang="en-US" altLang="zh-CN" sz="2800" b="1" i="1" smtClean="0">
                        <a:latin typeface="Cambria Math" panose="02040503050406030204" pitchFamily="18" charset="0"/>
                      </a:rPr>
                      <m:t>𝒇</m:t>
                    </m:r>
                    <m:r>
                      <a:rPr lang="en-US" altLang="zh-CN" sz="2800" b="1" i="1" smtClean="0">
                        <a:latin typeface="Cambria Math" panose="02040503050406030204" pitchFamily="18" charset="0"/>
                      </a:rPr>
                      <m:t>=?</m:t>
                    </m:r>
                  </m:oMath>
                </a14:m>
                <a:r>
                  <a:rPr lang="zh-CN" altLang="en-US" sz="2800" dirty="0"/>
                  <a:t>若</a:t>
                </a:r>
                <a14:m>
                  <m:oMath xmlns:m="http://schemas.openxmlformats.org/officeDocument/2006/math">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𝒙</m:t>
                        </m:r>
                      </m:e>
                      <m:sup>
                        <m:d>
                          <m:dPr>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𝒌</m:t>
                            </m:r>
                          </m:e>
                        </m:d>
                      </m:sup>
                    </m:sSup>
                    <m:r>
                      <a:rPr lang="en-US" altLang="zh-CN" sz="2800" b="1" i="1" dirty="0" smtClean="0">
                        <a:latin typeface="Cambria Math" panose="02040503050406030204" pitchFamily="18" charset="0"/>
                      </a:rPr>
                      <m:t>=</m:t>
                    </m:r>
                    <m:sSup>
                      <m:sSupPr>
                        <m:ctrlPr>
                          <a:rPr lang="en-US" altLang="zh-CN" sz="2800" b="1" i="1" dirty="0" smtClean="0">
                            <a:latin typeface="Cambria Math" panose="02040503050406030204" pitchFamily="18" charset="0"/>
                          </a:rPr>
                        </m:ctrlPr>
                      </m:sSupPr>
                      <m:e>
                        <m:d>
                          <m:dPr>
                            <m:begChr m:val="["/>
                            <m:endChr m:val="]"/>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𝟏</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𝟐</m:t>
                            </m:r>
                          </m:e>
                        </m:d>
                      </m:e>
                      <m:sup>
                        <m:r>
                          <a:rPr lang="en-US" altLang="zh-CN" sz="2800" b="1" i="1" dirty="0" smtClean="0">
                            <a:latin typeface="Cambria Math" panose="02040503050406030204" pitchFamily="18" charset="0"/>
                          </a:rPr>
                          <m:t>𝑻</m:t>
                        </m:r>
                      </m:sup>
                    </m:sSup>
                  </m:oMath>
                </a14:m>
                <a:r>
                  <a:rPr lang="en-US" altLang="zh-CN" sz="2800" dirty="0"/>
                  <a:t>,</a:t>
                </a:r>
                <a:r>
                  <a:rPr lang="zh-CN" altLang="en-US" sz="2800" dirty="0"/>
                  <a:t>则该点处的归一化最速下降方向</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𝒅</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oMath>
                </a14:m>
                <a:r>
                  <a:rPr lang="zh-CN" altLang="en-US" sz="2800" dirty="0"/>
                  <a:t>为多少？</a:t>
                </a:r>
                <a:endParaRPr lang="en-US" altLang="zh-CN" sz="2800" dirty="0"/>
              </a:p>
              <a:p>
                <a:r>
                  <a:rPr lang="zh-CN" altLang="en-US" sz="2800" b="1" dirty="0"/>
                  <a:t>若</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𝜶</m:t>
                        </m:r>
                      </m:e>
                      <m:sub>
                        <m:r>
                          <a:rPr lang="en-US" altLang="zh-CN" sz="2800" b="1" i="1" smtClean="0">
                            <a:latin typeface="Cambria Math" panose="02040503050406030204" pitchFamily="18" charset="0"/>
                          </a:rPr>
                          <m:t>𝒌</m:t>
                        </m:r>
                      </m:sub>
                    </m:sSub>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𝒂𝒓𝒈𝒎𝒊</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𝒏</m:t>
                        </m:r>
                      </m:e>
                      <m:sub>
                        <m:r>
                          <a:rPr lang="en-US" altLang="zh-CN" sz="2800" b="1" i="1" smtClean="0">
                            <a:latin typeface="Cambria Math" panose="02040503050406030204" pitchFamily="18" charset="0"/>
                          </a:rPr>
                          <m:t>𝜶</m:t>
                        </m:r>
                      </m:sub>
                    </m:sSub>
                    <m:r>
                      <a:rPr lang="en-US" altLang="zh-CN" sz="2800" b="1" i="1" smtClean="0">
                        <a:latin typeface="Cambria Math" panose="02040503050406030204" pitchFamily="18" charset="0"/>
                      </a:rPr>
                      <m:t>𝒇</m:t>
                    </m:r>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𝜶</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𝒅</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r>
                      <a:rPr lang="en-US" altLang="zh-CN" sz="2800" b="1" i="1" smtClean="0">
                        <a:latin typeface="Cambria Math" panose="02040503050406030204" pitchFamily="18" charset="0"/>
                      </a:rPr>
                      <m:t>)</m:t>
                    </m:r>
                  </m:oMath>
                </a14:m>
                <a:r>
                  <a:rPr lang="zh-CN" altLang="en-US" sz="2800" dirty="0"/>
                  <a:t>，则有</a:t>
                </a:r>
                <a:endParaRPr lang="en-US" altLang="zh-CN" sz="2800" dirty="0"/>
              </a:p>
              <a:p>
                <a14:m>
                  <m:oMath xmlns:m="http://schemas.openxmlformats.org/officeDocument/2006/math">
                    <m:r>
                      <a:rPr lang="en-US" altLang="zh-CN" sz="2800" b="1" i="0" smtClean="0">
                        <a:latin typeface="Cambria Math" panose="02040503050406030204" pitchFamily="18" charset="0"/>
                      </a:rPr>
                      <m:t>𝛁</m:t>
                    </m:r>
                    <m:r>
                      <a:rPr lang="en-US" altLang="zh-CN" sz="2800" b="1" i="1" smtClean="0">
                        <a:latin typeface="Cambria Math" panose="02040503050406030204" pitchFamily="18" charset="0"/>
                      </a:rPr>
                      <m:t>𝒇</m:t>
                    </m:r>
                    <m:sSup>
                      <m:sSupPr>
                        <m:ctrlPr>
                          <a:rPr lang="en-US" altLang="zh-CN" sz="2800" b="1" i="1" smtClean="0">
                            <a:latin typeface="Cambria Math" panose="02040503050406030204" pitchFamily="18" charset="0"/>
                          </a:rPr>
                        </m:ctrlPr>
                      </m:sSupPr>
                      <m:e>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𝜶</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𝒅</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e>
                        </m:d>
                      </m:e>
                      <m:sup>
                        <m:r>
                          <a:rPr lang="en-US" altLang="zh-CN" sz="2800" b="1" i="1" smtClean="0">
                            <a:latin typeface="Cambria Math" panose="02040503050406030204" pitchFamily="18" charset="0"/>
                          </a:rPr>
                          <m:t>𝑻</m:t>
                        </m:r>
                      </m:sup>
                    </m:sSup>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𝒅</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oMath>
                </a14:m>
                <a:r>
                  <a:rPr lang="en-US" altLang="zh-CN" sz="2800" dirty="0"/>
                  <a:t>(</a:t>
                </a:r>
                <a:r>
                  <a:rPr lang="zh-CN" altLang="en-US" sz="2800" dirty="0">
                    <a:solidFill>
                      <a:srgbClr val="FF3399"/>
                    </a:solidFill>
                  </a:rPr>
                  <a:t>为什么</a:t>
                </a:r>
                <a:r>
                  <a:rPr lang="en-US" altLang="zh-CN" sz="2800" dirty="0"/>
                  <a:t>)</a:t>
                </a:r>
              </a:p>
              <a:p>
                <a:r>
                  <a:rPr lang="zh-CN" altLang="en-US" sz="2800" dirty="0"/>
                  <a:t>则必有：</a:t>
                </a:r>
                <a14:m>
                  <m:oMath xmlns:m="http://schemas.openxmlformats.org/officeDocument/2006/math">
                    <m:sSup>
                      <m:sSupPr>
                        <m:ctrlPr>
                          <a:rPr lang="en-US" altLang="zh-CN" sz="2800" b="1" i="1" smtClean="0">
                            <a:latin typeface="Cambria Math" panose="02040503050406030204" pitchFamily="18" charset="0"/>
                          </a:rPr>
                        </m:ctrlPr>
                      </m:sSup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𝒅</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e>
                            </m:d>
                          </m:sup>
                        </m:sSup>
                      </m:e>
                      <m:sup>
                        <m:r>
                          <a:rPr lang="en-US" altLang="zh-CN" sz="2800" b="1" i="1" smtClean="0">
                            <a:latin typeface="Cambria Math" panose="02040503050406030204" pitchFamily="18" charset="0"/>
                          </a:rPr>
                          <m:t>𝑻</m:t>
                        </m:r>
                      </m:sup>
                    </m:sSup>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𝒅</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oMath>
                </a14:m>
                <a:endParaRPr lang="en-US" altLang="zh-CN" sz="2800" dirty="0"/>
              </a:p>
              <a:p>
                <a:r>
                  <a:rPr lang="zh-CN" altLang="en-US" sz="2800" dirty="0"/>
                  <a:t>若</a:t>
                </a:r>
                <a14:m>
                  <m:oMath xmlns:m="http://schemas.openxmlformats.org/officeDocument/2006/math">
                    <m:r>
                      <a:rPr lang="en-US" altLang="zh-CN" sz="2800" b="1" i="1" smtClean="0">
                        <a:latin typeface="Cambria Math" panose="02040503050406030204" pitchFamily="18" charset="0"/>
                      </a:rPr>
                      <m:t>𝒇</m:t>
                    </m:r>
                    <m:r>
                      <a:rPr lang="en-US" altLang="zh-CN" sz="2800" b="1" i="1" smtClean="0">
                        <a:latin typeface="Cambria Math" panose="02040503050406030204" pitchFamily="18" charset="0"/>
                      </a:rPr>
                      <m:t>=</m:t>
                    </m:r>
                    <m:f>
                      <m:fPr>
                        <m:ctrlPr>
                          <a:rPr lang="en-US" altLang="zh-CN" sz="2800" b="1" i="1" smtClean="0">
                            <a:latin typeface="Cambria Math" panose="02040503050406030204" pitchFamily="18" charset="0"/>
                          </a:rPr>
                        </m:ctrlPr>
                      </m:fPr>
                      <m:num>
                        <m:r>
                          <a:rPr lang="en-US" altLang="zh-CN" sz="2800" b="1" i="1" smtClean="0">
                            <a:latin typeface="Cambria Math" panose="02040503050406030204" pitchFamily="18" charset="0"/>
                          </a:rPr>
                          <m:t>𝟏</m:t>
                        </m:r>
                      </m:num>
                      <m:den>
                        <m:r>
                          <a:rPr lang="en-US" altLang="zh-CN" sz="2800" b="1" i="1" smtClean="0">
                            <a:latin typeface="Cambria Math" panose="02040503050406030204" pitchFamily="18" charset="0"/>
                          </a:rPr>
                          <m:t>𝟐</m:t>
                        </m:r>
                      </m:den>
                    </m:f>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𝑻</m:t>
                        </m:r>
                      </m:sup>
                    </m:sSup>
                    <m:r>
                      <a:rPr lang="en-US" altLang="zh-CN" sz="2800" b="1" i="1" smtClean="0">
                        <a:latin typeface="Cambria Math" panose="02040503050406030204" pitchFamily="18" charset="0"/>
                      </a:rPr>
                      <m:t>𝑨𝒙</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𝒃𝒙</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𝒄</m:t>
                    </m:r>
                  </m:oMath>
                </a14:m>
                <a:r>
                  <a:rPr lang="en-US" altLang="zh-CN" sz="2800" dirty="0"/>
                  <a:t>,</a:t>
                </a:r>
                <a:r>
                  <a:rPr lang="zh-CN" altLang="en-US" sz="2800" dirty="0"/>
                  <a:t>请计算</a:t>
                </a:r>
                <a:endParaRPr lang="en-US" altLang="zh-CN" sz="2800" dirty="0"/>
              </a:p>
              <a:p>
                <a14:m>
                  <m:oMath xmlns:m="http://schemas.openxmlformats.org/officeDocument/2006/math">
                    <m:r>
                      <a:rPr lang="en-US" altLang="zh-CN" sz="2800" b="1" i="1" smtClean="0">
                        <a:solidFill>
                          <a:srgbClr val="FF3399"/>
                        </a:solidFill>
                        <a:latin typeface="Cambria Math" panose="02040503050406030204" pitchFamily="18" charset="0"/>
                      </a:rPr>
                      <m:t>𝒎𝒊</m:t>
                    </m:r>
                    <m:sSub>
                      <m:sSubPr>
                        <m:ctrlPr>
                          <a:rPr lang="en-US" altLang="zh-CN" sz="2800" b="1" i="1" smtClean="0">
                            <a:solidFill>
                              <a:srgbClr val="FF3399"/>
                            </a:solidFill>
                            <a:latin typeface="Cambria Math" panose="02040503050406030204" pitchFamily="18" charset="0"/>
                          </a:rPr>
                        </m:ctrlPr>
                      </m:sSubPr>
                      <m:e>
                        <m:r>
                          <a:rPr lang="en-US" altLang="zh-CN" sz="2800" b="1" i="1" smtClean="0">
                            <a:solidFill>
                              <a:srgbClr val="FF3399"/>
                            </a:solidFill>
                            <a:latin typeface="Cambria Math" panose="02040503050406030204" pitchFamily="18" charset="0"/>
                          </a:rPr>
                          <m:t>𝒏</m:t>
                        </m:r>
                      </m:e>
                      <m:sub>
                        <m:r>
                          <a:rPr lang="en-US" altLang="zh-CN" sz="2800" b="1" i="1" smtClean="0">
                            <a:solidFill>
                              <a:srgbClr val="FF3399"/>
                            </a:solidFill>
                            <a:latin typeface="Cambria Math" panose="02040503050406030204" pitchFamily="18" charset="0"/>
                          </a:rPr>
                          <m:t>𝜶</m:t>
                        </m:r>
                      </m:sub>
                    </m:sSub>
                    <m:r>
                      <a:rPr lang="en-US" altLang="zh-CN" sz="2800" b="1" i="1" smtClean="0">
                        <a:solidFill>
                          <a:srgbClr val="FF3399"/>
                        </a:solidFill>
                        <a:latin typeface="Cambria Math" panose="02040503050406030204" pitchFamily="18" charset="0"/>
                      </a:rPr>
                      <m:t>𝒇</m:t>
                    </m:r>
                    <m:r>
                      <a:rPr lang="en-US" altLang="zh-CN" sz="2800" b="1" i="1" smtClean="0">
                        <a:solidFill>
                          <a:srgbClr val="FF3399"/>
                        </a:solidFill>
                        <a:latin typeface="Cambria Math" panose="02040503050406030204" pitchFamily="18" charset="0"/>
                      </a:rPr>
                      <m:t>(</m:t>
                    </m:r>
                    <m:r>
                      <a:rPr lang="en-US" altLang="zh-CN" sz="2800" b="1" i="1" smtClean="0">
                        <a:solidFill>
                          <a:srgbClr val="FF3399"/>
                        </a:solidFill>
                        <a:latin typeface="Cambria Math" panose="02040503050406030204" pitchFamily="18" charset="0"/>
                      </a:rPr>
                      <m:t>𝒙</m:t>
                    </m:r>
                    <m:r>
                      <a:rPr lang="en-US" altLang="zh-CN" sz="2800" b="1" i="1" smtClean="0">
                        <a:solidFill>
                          <a:srgbClr val="FF3399"/>
                        </a:solidFill>
                        <a:latin typeface="Cambria Math" panose="02040503050406030204" pitchFamily="18" charset="0"/>
                      </a:rPr>
                      <m:t>+</m:t>
                    </m:r>
                    <m:r>
                      <a:rPr lang="en-US" altLang="zh-CN" sz="2800" b="1" i="1" smtClean="0">
                        <a:solidFill>
                          <a:srgbClr val="FF3399"/>
                        </a:solidFill>
                        <a:latin typeface="Cambria Math" panose="02040503050406030204" pitchFamily="18" charset="0"/>
                      </a:rPr>
                      <m:t>𝜶</m:t>
                    </m:r>
                    <m:r>
                      <a:rPr lang="en-US" altLang="zh-CN" sz="2800" b="1" i="1" smtClean="0">
                        <a:solidFill>
                          <a:srgbClr val="FF3399"/>
                        </a:solidFill>
                        <a:latin typeface="Cambria Math" panose="02040503050406030204" pitchFamily="18" charset="0"/>
                      </a:rPr>
                      <m:t>𝒅</m:t>
                    </m:r>
                    <m:r>
                      <a:rPr lang="en-US" altLang="zh-CN" sz="2800" b="1" i="1" smtClean="0">
                        <a:solidFill>
                          <a:srgbClr val="FF3399"/>
                        </a:solidFill>
                        <a:latin typeface="Cambria Math" panose="02040503050406030204" pitchFamily="18" charset="0"/>
                      </a:rPr>
                      <m:t>)</m:t>
                    </m:r>
                  </m:oMath>
                </a14:m>
                <a:r>
                  <a:rPr lang="zh-CN" altLang="en-US" sz="2800" dirty="0">
                    <a:solidFill>
                      <a:srgbClr val="FF3399"/>
                    </a:solidFill>
                  </a:rPr>
                  <a:t>中的</a:t>
                </a:r>
                <a14:m>
                  <m:oMath xmlns:m="http://schemas.openxmlformats.org/officeDocument/2006/math">
                    <m:r>
                      <a:rPr lang="en-US" altLang="zh-CN" sz="2800" b="1" i="1" smtClean="0">
                        <a:solidFill>
                          <a:srgbClr val="FF3399"/>
                        </a:solidFill>
                        <a:latin typeface="Cambria Math" panose="02040503050406030204" pitchFamily="18" charset="0"/>
                      </a:rPr>
                      <m:t>𝜶</m:t>
                    </m:r>
                    <m:r>
                      <a:rPr lang="en-US" altLang="zh-CN" sz="2800" b="1" i="1" smtClean="0">
                        <a:solidFill>
                          <a:srgbClr val="FF3399"/>
                        </a:solidFill>
                        <a:latin typeface="Cambria Math" panose="02040503050406030204" pitchFamily="18" charset="0"/>
                      </a:rPr>
                      <m:t>=?</m:t>
                    </m:r>
                  </m:oMath>
                </a14:m>
                <a:endParaRPr lang="en-US" altLang="zh-CN" sz="2800" dirty="0">
                  <a:solidFill>
                    <a:srgbClr val="FF3399"/>
                  </a:solidFill>
                </a:endParaRPr>
              </a:p>
              <a:p>
                <a:r>
                  <a:rPr lang="zh-CN" altLang="en-US" sz="2800" dirty="0"/>
                  <a:t>若</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𝒅</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e>
                        </m:d>
                      </m:sup>
                    </m:sSup>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𝒈</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e>
                        </m:d>
                      </m:sup>
                    </m:sSup>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𝜷</m:t>
                        </m:r>
                      </m:e>
                      <m:sub>
                        <m:r>
                          <a:rPr lang="en-US" altLang="zh-CN" sz="2800" b="1" i="1" smtClean="0">
                            <a:latin typeface="Cambria Math" panose="02040503050406030204" pitchFamily="18" charset="0"/>
                          </a:rPr>
                          <m:t>𝒌</m:t>
                        </m:r>
                      </m:sub>
                    </m:sSub>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𝒅</m:t>
                        </m:r>
                      </m:e>
                      <m:sup>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𝒌</m:t>
                            </m:r>
                          </m:e>
                        </m:d>
                      </m:sup>
                    </m:sSup>
                  </m:oMath>
                </a14:m>
                <a:endParaRPr lang="en-US" altLang="zh-CN" sz="2800" dirty="0"/>
              </a:p>
              <a:p>
                <a:r>
                  <a:rPr lang="zh-CN" altLang="en-US" sz="2800" dirty="0"/>
                  <a:t>根据共轭</a:t>
                </a:r>
                <a14:m>
                  <m:oMath xmlns:m="http://schemas.openxmlformats.org/officeDocument/2006/math">
                    <m:r>
                      <a:rPr lang="en-US" altLang="zh-CN" sz="2800" i="1" dirty="0">
                        <a:latin typeface="Cambria Math" panose="02040503050406030204" pitchFamily="18" charset="0"/>
                      </a:rPr>
                      <m:t>⇒</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𝜷</m:t>
                        </m:r>
                      </m:e>
                      <m:sub>
                        <m:r>
                          <a:rPr lang="en-US" altLang="zh-CN" sz="2800" b="1" i="1" dirty="0" smtClean="0">
                            <a:latin typeface="Cambria Math" panose="02040503050406030204" pitchFamily="18" charset="0"/>
                          </a:rPr>
                          <m:t>𝒌</m:t>
                        </m:r>
                      </m:sub>
                    </m:sSub>
                    <m:r>
                      <a:rPr lang="en-US" altLang="zh-CN" sz="2800" b="1" i="1" dirty="0" smtClean="0">
                        <a:latin typeface="Cambria Math" panose="02040503050406030204" pitchFamily="18" charset="0"/>
                      </a:rPr>
                      <m:t>=</m:t>
                    </m:r>
                    <m:f>
                      <m:fPr>
                        <m:ctrlPr>
                          <a:rPr lang="en-US" altLang="zh-CN" sz="2800" b="1" i="1" dirty="0" smtClean="0">
                            <a:latin typeface="Cambria Math" panose="02040503050406030204" pitchFamily="18" charset="0"/>
                          </a:rPr>
                        </m:ctrlPr>
                      </m:fPr>
                      <m:num>
                        <m:sSup>
                          <m:sSupPr>
                            <m:ctrlPr>
                              <a:rPr lang="en-US" altLang="zh-CN" sz="2800" b="1" i="1" dirty="0" smtClean="0">
                                <a:latin typeface="Cambria Math" panose="02040503050406030204" pitchFamily="18" charset="0"/>
                              </a:rPr>
                            </m:ctrlPr>
                          </m:sSupPr>
                          <m:e>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𝒈</m:t>
                                </m:r>
                              </m:e>
                              <m:sup>
                                <m:d>
                                  <m:dPr>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𝒌</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𝟏</m:t>
                                    </m:r>
                                  </m:e>
                                </m:d>
                              </m:sup>
                            </m:sSup>
                          </m:e>
                          <m:sup>
                            <m:r>
                              <a:rPr lang="en-US" altLang="zh-CN" sz="2800" b="1" i="1" dirty="0" smtClean="0">
                                <a:latin typeface="Cambria Math" panose="02040503050406030204" pitchFamily="18" charset="0"/>
                              </a:rPr>
                              <m:t>𝑻</m:t>
                            </m:r>
                          </m:sup>
                        </m:sSup>
                        <m:r>
                          <a:rPr lang="en-US" altLang="zh-CN" sz="2800" b="1" i="1" dirty="0" smtClean="0">
                            <a:latin typeface="Cambria Math" panose="02040503050406030204" pitchFamily="18" charset="0"/>
                          </a:rPr>
                          <m:t>𝑨</m:t>
                        </m:r>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𝒅</m:t>
                            </m:r>
                          </m:e>
                          <m:sup>
                            <m:d>
                              <m:dPr>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𝒌</m:t>
                                </m:r>
                              </m:e>
                            </m:d>
                          </m:sup>
                        </m:sSup>
                      </m:num>
                      <m:den>
                        <m:sSup>
                          <m:sSupPr>
                            <m:ctrlPr>
                              <a:rPr lang="en-US" altLang="zh-CN" sz="2800" b="1" i="1" dirty="0" smtClean="0">
                                <a:latin typeface="Cambria Math" panose="02040503050406030204" pitchFamily="18" charset="0"/>
                              </a:rPr>
                            </m:ctrlPr>
                          </m:sSupPr>
                          <m:e>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𝒅</m:t>
                                </m:r>
                              </m:e>
                              <m:sup>
                                <m:d>
                                  <m:dPr>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𝒌</m:t>
                                    </m:r>
                                  </m:e>
                                </m:d>
                              </m:sup>
                            </m:sSup>
                          </m:e>
                          <m:sup>
                            <m:r>
                              <a:rPr lang="en-US" altLang="zh-CN" sz="2800" b="1" i="1" dirty="0" smtClean="0">
                                <a:latin typeface="Cambria Math" panose="02040503050406030204" pitchFamily="18" charset="0"/>
                              </a:rPr>
                              <m:t>𝑻</m:t>
                            </m:r>
                          </m:sup>
                        </m:sSup>
                        <m:r>
                          <a:rPr lang="en-US" altLang="zh-CN" sz="2800" b="1" i="1" dirty="0" smtClean="0">
                            <a:latin typeface="Cambria Math" panose="02040503050406030204" pitchFamily="18" charset="0"/>
                          </a:rPr>
                          <m:t>𝑨</m:t>
                        </m:r>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𝒅</m:t>
                            </m:r>
                          </m:e>
                          <m:sup>
                            <m:d>
                              <m:dPr>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𝒌</m:t>
                                </m:r>
                              </m:e>
                            </m:d>
                          </m:sup>
                        </m:sSup>
                      </m:den>
                    </m:f>
                  </m:oMath>
                </a14:m>
                <a:endParaRPr lang="en-US" altLang="zh-CN" sz="2800" dirty="0"/>
              </a:p>
              <a:p>
                <a:endParaRPr lang="zh-CN" altLang="en-US" sz="2800" dirty="0"/>
              </a:p>
            </p:txBody>
          </p:sp>
        </mc:Choice>
        <mc:Fallback xmlns="">
          <p:sp>
            <p:nvSpPr>
              <p:cNvPr id="3" name="内容占位符 2">
                <a:extLst>
                  <a:ext uri="{FF2B5EF4-FFF2-40B4-BE49-F238E27FC236}">
                    <a16:creationId xmlns:a16="http://schemas.microsoft.com/office/drawing/2014/main" id="{EA7E4A72-509F-42A6-80EE-F8B81B215EA3}"/>
                  </a:ext>
                </a:extLst>
              </p:cNvPr>
              <p:cNvSpPr>
                <a:spLocks noGrp="1" noRot="1" noChangeAspect="1" noMove="1" noResize="1" noEditPoints="1" noAdjustHandles="1" noChangeArrowheads="1" noChangeShapeType="1" noTextEdit="1"/>
              </p:cNvSpPr>
              <p:nvPr>
                <p:ph idx="1"/>
              </p:nvPr>
            </p:nvSpPr>
            <p:spPr>
              <a:blipFill>
                <a:blip r:embed="rId2"/>
                <a:stretch>
                  <a:fillRect l="-1190" t="-976" b="-151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3E87DE89-5C29-4B6D-9583-BFF67F8EA004}"/>
              </a:ext>
            </a:extLst>
          </p:cNvPr>
          <p:cNvPicPr>
            <a:picLocks noChangeAspect="1"/>
          </p:cNvPicPr>
          <p:nvPr/>
        </p:nvPicPr>
        <p:blipFill>
          <a:blip r:embed="rId3"/>
          <a:stretch>
            <a:fillRect/>
          </a:stretch>
        </p:blipFill>
        <p:spPr>
          <a:xfrm>
            <a:off x="6105526" y="3411604"/>
            <a:ext cx="3600449" cy="3600449"/>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C00E181-5D7A-40D6-A6B1-8045132D2E10}"/>
                  </a:ext>
                </a:extLst>
              </p:cNvPr>
              <p:cNvSpPr txBox="1"/>
              <p:nvPr/>
            </p:nvSpPr>
            <p:spPr>
              <a:xfrm>
                <a:off x="7257256" y="2354576"/>
                <a:ext cx="2769220" cy="8411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panose="02040503050406030204" pitchFamily="18" charset="0"/>
                        </a:rPr>
                        <m:t>𝜶</m:t>
                      </m:r>
                      <m:r>
                        <a:rPr lang="en-US" altLang="zh-CN" b="1" i="1" smtClean="0">
                          <a:solidFill>
                            <a:srgbClr val="FF0000"/>
                          </a:solidFill>
                          <a:latin typeface="Cambria Math" panose="02040503050406030204" pitchFamily="18" charset="0"/>
                        </a:rPr>
                        <m:t>=−</m:t>
                      </m:r>
                      <m:f>
                        <m:fPr>
                          <m:ctrlPr>
                            <a:rPr lang="en-US" altLang="zh-CN" b="1" i="1" smtClean="0">
                              <a:solidFill>
                                <a:srgbClr val="FF0000"/>
                              </a:solidFill>
                              <a:latin typeface="Cambria Math" panose="02040503050406030204" pitchFamily="18" charset="0"/>
                            </a:rPr>
                          </m:ctrlPr>
                        </m:fPr>
                        <m:num>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𝒅</m:t>
                              </m:r>
                            </m:e>
                            <m:sup>
                              <m:r>
                                <a:rPr lang="en-US" altLang="zh-CN" b="1" i="1" smtClean="0">
                                  <a:solidFill>
                                    <a:srgbClr val="FF0000"/>
                                  </a:solidFill>
                                  <a:latin typeface="Cambria Math" panose="02040503050406030204" pitchFamily="18" charset="0"/>
                                </a:rPr>
                                <m:t>𝑻</m:t>
                              </m:r>
                            </m:sup>
                          </m:s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rPr>
                                <m:t>𝑨𝒙</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𝒃</m:t>
                              </m:r>
                            </m:e>
                          </m:d>
                        </m:num>
                        <m:den>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𝒅</m:t>
                              </m:r>
                            </m:e>
                            <m:sup>
                              <m:r>
                                <a:rPr lang="en-US" altLang="zh-CN" b="1" i="1" smtClean="0">
                                  <a:solidFill>
                                    <a:srgbClr val="FF0000"/>
                                  </a:solidFill>
                                  <a:latin typeface="Cambria Math" panose="02040503050406030204" pitchFamily="18" charset="0"/>
                                </a:rPr>
                                <m:t>𝑻</m:t>
                              </m:r>
                            </m:sup>
                          </m:sSup>
                          <m:r>
                            <a:rPr lang="en-US" altLang="zh-CN" b="1" i="1" smtClean="0">
                              <a:solidFill>
                                <a:srgbClr val="FF0000"/>
                              </a:solidFill>
                              <a:latin typeface="Cambria Math" panose="02040503050406030204" pitchFamily="18" charset="0"/>
                            </a:rPr>
                            <m:t>𝑨𝒅</m:t>
                          </m:r>
                        </m:den>
                      </m:f>
                    </m:oMath>
                  </m:oMathPara>
                </a14:m>
                <a:endParaRPr lang="zh-CN" altLang="en-US" dirty="0">
                  <a:solidFill>
                    <a:srgbClr val="FF0000"/>
                  </a:solidFill>
                </a:endParaRPr>
              </a:p>
            </p:txBody>
          </p:sp>
        </mc:Choice>
        <mc:Fallback xmlns="">
          <p:sp>
            <p:nvSpPr>
              <p:cNvPr id="5" name="文本框 4">
                <a:extLst>
                  <a:ext uri="{FF2B5EF4-FFF2-40B4-BE49-F238E27FC236}">
                    <a16:creationId xmlns:a16="http://schemas.microsoft.com/office/drawing/2014/main" id="{3C00E181-5D7A-40D6-A6B1-8045132D2E10}"/>
                  </a:ext>
                </a:extLst>
              </p:cNvPr>
              <p:cNvSpPr txBox="1">
                <a:spLocks noRot="1" noChangeAspect="1" noMove="1" noResize="1" noEditPoints="1" noAdjustHandles="1" noChangeArrowheads="1" noChangeShapeType="1" noTextEdit="1"/>
              </p:cNvSpPr>
              <p:nvPr/>
            </p:nvSpPr>
            <p:spPr>
              <a:xfrm>
                <a:off x="7257256" y="2354576"/>
                <a:ext cx="2769220" cy="84112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995277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F29E0-E8FF-41CC-ABFD-302CB217BDD0}"/>
              </a:ext>
            </a:extLst>
          </p:cNvPr>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A7E4A72-509F-42A6-80EE-F8B81B215EA3}"/>
                  </a:ext>
                </a:extLst>
              </p:cNvPr>
              <p:cNvSpPr>
                <a:spLocks noGrp="1"/>
              </p:cNvSpPr>
              <p:nvPr>
                <p:ph idx="1"/>
              </p:nvPr>
            </p:nvSpPr>
            <p:spPr/>
            <p:txBody>
              <a:bodyPr/>
              <a:lstStyle/>
              <a:p>
                <a:r>
                  <a:rPr lang="zh-CN" altLang="en-US" sz="2800" dirty="0"/>
                  <a:t>根据共轭</a:t>
                </a:r>
                <a14:m>
                  <m:oMath xmlns:m="http://schemas.openxmlformats.org/officeDocument/2006/math">
                    <m:r>
                      <a:rPr lang="en-US" altLang="zh-CN" sz="2800" i="1" dirty="0">
                        <a:latin typeface="Cambria Math" panose="02040503050406030204" pitchFamily="18" charset="0"/>
                      </a:rPr>
                      <m:t>⇒</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𝜷</m:t>
                        </m:r>
                      </m:e>
                      <m:sub>
                        <m:r>
                          <a:rPr lang="en-US" altLang="zh-CN" sz="2800" b="1" i="1" dirty="0" smtClean="0">
                            <a:latin typeface="Cambria Math" panose="02040503050406030204" pitchFamily="18" charset="0"/>
                          </a:rPr>
                          <m:t>𝒌</m:t>
                        </m:r>
                      </m:sub>
                    </m:sSub>
                    <m:r>
                      <a:rPr lang="en-US" altLang="zh-CN" sz="2800" b="1" i="1" dirty="0" smtClean="0">
                        <a:latin typeface="Cambria Math" panose="02040503050406030204" pitchFamily="18" charset="0"/>
                      </a:rPr>
                      <m:t>=</m:t>
                    </m:r>
                    <m:f>
                      <m:fPr>
                        <m:ctrlPr>
                          <a:rPr lang="en-US" altLang="zh-CN" sz="2800" b="1" i="1" dirty="0" smtClean="0">
                            <a:latin typeface="Cambria Math" panose="02040503050406030204" pitchFamily="18" charset="0"/>
                          </a:rPr>
                        </m:ctrlPr>
                      </m:fPr>
                      <m:num>
                        <m:sSup>
                          <m:sSupPr>
                            <m:ctrlPr>
                              <a:rPr lang="en-US" altLang="zh-CN" sz="2800" b="1" i="1" dirty="0" smtClean="0">
                                <a:latin typeface="Cambria Math" panose="02040503050406030204" pitchFamily="18" charset="0"/>
                              </a:rPr>
                            </m:ctrlPr>
                          </m:sSupPr>
                          <m:e>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𝒈</m:t>
                                </m:r>
                              </m:e>
                              <m:sup>
                                <m:d>
                                  <m:dPr>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𝒌</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𝟏</m:t>
                                    </m:r>
                                  </m:e>
                                </m:d>
                              </m:sup>
                            </m:sSup>
                          </m:e>
                          <m:sup>
                            <m:r>
                              <a:rPr lang="en-US" altLang="zh-CN" sz="2800" b="1" i="1" dirty="0" smtClean="0">
                                <a:latin typeface="Cambria Math" panose="02040503050406030204" pitchFamily="18" charset="0"/>
                              </a:rPr>
                              <m:t>𝑻</m:t>
                            </m:r>
                          </m:sup>
                        </m:sSup>
                        <m:r>
                          <a:rPr lang="en-US" altLang="zh-CN" sz="2800" b="1" i="1" dirty="0" smtClean="0">
                            <a:latin typeface="Cambria Math" panose="02040503050406030204" pitchFamily="18" charset="0"/>
                          </a:rPr>
                          <m:t>𝑨</m:t>
                        </m:r>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𝒅</m:t>
                            </m:r>
                          </m:e>
                          <m:sup>
                            <m:d>
                              <m:dPr>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𝒌</m:t>
                                </m:r>
                              </m:e>
                            </m:d>
                          </m:sup>
                        </m:sSup>
                      </m:num>
                      <m:den>
                        <m:sSup>
                          <m:sSupPr>
                            <m:ctrlPr>
                              <a:rPr lang="en-US" altLang="zh-CN" sz="2800" b="1" i="1" dirty="0" smtClean="0">
                                <a:latin typeface="Cambria Math" panose="02040503050406030204" pitchFamily="18" charset="0"/>
                              </a:rPr>
                            </m:ctrlPr>
                          </m:sSupPr>
                          <m:e>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𝒅</m:t>
                                </m:r>
                              </m:e>
                              <m:sup>
                                <m:d>
                                  <m:dPr>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𝒌</m:t>
                                    </m:r>
                                  </m:e>
                                </m:d>
                              </m:sup>
                            </m:sSup>
                          </m:e>
                          <m:sup>
                            <m:r>
                              <a:rPr lang="en-US" altLang="zh-CN" sz="2800" b="1" i="1" dirty="0" smtClean="0">
                                <a:latin typeface="Cambria Math" panose="02040503050406030204" pitchFamily="18" charset="0"/>
                              </a:rPr>
                              <m:t>𝑻</m:t>
                            </m:r>
                          </m:sup>
                        </m:sSup>
                        <m:r>
                          <a:rPr lang="en-US" altLang="zh-CN" sz="2800" b="1" i="1" dirty="0" smtClean="0">
                            <a:latin typeface="Cambria Math" panose="02040503050406030204" pitchFamily="18" charset="0"/>
                          </a:rPr>
                          <m:t>𝑨</m:t>
                        </m:r>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rPr>
                              <m:t>𝒅</m:t>
                            </m:r>
                          </m:e>
                          <m:sup>
                            <m:d>
                              <m:dPr>
                                <m:ctrlPr>
                                  <a:rPr lang="en-US" altLang="zh-CN" sz="2800" b="1" i="1" dirty="0" smtClean="0">
                                    <a:latin typeface="Cambria Math" panose="02040503050406030204" pitchFamily="18" charset="0"/>
                                  </a:rPr>
                                </m:ctrlPr>
                              </m:dPr>
                              <m:e>
                                <m:r>
                                  <a:rPr lang="en-US" altLang="zh-CN" sz="2800" b="1" i="1" dirty="0" smtClean="0">
                                    <a:latin typeface="Cambria Math" panose="02040503050406030204" pitchFamily="18" charset="0"/>
                                  </a:rPr>
                                  <m:t>𝒌</m:t>
                                </m:r>
                              </m:e>
                            </m:d>
                          </m:sup>
                        </m:sSup>
                      </m:den>
                    </m:f>
                  </m:oMath>
                </a14:m>
                <a:endParaRPr lang="en-US" altLang="zh-CN" sz="2800" dirty="0"/>
              </a:p>
              <a:p>
                <a:r>
                  <a:rPr lang="zh-CN" altLang="en-US" sz="2800" dirty="0"/>
                  <a:t>显然每次计算都需要知道共轭矩阵</a:t>
                </a:r>
                <a14:m>
                  <m:oMath xmlns:m="http://schemas.openxmlformats.org/officeDocument/2006/math">
                    <m:r>
                      <m:rPr>
                        <m:sty m:val="p"/>
                      </m:rPr>
                      <a:rPr lang="en-US" altLang="zh-CN" sz="2800" i="1" dirty="0">
                        <a:latin typeface="Cambria Math" panose="02040503050406030204" pitchFamily="18" charset="0"/>
                      </a:rPr>
                      <m:t>A</m:t>
                    </m:r>
                  </m:oMath>
                </a14:m>
                <a:r>
                  <a:rPr lang="zh-CN" altLang="en-US" sz="2800" dirty="0"/>
                  <a:t>，这比较困难，因此将</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𝜷</m:t>
                        </m:r>
                      </m:e>
                      <m:sub>
                        <m:r>
                          <a:rPr lang="en-US" altLang="zh-CN" sz="2800" b="1" i="1" smtClean="0">
                            <a:latin typeface="Cambria Math" panose="02040503050406030204" pitchFamily="18" charset="0"/>
                          </a:rPr>
                          <m:t>𝒌</m:t>
                        </m:r>
                      </m:sub>
                    </m:sSub>
                  </m:oMath>
                </a14:m>
                <a:r>
                  <a:rPr lang="zh-CN" altLang="en-US" sz="2800" dirty="0"/>
                  <a:t>放松</a:t>
                </a:r>
                <a:endParaRPr lang="en-US" altLang="zh-CN" sz="2800" dirty="0"/>
              </a:p>
              <a:p>
                <a:pPr lvl="1"/>
                <a:r>
                  <a:rPr lang="en-US" altLang="zh-CN" sz="2400" dirty="0"/>
                  <a:t>Dai-Yuan</a:t>
                </a:r>
                <a:r>
                  <a:rPr lang="zh-CN" altLang="en-US" sz="2400" dirty="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𝜷</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m:rPr>
                            <m:lit/>
                          </m:rP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e>
                        </m:d>
                        <m:r>
                          <m:rPr>
                            <m:lit/>
                          </m:rP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𝟐</m:t>
                            </m:r>
                          </m:sup>
                        </m:sSup>
                      </m:num>
                      <m:den>
                        <m:r>
                          <a:rPr lang="en-US" altLang="zh-CN" sz="2400" i="1">
                            <a:latin typeface="Cambria Math" panose="02040503050406030204" pitchFamily="18" charset="0"/>
                          </a:rPr>
                          <m:t>&lt;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e>
                        </m:d>
                        <m: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𝒑</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&gt;</m:t>
                        </m:r>
                      </m:den>
                    </m:f>
                  </m:oMath>
                </a14:m>
                <a:endParaRPr lang="en-US" altLang="zh-CN" sz="2400" dirty="0"/>
              </a:p>
              <a:p>
                <a:pPr lvl="1"/>
                <a:r>
                  <a:rPr lang="en-US" altLang="zh-CN" sz="2400" dirty="0"/>
                  <a:t>Fletcher-Reeves: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𝜷</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𝒈</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e>
                                </m:d>
                              </m:sup>
                            </m:sSup>
                          </m:e>
                          <m:sup>
                            <m:r>
                              <a:rPr lang="en-US" altLang="zh-CN" sz="2400" i="1">
                                <a:latin typeface="Cambria Math" panose="02040503050406030204" pitchFamily="18" charset="0"/>
                              </a:rPr>
                              <m:t>𝑻</m:t>
                            </m:r>
                          </m:sup>
                        </m:s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𝒈</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e>
                            </m:d>
                          </m:sup>
                        </m:sSup>
                      </m:num>
                      <m:den>
                        <m:sSup>
                          <m:sSupPr>
                            <m:ctrlPr>
                              <a:rPr lang="en-US" altLang="zh-CN" sz="2400" i="1">
                                <a:latin typeface="Cambria Math" panose="02040503050406030204" pitchFamily="18" charset="0"/>
                              </a:rPr>
                            </m:ctrlPr>
                          </m:sSup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𝒈</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𝒌</m:t>
                                    </m:r>
                                  </m:e>
                                </m:d>
                              </m:sup>
                            </m:sSup>
                          </m:e>
                          <m:sup>
                            <m:r>
                              <a:rPr lang="en-US" altLang="zh-CN" sz="2400" i="1">
                                <a:latin typeface="Cambria Math" panose="02040503050406030204" pitchFamily="18" charset="0"/>
                              </a:rPr>
                              <m:t>𝑻</m:t>
                            </m:r>
                          </m:sup>
                        </m:s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𝒈</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𝒌</m:t>
                                </m:r>
                              </m:e>
                            </m:d>
                          </m:sup>
                        </m:sSup>
                      </m:den>
                    </m:f>
                  </m:oMath>
                </a14:m>
                <a:endParaRPr lang="en-US" altLang="zh-CN" sz="2400" dirty="0"/>
              </a:p>
              <a:p>
                <a:pPr lvl="1"/>
                <a:r>
                  <a:rPr lang="en-US" altLang="zh-CN" sz="2400" dirty="0" err="1">
                    <a:solidFill>
                      <a:srgbClr val="FF3399"/>
                    </a:solidFill>
                  </a:rPr>
                  <a:t>Polak-Ribiere</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𝜷</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𝒈</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e>
                                </m:d>
                              </m:sup>
                            </m:sSup>
                          </m:e>
                          <m:sup>
                            <m:r>
                              <a:rPr lang="en-US" altLang="zh-CN" sz="2400" i="1">
                                <a:latin typeface="Cambria Math" panose="02040503050406030204" pitchFamily="18" charset="0"/>
                              </a:rPr>
                              <m:t>𝑻</m:t>
                            </m:r>
                          </m:sup>
                        </m:sSup>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𝒈</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e>
                                </m:d>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𝒈</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𝒌</m:t>
                                    </m:r>
                                  </m:e>
                                </m:d>
                              </m:sup>
                            </m:sSup>
                          </m:e>
                        </m:d>
                      </m:num>
                      <m:den>
                        <m:sSup>
                          <m:sSupPr>
                            <m:ctrlPr>
                              <a:rPr lang="en-US" altLang="zh-CN" sz="2400" i="1">
                                <a:latin typeface="Cambria Math" panose="02040503050406030204" pitchFamily="18" charset="0"/>
                              </a:rPr>
                            </m:ctrlPr>
                          </m:sSup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𝒈</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𝒌</m:t>
                                    </m:r>
                                  </m:e>
                                </m:d>
                              </m:sup>
                            </m:sSup>
                          </m:e>
                          <m:sup>
                            <m:r>
                              <a:rPr lang="en-US" altLang="zh-CN" sz="2400" i="1">
                                <a:latin typeface="Cambria Math" panose="02040503050406030204" pitchFamily="18" charset="0"/>
                              </a:rPr>
                              <m:t>𝑻</m:t>
                            </m:r>
                          </m:sup>
                        </m:s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𝒈</m:t>
                            </m:r>
                          </m:e>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𝒌</m:t>
                                </m:r>
                              </m:e>
                            </m:d>
                          </m:sup>
                        </m:sSup>
                      </m:den>
                    </m:f>
                  </m:oMath>
                </a14:m>
                <a:endParaRPr lang="en-US" altLang="zh-CN" sz="2400" dirty="0"/>
              </a:p>
              <a:p>
                <a:pPr lvl="1"/>
                <a:endParaRPr lang="en-US" altLang="zh-CN" sz="2400" dirty="0"/>
              </a:p>
              <a:p>
                <a:pPr lvl="1"/>
                <a:r>
                  <a:rPr lang="en-US" altLang="zh-CN" sz="2400" dirty="0"/>
                  <a:t>PR</a:t>
                </a:r>
                <a:r>
                  <a:rPr lang="zh-CN" altLang="en-US" sz="2400" dirty="0"/>
                  <a:t>方法中，若令</a:t>
                </a:r>
                <a14:m>
                  <m:oMath xmlns:m="http://schemas.openxmlformats.org/officeDocument/2006/math">
                    <m:r>
                      <a:rPr lang="en-US" altLang="zh-CN" sz="2400" b="1" i="1" smtClean="0">
                        <a:latin typeface="Cambria Math" panose="02040503050406030204" pitchFamily="18" charset="0"/>
                      </a:rPr>
                      <m:t>𝜷</m:t>
                    </m:r>
                  </m:oMath>
                </a14:m>
                <a:r>
                  <a:rPr lang="zh-CN" altLang="en-US" sz="2400" dirty="0"/>
                  <a:t>可自动重设</a:t>
                </a:r>
                <a14:m>
                  <m:oMath xmlns:m="http://schemas.openxmlformats.org/officeDocument/2006/math">
                    <m:r>
                      <a:rPr lang="en-US" altLang="zh-CN" sz="2400" b="1" i="1" smtClean="0">
                        <a:latin typeface="Cambria Math" panose="02040503050406030204" pitchFamily="18" charset="0"/>
                      </a:rPr>
                      <m:t>𝜷</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𝒎𝒂𝒙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𝜷</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oMath>
                </a14:m>
                <a:r>
                  <a:rPr lang="zh-CN" altLang="en-US" sz="2400" dirty="0"/>
                  <a:t>则确保其收敛</a:t>
                </a:r>
                <a:endParaRPr lang="en-US" altLang="zh-CN" sz="2400" dirty="0"/>
              </a:p>
              <a:p>
                <a:endParaRPr lang="zh-CN" altLang="en-US" sz="2800" dirty="0"/>
              </a:p>
            </p:txBody>
          </p:sp>
        </mc:Choice>
        <mc:Fallback>
          <p:sp>
            <p:nvSpPr>
              <p:cNvPr id="3" name="内容占位符 2">
                <a:extLst>
                  <a:ext uri="{FF2B5EF4-FFF2-40B4-BE49-F238E27FC236}">
                    <a16:creationId xmlns:a16="http://schemas.microsoft.com/office/drawing/2014/main" id="{EA7E4A72-509F-42A6-80EE-F8B81B215EA3}"/>
                  </a:ext>
                </a:extLst>
              </p:cNvPr>
              <p:cNvSpPr>
                <a:spLocks noGrp="1" noRot="1" noChangeAspect="1" noMove="1" noResize="1" noEditPoints="1" noAdjustHandles="1" noChangeArrowheads="1" noChangeShapeType="1" noTextEdit="1"/>
              </p:cNvSpPr>
              <p:nvPr>
                <p:ph idx="1"/>
              </p:nvPr>
            </p:nvSpPr>
            <p:spPr>
              <a:blipFill>
                <a:blip r:embed="rId2"/>
                <a:stretch>
                  <a:fillRect l="-119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81B3B84-49CD-4C52-851B-917CE541EA0A}"/>
              </a:ext>
            </a:extLst>
          </p:cNvPr>
          <p:cNvPicPr>
            <a:picLocks noChangeAspect="1"/>
          </p:cNvPicPr>
          <p:nvPr/>
        </p:nvPicPr>
        <p:blipFill>
          <a:blip r:embed="rId3"/>
          <a:stretch>
            <a:fillRect/>
          </a:stretch>
        </p:blipFill>
        <p:spPr>
          <a:xfrm>
            <a:off x="6371841" y="2529061"/>
            <a:ext cx="3310217" cy="3260995"/>
          </a:xfrm>
          <a:prstGeom prst="rect">
            <a:avLst/>
          </a:prstGeom>
        </p:spPr>
      </p:pic>
      <p:pic>
        <p:nvPicPr>
          <p:cNvPr id="4" name="图片 3">
            <a:extLst>
              <a:ext uri="{FF2B5EF4-FFF2-40B4-BE49-F238E27FC236}">
                <a16:creationId xmlns:a16="http://schemas.microsoft.com/office/drawing/2014/main" id="{81BBC211-D4AF-41FB-BBD7-204DE584D417}"/>
              </a:ext>
            </a:extLst>
          </p:cNvPr>
          <p:cNvPicPr>
            <a:picLocks noChangeAspect="1"/>
          </p:cNvPicPr>
          <p:nvPr/>
        </p:nvPicPr>
        <p:blipFill>
          <a:blip r:embed="rId4"/>
          <a:stretch>
            <a:fillRect/>
          </a:stretch>
        </p:blipFill>
        <p:spPr>
          <a:xfrm>
            <a:off x="7500094" y="-50427"/>
            <a:ext cx="2205881" cy="2205881"/>
          </a:xfrm>
          <a:prstGeom prst="rect">
            <a:avLst/>
          </a:prstGeom>
        </p:spPr>
      </p:pic>
    </p:spTree>
    <p:extLst>
      <p:ext uri="{BB962C8B-B14F-4D97-AF65-F5344CB8AC3E}">
        <p14:creationId xmlns:p14="http://schemas.microsoft.com/office/powerpoint/2010/main" val="1189344943"/>
      </p:ext>
    </p:extLst>
  </p:cSld>
  <p:clrMapOvr>
    <a:masterClrMapping/>
  </p:clrMapOvr>
  <p:transition spd="med">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63040356-53B2-48F0-BAA2-AC7E547ED94D}"/>
              </a:ext>
            </a:extLst>
          </p:cNvPr>
          <p:cNvSpPr/>
          <p:nvPr>
            <p:custDataLst>
              <p:tags r:id="rId2"/>
            </p:custDataLst>
          </p:nvPr>
        </p:nvSpPr>
        <p:spPr bwMode="auto">
          <a:xfrm>
            <a:off x="10287000" y="0"/>
            <a:ext cx="4042283" cy="7218363"/>
          </a:xfrm>
          <a:prstGeom prst="rect">
            <a:avLst/>
          </a:prstGeom>
          <a:solidFill>
            <a:srgbClr val="FFFFFF"/>
          </a:solidFill>
          <a:ln w="12700" cap="flat" cmpd="sng" algn="ctr">
            <a:solidFill>
              <a:srgbClr val="9B9B9B"/>
            </a:solidFill>
            <a:prstDash val="solid"/>
            <a:round/>
            <a:headEnd type="none" w="med" len="med"/>
            <a:tailEnd type="none" w="med" len="med"/>
          </a:ln>
        </p:spPr>
        <p:txBody>
          <a:bodyPr vert="horz" wrap="square" lIns="91440" tIns="45720" rIns="91440" bIns="45720" numCol="1" rtlCol="0" anchor="t" anchorCtr="0" compatLnSpc="1">
            <a:noAutofit/>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rgbClr val="FFFFFF"/>
              </a:solidFill>
              <a:effectLst/>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17D11BD1-DAAB-43DA-BAEA-47978E793377}"/>
              </a:ext>
            </a:extLst>
          </p:cNvPr>
          <p:cNvSpPr txBox="1"/>
          <p:nvPr>
            <p:custDataLst>
              <p:tags r:id="rId3"/>
            </p:custDataLst>
          </p:nvPr>
        </p:nvSpPr>
        <p:spPr>
          <a:xfrm>
            <a:off x="990600" y="635000"/>
            <a:ext cx="7924800" cy="2255738"/>
          </a:xfrm>
          <a:prstGeom prst="rect">
            <a:avLst/>
          </a:prstGeom>
          <a:noFill/>
        </p:spPr>
        <p:txBody>
          <a:bodyPr vert="horz" wrap="square"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优化算法一般可以分为一阶或二阶算法，一阶方法使用梯度和次梯度，二阶则使用二阶导数或其近似值，请问，在凸优化的早期（</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1970s-1990s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学者们主要关注（）</a:t>
            </a:r>
          </a:p>
        </p:txBody>
      </p:sp>
      <p:sp>
        <p:nvSpPr>
          <p:cNvPr id="7" name="文本框 6">
            <a:extLst>
              <a:ext uri="{FF2B5EF4-FFF2-40B4-BE49-F238E27FC236}">
                <a16:creationId xmlns:a16="http://schemas.microsoft.com/office/drawing/2014/main" id="{7C8077CB-C0B7-4996-B6C8-29FFCA3B21CF}"/>
              </a:ext>
            </a:extLst>
          </p:cNvPr>
          <p:cNvSpPr txBox="1"/>
          <p:nvPr>
            <p:custDataLst>
              <p:tags r:id="rId4"/>
            </p:custDataLst>
          </p:nvPr>
        </p:nvSpPr>
        <p:spPr>
          <a:xfrm>
            <a:off x="1981200" y="2932460"/>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一阶方法</a:t>
            </a:r>
          </a:p>
        </p:txBody>
      </p:sp>
      <p:sp>
        <p:nvSpPr>
          <p:cNvPr id="8" name="文本框 7">
            <a:extLst>
              <a:ext uri="{FF2B5EF4-FFF2-40B4-BE49-F238E27FC236}">
                <a16:creationId xmlns:a16="http://schemas.microsoft.com/office/drawing/2014/main" id="{0D4C77A9-833B-4D60-95F1-3C7206CFA022}"/>
              </a:ext>
            </a:extLst>
          </p:cNvPr>
          <p:cNvSpPr txBox="1"/>
          <p:nvPr>
            <p:custDataLst>
              <p:tags r:id="rId5"/>
            </p:custDataLst>
          </p:nvPr>
        </p:nvSpPr>
        <p:spPr>
          <a:xfrm>
            <a:off x="1981200" y="3834755"/>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零阶方法</a:t>
            </a:r>
          </a:p>
        </p:txBody>
      </p:sp>
      <p:sp>
        <p:nvSpPr>
          <p:cNvPr id="9" name="文本框 8">
            <a:extLst>
              <a:ext uri="{FF2B5EF4-FFF2-40B4-BE49-F238E27FC236}">
                <a16:creationId xmlns:a16="http://schemas.microsoft.com/office/drawing/2014/main" id="{928E6148-B88B-4ACA-A9BA-4BDDDB873A11}"/>
              </a:ext>
            </a:extLst>
          </p:cNvPr>
          <p:cNvSpPr txBox="1"/>
          <p:nvPr>
            <p:custDataLst>
              <p:tags r:id="rId6"/>
            </p:custDataLst>
          </p:nvPr>
        </p:nvSpPr>
        <p:spPr>
          <a:xfrm>
            <a:off x="1981200" y="4737050"/>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二阶方法</a:t>
            </a:r>
          </a:p>
        </p:txBody>
      </p:sp>
      <p:sp>
        <p:nvSpPr>
          <p:cNvPr id="10" name="文本框 9">
            <a:extLst>
              <a:ext uri="{FF2B5EF4-FFF2-40B4-BE49-F238E27FC236}">
                <a16:creationId xmlns:a16="http://schemas.microsoft.com/office/drawing/2014/main" id="{EE825A69-1F2F-40EF-B423-FE283F2ED252}"/>
              </a:ext>
            </a:extLst>
          </p:cNvPr>
          <p:cNvSpPr txBox="1"/>
          <p:nvPr>
            <p:custDataLst>
              <p:tags r:id="rId7"/>
            </p:custDataLst>
          </p:nvPr>
        </p:nvSpPr>
        <p:spPr>
          <a:xfrm>
            <a:off x="1981200" y="5639346"/>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二阶以上的高阶方法</a:t>
            </a:r>
          </a:p>
        </p:txBody>
      </p:sp>
      <p:sp>
        <p:nvSpPr>
          <p:cNvPr id="11" name="椭圆 10">
            <a:extLst>
              <a:ext uri="{FF2B5EF4-FFF2-40B4-BE49-F238E27FC236}">
                <a16:creationId xmlns:a16="http://schemas.microsoft.com/office/drawing/2014/main" id="{38C7506C-E4D5-4AAE-83F7-5EC88FF33818}"/>
              </a:ext>
            </a:extLst>
          </p:cNvPr>
          <p:cNvSpPr>
            <a:spLocks noChangeAspect="1"/>
          </p:cNvSpPr>
          <p:nvPr>
            <p:custDataLst>
              <p:tags r:id="rId8"/>
            </p:custDataLst>
          </p:nvPr>
        </p:nvSpPr>
        <p:spPr bwMode="auto">
          <a:xfrm>
            <a:off x="1215211" y="3000132"/>
            <a:ext cx="541378" cy="541377"/>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DB7F447-5AAA-4A0F-8198-E8A0C134D77C}"/>
              </a:ext>
            </a:extLst>
          </p:cNvPr>
          <p:cNvSpPr>
            <a:spLocks noChangeAspect="1"/>
          </p:cNvSpPr>
          <p:nvPr>
            <p:custDataLst>
              <p:tags r:id="rId9"/>
            </p:custDataLst>
          </p:nvPr>
        </p:nvSpPr>
        <p:spPr bwMode="auto">
          <a:xfrm>
            <a:off x="1215211" y="3902427"/>
            <a:ext cx="541378" cy="541377"/>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3122EFBA-6F3F-4379-9DB8-664D233B749E}"/>
              </a:ext>
            </a:extLst>
          </p:cNvPr>
          <p:cNvSpPr>
            <a:spLocks noChangeAspect="1"/>
          </p:cNvSpPr>
          <p:nvPr>
            <p:custDataLst>
              <p:tags r:id="rId10"/>
            </p:custDataLst>
          </p:nvPr>
        </p:nvSpPr>
        <p:spPr bwMode="auto">
          <a:xfrm>
            <a:off x="1215211" y="4804723"/>
            <a:ext cx="541378" cy="541377"/>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1D0FD24A-0C7E-4AB1-A2B9-79D17F9372B9}"/>
              </a:ext>
            </a:extLst>
          </p:cNvPr>
          <p:cNvSpPr>
            <a:spLocks noChangeAspect="1"/>
          </p:cNvSpPr>
          <p:nvPr>
            <p:custDataLst>
              <p:tags r:id="rId11"/>
            </p:custDataLst>
          </p:nvPr>
        </p:nvSpPr>
        <p:spPr bwMode="auto">
          <a:xfrm>
            <a:off x="1215211" y="5707018"/>
            <a:ext cx="541378" cy="541377"/>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36F38F33-6953-4848-8593-4397175FEF82}"/>
              </a:ext>
            </a:extLst>
          </p:cNvPr>
          <p:cNvSpPr/>
          <p:nvPr>
            <p:custDataLst>
              <p:tags r:id="rId12"/>
            </p:custDataLst>
          </p:nvPr>
        </p:nvSpPr>
        <p:spPr bwMode="auto">
          <a:xfrm>
            <a:off x="6749891" y="6541641"/>
            <a:ext cx="1624131" cy="433101"/>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7" name="文本框 26">
            <a:extLst>
              <a:ext uri="{FF2B5EF4-FFF2-40B4-BE49-F238E27FC236}">
                <a16:creationId xmlns:a16="http://schemas.microsoft.com/office/drawing/2014/main" id="{78599FE4-7493-4CDD-A978-F6F52039ED25}"/>
              </a:ext>
            </a:extLst>
          </p:cNvPr>
          <p:cNvSpPr txBox="1"/>
          <p:nvPr>
            <p:custDataLst>
              <p:tags r:id="rId13"/>
            </p:custDataLst>
          </p:nvPr>
        </p:nvSpPr>
        <p:spPr>
          <a:xfrm>
            <a:off x="10375900" y="6825695"/>
            <a:ext cx="3864483"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pPr algn="l"/>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a:t>
            </a:r>
          </a:p>
        </p:txBody>
      </p:sp>
      <p:sp>
        <p:nvSpPr>
          <p:cNvPr id="28" name="文本框 27">
            <a:extLst>
              <a:ext uri="{FF2B5EF4-FFF2-40B4-BE49-F238E27FC236}">
                <a16:creationId xmlns:a16="http://schemas.microsoft.com/office/drawing/2014/main" id="{F7DE88C1-D979-4497-96C6-0F52F6D97498}"/>
              </a:ext>
            </a:extLst>
          </p:cNvPr>
          <p:cNvSpPr txBox="1"/>
          <p:nvPr>
            <p:custDataLst>
              <p:tags r:id="rId14"/>
            </p:custDataLst>
          </p:nvPr>
        </p:nvSpPr>
        <p:spPr>
          <a:xfrm>
            <a:off x="10541000" y="1270000"/>
            <a:ext cx="3534283" cy="2554545"/>
          </a:xfrm>
          <a:prstGeom prst="rect">
            <a:avLst/>
          </a:prstGeom>
          <a:noFill/>
        </p:spPr>
        <p:txBody>
          <a:bodyPr vert="horz" rtlCol="0" anchor="t" anchorCtr="0">
            <a:spAutoFit/>
          </a:bodyPr>
          <a:lstStyle/>
          <a:p>
            <a:pPr algn="l"/>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最开始大家都关注二阶方法，因为二阶方法在解决以前那个时代的相对较小规模的优化问题时更有效；而在过去的二十多年里，解更大规模优化问题的需求持续增长，因而一阶优化问题成为目前这个时代的关注热点！</a:t>
            </a:r>
          </a:p>
        </p:txBody>
      </p:sp>
      <p:grpSp>
        <p:nvGrpSpPr>
          <p:cNvPr id="26" name="组合 25">
            <a:extLst>
              <a:ext uri="{FF2B5EF4-FFF2-40B4-BE49-F238E27FC236}">
                <a16:creationId xmlns:a16="http://schemas.microsoft.com/office/drawing/2014/main" id="{E763B11E-C0BC-429C-9415-2CDA62FBCA0E}"/>
              </a:ext>
            </a:extLst>
          </p:cNvPr>
          <p:cNvGrpSpPr/>
          <p:nvPr>
            <p:custDataLst>
              <p:tags r:id="rId15"/>
            </p:custDataLst>
          </p:nvPr>
        </p:nvGrpSpPr>
        <p:grpSpPr>
          <a:xfrm>
            <a:off x="10299700" y="0"/>
            <a:ext cx="4016883" cy="647700"/>
            <a:chOff x="10299700" y="0"/>
            <a:chExt cx="4016883" cy="647700"/>
          </a:xfrm>
        </p:grpSpPr>
        <p:sp>
          <p:nvSpPr>
            <p:cNvPr id="23" name="RemarkBack">
              <a:extLst>
                <a:ext uri="{FF2B5EF4-FFF2-40B4-BE49-F238E27FC236}">
                  <a16:creationId xmlns:a16="http://schemas.microsoft.com/office/drawing/2014/main" id="{E8F5F48F-2C22-49A6-B24D-04B2FE0ABF3D}"/>
                </a:ext>
              </a:extLst>
            </p:cNvPr>
            <p:cNvSpPr/>
            <p:nvPr>
              <p:custDataLst>
                <p:tags r:id="rId22"/>
              </p:custDataLst>
            </p:nvPr>
          </p:nvSpPr>
          <p:spPr bwMode="auto">
            <a:xfrm>
              <a:off x="10299700" y="12700"/>
              <a:ext cx="4016883"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24" name="RemarkBlock">
              <a:extLst>
                <a:ext uri="{FF2B5EF4-FFF2-40B4-BE49-F238E27FC236}">
                  <a16:creationId xmlns:a16="http://schemas.microsoft.com/office/drawing/2014/main" id="{A0E54234-4006-4C86-9DCB-7DB8B9497851}"/>
                </a:ext>
              </a:extLst>
            </p:cNvPr>
            <p:cNvSpPr/>
            <p:nvPr>
              <p:custDataLst>
                <p:tags r:id="rId23"/>
              </p:custDataLst>
            </p:nvPr>
          </p:nvSpPr>
          <p:spPr bwMode="auto">
            <a:xfrm>
              <a:off x="10299700" y="1270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25" name="RemarkTitleText">
              <a:extLst>
                <a:ext uri="{FF2B5EF4-FFF2-40B4-BE49-F238E27FC236}">
                  <a16:creationId xmlns:a16="http://schemas.microsoft.com/office/drawing/2014/main" id="{203ECB6A-DF26-452B-9D29-AFDA426D1EBF}"/>
                </a:ext>
              </a:extLst>
            </p:cNvPr>
            <p:cNvSpPr txBox="1"/>
            <p:nvPr>
              <p:custDataLst>
                <p:tags r:id="rId24"/>
              </p:custDataLst>
            </p:nvPr>
          </p:nvSpPr>
          <p:spPr>
            <a:xfrm>
              <a:off x="10541000" y="0"/>
              <a:ext cx="1905000" cy="635000"/>
            </a:xfrm>
            <a:prstGeom prst="rect">
              <a:avLst/>
            </a:prstGeom>
            <a:noFill/>
          </p:spPr>
          <p:txBody>
            <a:bodyPr vert="horz" wrap="none" rtlCol="0" anchor="ctr" anchorCtr="0">
              <a:noAutofit/>
            </a:bodyPr>
            <a:lstStyle/>
            <a:p>
              <a:pPr algn="l"/>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grpSp>
        <p:nvGrpSpPr>
          <p:cNvPr id="20" name="组合 19">
            <a:extLst>
              <a:ext uri="{FF2B5EF4-FFF2-40B4-BE49-F238E27FC236}">
                <a16:creationId xmlns:a16="http://schemas.microsoft.com/office/drawing/2014/main" id="{6B095C46-2C16-48B1-9DB9-65F2054B5A6F}"/>
              </a:ext>
            </a:extLst>
          </p:cNvPr>
          <p:cNvGrpSpPr/>
          <p:nvPr>
            <p:custDataLst>
              <p:tags r:id="rId16"/>
            </p:custDataLst>
          </p:nvPr>
        </p:nvGrpSpPr>
        <p:grpSpPr>
          <a:xfrm>
            <a:off x="0" y="0"/>
            <a:ext cx="9906000" cy="635000"/>
            <a:chOff x="0" y="0"/>
            <a:chExt cx="9906000" cy="635000"/>
          </a:xfrm>
        </p:grpSpPr>
        <p:sp>
          <p:nvSpPr>
            <p:cNvPr id="16" name="TitleBackground">
              <a:extLst>
                <a:ext uri="{FF2B5EF4-FFF2-40B4-BE49-F238E27FC236}">
                  <a16:creationId xmlns:a16="http://schemas.microsoft.com/office/drawing/2014/main" id="{A25F23BC-5AC1-4DC2-A75D-31CA5F392535}"/>
                </a:ext>
              </a:extLst>
            </p:cNvPr>
            <p:cNvSpPr/>
            <p:nvPr>
              <p:custDataLst>
                <p:tags r:id="rId18"/>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7" name="ColorBlock">
              <a:extLst>
                <a:ext uri="{FF2B5EF4-FFF2-40B4-BE49-F238E27FC236}">
                  <a16:creationId xmlns:a16="http://schemas.microsoft.com/office/drawing/2014/main" id="{3308C453-1673-4E34-923D-48C8BAD18667}"/>
                </a:ext>
              </a:extLst>
            </p:cNvPr>
            <p:cNvSpPr/>
            <p:nvPr>
              <p:custDataLst>
                <p:tags r:id="rId19"/>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8" name="TypeText">
              <a:extLst>
                <a:ext uri="{FF2B5EF4-FFF2-40B4-BE49-F238E27FC236}">
                  <a16:creationId xmlns:a16="http://schemas.microsoft.com/office/drawing/2014/main" id="{7826645C-434D-4809-A45B-0FD3AE8DCCC8}"/>
                </a:ext>
              </a:extLst>
            </p:cNvPr>
            <p:cNvSpPr txBox="1"/>
            <p:nvPr>
              <p:custDataLst>
                <p:tags r:id="rId20"/>
              </p:custDataLst>
            </p:nvPr>
          </p:nvSpPr>
          <p:spPr>
            <a:xfrm>
              <a:off x="254000" y="0"/>
              <a:ext cx="1905000" cy="635000"/>
            </a:xfrm>
            <a:prstGeom prst="rect">
              <a:avLst/>
            </a:prstGeom>
            <a:noFill/>
          </p:spPr>
          <p:txBody>
            <a:bodyPr vert="horz" wrap="none" rtlCol="0" anchor="ctr" anchorCtr="0">
              <a:noAutofit/>
            </a:bodyPr>
            <a:lstStyle/>
            <a:p>
              <a:pPr algn="l"/>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0554D5AE-38E1-4F0E-9477-0EA18CB6FDB1}"/>
                </a:ext>
              </a:extLst>
            </p:cNvPr>
            <p:cNvSpPr txBox="1"/>
            <p:nvPr>
              <p:custDataLst>
                <p:tags r:id="rId21"/>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B5EDB94D-052E-4C79-9B10-FE8DAB148DB0}"/>
              </a:ext>
            </a:extLst>
          </p:cNvPr>
          <p:cNvPicPr>
            <a:picLocks/>
          </p:cNvPicPr>
          <p:nvPr>
            <p:custDataLst>
              <p:tags r:id="rId17"/>
            </p:custDataLst>
          </p:nvPr>
        </p:nvPicPr>
        <p:blipFill>
          <a:blip r:embed="rId26">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425107580"/>
      </p:ext>
    </p:extLst>
  </p:cSld>
  <p:clrMapOvr>
    <a:masterClrMapping/>
  </p:clrMapOvr>
  <p:transition spd="med">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C2BDDE7B-4652-48A1-B756-ABDA84BB7E60}"/>
              </a:ext>
            </a:extLst>
          </p:cNvPr>
          <p:cNvSpPr/>
          <p:nvPr>
            <p:custDataLst>
              <p:tags r:id="rId2"/>
            </p:custDataLst>
          </p:nvPr>
        </p:nvSpPr>
        <p:spPr bwMode="auto">
          <a:xfrm>
            <a:off x="10287000" y="0"/>
            <a:ext cx="4042283" cy="7218363"/>
          </a:xfrm>
          <a:prstGeom prst="rect">
            <a:avLst/>
          </a:prstGeom>
          <a:solidFill>
            <a:srgbClr val="FFFFFF"/>
          </a:solidFill>
          <a:ln w="12700" cap="flat" cmpd="sng" algn="ctr">
            <a:solidFill>
              <a:srgbClr val="9B9B9B"/>
            </a:solidFill>
            <a:prstDash val="solid"/>
            <a:round/>
            <a:headEnd type="none" w="med" len="med"/>
            <a:tailEnd type="none" w="med" len="med"/>
          </a:ln>
        </p:spPr>
        <p:txBody>
          <a:bodyPr vert="horz" wrap="square" lIns="91440" tIns="45720" rIns="91440" bIns="45720" numCol="1" rtlCol="0" anchor="t" anchorCtr="0" compatLnSpc="1">
            <a:noAutofit/>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rgbClr val="FFFFFF"/>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80EABC2-4FE7-41F5-91C4-1E6900BDD708}"/>
                  </a:ext>
                </a:extLst>
              </p:cNvPr>
              <p:cNvSpPr txBox="1"/>
              <p:nvPr>
                <p:custDataLst>
                  <p:tags r:id="rId3"/>
                </p:custDataLst>
              </p:nvPr>
            </p:nvSpPr>
            <p:spPr>
              <a:xfrm>
                <a:off x="990600" y="635000"/>
                <a:ext cx="7924800" cy="2255738"/>
              </a:xfrm>
              <a:prstGeom prst="rect">
                <a:avLst/>
              </a:prstGeom>
              <a:noFill/>
            </p:spPr>
            <p:txBody>
              <a:bodyPr vert="horz" wrap="square"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函数</a:t>
                </a:r>
                <a14:m>
                  <m:oMath xmlns:m="http://schemas.openxmlformats.org/officeDocument/2006/math">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𝑹</m:t>
                        </m:r>
                      </m:e>
                      <m:sup>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𝒏</m:t>
                        </m:r>
                      </m:sup>
                    </m:sSup>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𝑹</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是凸函数，则以下描述正确的是（）</a:t>
                </a:r>
              </a:p>
            </p:txBody>
          </p:sp>
        </mc:Choice>
        <mc:Fallback xmlns="">
          <p:sp>
            <p:nvSpPr>
              <p:cNvPr id="4" name="文本框 3">
                <a:extLst>
                  <a:ext uri="{FF2B5EF4-FFF2-40B4-BE49-F238E27FC236}">
                    <a16:creationId xmlns:a16="http://schemas.microsoft.com/office/drawing/2014/main" id="{080EABC2-4FE7-41F5-91C4-1E6900BDD708}"/>
                  </a:ext>
                </a:extLst>
              </p:cNvPr>
              <p:cNvSpPr txBox="1">
                <a:spLocks noRot="1" noChangeAspect="1" noMove="1" noResize="1" noEditPoints="1" noAdjustHandles="1" noChangeArrowheads="1" noChangeShapeType="1" noTextEdit="1"/>
              </p:cNvSpPr>
              <p:nvPr>
                <p:custDataLst>
                  <p:tags r:id="rId26"/>
                </p:custDataLst>
              </p:nvPr>
            </p:nvSpPr>
            <p:spPr>
              <a:xfrm>
                <a:off x="990600" y="635000"/>
                <a:ext cx="7924800" cy="2255738"/>
              </a:xfrm>
              <a:prstGeom prst="rect">
                <a:avLst/>
              </a:prstGeom>
              <a:blipFill>
                <a:blip r:embed="rId27"/>
                <a:stretch>
                  <a:fillRect l="-1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6289479-823D-4EB2-8AEC-6D5A1613B40D}"/>
                  </a:ext>
                </a:extLst>
              </p:cNvPr>
              <p:cNvSpPr txBox="1"/>
              <p:nvPr>
                <p:custDataLst>
                  <p:tags r:id="rId4"/>
                </p:custDataLst>
              </p:nvPr>
            </p:nvSpPr>
            <p:spPr>
              <a:xfrm>
                <a:off x="1981200" y="2932460"/>
                <a:ext cx="6934200" cy="676721"/>
              </a:xfrm>
              <a:prstGeom prst="rect">
                <a:avLst/>
              </a:prstGeom>
              <a:noFill/>
            </p:spPr>
            <p:txBody>
              <a:bodyPr vert="horz" rtlCol="0" anchor="ctr" anchorCtr="0">
                <a:noAutofit/>
              </a:bodyPr>
              <a:lstStyle/>
              <a:p>
                <a:pPr algn="l"/>
                <a14:m>
                  <m:oMathPara xmlns:m="http://schemas.openxmlformats.org/officeDocument/2006/math">
                    <m:oMathParaPr>
                      <m:jc m:val="centerGroup"/>
                    </m:oMathParaPr>
                    <m:oMath xmlns:m="http://schemas.openxmlformats.org/officeDocument/2006/math">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𝒚</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𝑹</m:t>
                          </m:r>
                        </m:e>
                        <m:sup>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𝒏</m:t>
                          </m:r>
                        </m:sup>
                      </m:sSup>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𝝀</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d>
                        <m:dPr>
                          <m:begChr m:val="["/>
                          <m:endChr m:val="]"/>
                          <m:ctrlP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𝟎</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𝟏</m:t>
                          </m:r>
                        </m:e>
                      </m:d>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d>
                        <m:dPr>
                          <m:ctrlP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𝝀</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d>
                            <m:dPr>
                              <m:ctrlP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𝟏</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𝝀</m:t>
                              </m:r>
                            </m:e>
                          </m:d>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𝒚</m:t>
                          </m:r>
                        </m:e>
                      </m:d>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𝝀</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d>
                        <m:dPr>
                          <m:ctrlP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d>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d>
                        <m:dPr>
                          <m:ctrlP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𝟏</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𝝀</m:t>
                          </m:r>
                        </m:e>
                      </m:d>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𝒚</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56289479-823D-4EB2-8AEC-6D5A1613B40D}"/>
                  </a:ext>
                </a:extLst>
              </p:cNvPr>
              <p:cNvSpPr txBox="1">
                <a:spLocks noRot="1" noChangeAspect="1" noMove="1" noResize="1" noEditPoints="1" noAdjustHandles="1" noChangeArrowheads="1" noChangeShapeType="1" noTextEdit="1"/>
              </p:cNvSpPr>
              <p:nvPr>
                <p:custDataLst>
                  <p:tags r:id="rId28"/>
                </p:custDataLst>
              </p:nvPr>
            </p:nvSpPr>
            <p:spPr>
              <a:xfrm>
                <a:off x="1981200" y="2932460"/>
                <a:ext cx="6934200" cy="676721"/>
              </a:xfrm>
              <a:prstGeom prst="rect">
                <a:avLst/>
              </a:prstGeom>
              <a:blipFill>
                <a:blip r:embed="rId29"/>
                <a:stretch>
                  <a:fillRect b="-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BA42B0B-6914-43F9-85A9-4334CC1182FD}"/>
                  </a:ext>
                </a:extLst>
              </p:cNvPr>
              <p:cNvSpPr txBox="1"/>
              <p:nvPr>
                <p:custDataLst>
                  <p:tags r:id="rId5"/>
                </p:custDataLst>
              </p:nvPr>
            </p:nvSpPr>
            <p:spPr>
              <a:xfrm>
                <a:off x="1981200" y="3834755"/>
                <a:ext cx="6934200" cy="676721"/>
              </a:xfrm>
              <a:prstGeom prst="rect">
                <a:avLst/>
              </a:prstGeom>
              <a:noFill/>
            </p:spPr>
            <p:txBody>
              <a:bodyPr vert="horz" rtlCol="0" anchor="ctr" anchorCtr="0">
                <a:noAutofit/>
              </a:bodyPr>
              <a:lstStyle/>
              <a:p>
                <a:pPr algn="l"/>
                <a14:m>
                  <m:oMathPara xmlns:m="http://schemas.openxmlformats.org/officeDocument/2006/math">
                    <m:oMathParaPr>
                      <m:jc m:val="centerGroup"/>
                    </m:oMathParaPr>
                    <m:oMath xmlns:m="http://schemas.openxmlformats.org/officeDocument/2006/math">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𝒚</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𝑹</m:t>
                          </m:r>
                        </m:e>
                        <m:sup>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𝒏</m:t>
                          </m:r>
                        </m:sup>
                      </m:sSup>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d>
                        <m:d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𝒚</m:t>
                          </m:r>
                        </m:e>
                      </m:d>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d>
                        <m:d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d>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sSup>
                        <m:sSup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d>
                            <m:d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d>
                        </m:e>
                        <m:sup>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𝑻</m:t>
                          </m:r>
                        </m:sup>
                      </m:sSup>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𝒚</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6" name="文本框 5">
                <a:extLst>
                  <a:ext uri="{FF2B5EF4-FFF2-40B4-BE49-F238E27FC236}">
                    <a16:creationId xmlns:a16="http://schemas.microsoft.com/office/drawing/2014/main" id="{5BA42B0B-6914-43F9-85A9-4334CC1182FD}"/>
                  </a:ext>
                </a:extLst>
              </p:cNvPr>
              <p:cNvSpPr txBox="1">
                <a:spLocks noRot="1" noChangeAspect="1" noMove="1" noResize="1" noEditPoints="1" noAdjustHandles="1" noChangeArrowheads="1" noChangeShapeType="1" noTextEdit="1"/>
              </p:cNvSpPr>
              <p:nvPr>
                <p:custDataLst>
                  <p:tags r:id="rId30"/>
                </p:custDataLst>
              </p:nvPr>
            </p:nvSpPr>
            <p:spPr>
              <a:xfrm>
                <a:off x="1981200" y="3834755"/>
                <a:ext cx="6934200" cy="676721"/>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73F08B4-C56D-4FF8-B301-72FCDAAC9F4D}"/>
                  </a:ext>
                </a:extLst>
              </p:cNvPr>
              <p:cNvSpPr txBox="1"/>
              <p:nvPr>
                <p:custDataLst>
                  <p:tags r:id="rId6"/>
                </p:custDataLst>
              </p:nvPr>
            </p:nvSpPr>
            <p:spPr>
              <a:xfrm>
                <a:off x="1981200" y="4737050"/>
                <a:ext cx="6934200" cy="676721"/>
              </a:xfrm>
              <a:prstGeom prst="rect">
                <a:avLst/>
              </a:prstGeom>
              <a:noFill/>
            </p:spPr>
            <p:txBody>
              <a:bodyPr vert="horz" rtlCol="0" anchor="ctr" anchorCtr="0">
                <a:noAutofit/>
              </a:bodyPr>
              <a:lstStyle/>
              <a:p>
                <a:pPr algn="l"/>
                <a14:m>
                  <m:oMathPara xmlns:m="http://schemas.openxmlformats.org/officeDocument/2006/math">
                    <m:oMathParaPr>
                      <m:jc m:val="centerGroup"/>
                    </m:oMathParaPr>
                    <m:oMath xmlns:m="http://schemas.openxmlformats.org/officeDocument/2006/math">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𝒚</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𝑹</m:t>
                          </m:r>
                        </m:e>
                        <m:sup>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𝒏</m:t>
                          </m:r>
                        </m:sup>
                      </m:sSup>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d>
                        <m:dPr>
                          <m:ctrlP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0"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sSup>
                            <m:sSupPr>
                              <m:ctrlP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d>
                                <m:dPr>
                                  <m:ctrlP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d>
                            </m:e>
                            <m:sup>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𝑻</m:t>
                              </m:r>
                            </m:sup>
                          </m:sSup>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0"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sSup>
                            <m:sSupPr>
                              <m:ctrlP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d>
                                <m:dPr>
                                  <m:ctrlP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𝒚</m:t>
                                  </m:r>
                                </m:e>
                              </m:d>
                            </m:e>
                            <m:sup>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𝑻</m:t>
                              </m:r>
                            </m:sup>
                          </m:sSup>
                        </m:e>
                      </m:d>
                      <m:d>
                        <m:dPr>
                          <m:ctrlP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𝒚</m:t>
                          </m:r>
                        </m:e>
                      </m:d>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𝟎</m:t>
                      </m:r>
                    </m:oMath>
                  </m:oMathPara>
                </a14:m>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7" name="文本框 6">
                <a:extLst>
                  <a:ext uri="{FF2B5EF4-FFF2-40B4-BE49-F238E27FC236}">
                    <a16:creationId xmlns:a16="http://schemas.microsoft.com/office/drawing/2014/main" id="{673F08B4-C56D-4FF8-B301-72FCDAAC9F4D}"/>
                  </a:ext>
                </a:extLst>
              </p:cNvPr>
              <p:cNvSpPr txBox="1">
                <a:spLocks noRot="1" noChangeAspect="1" noMove="1" noResize="1" noEditPoints="1" noAdjustHandles="1" noChangeArrowheads="1" noChangeShapeType="1" noTextEdit="1"/>
              </p:cNvSpPr>
              <p:nvPr>
                <p:custDataLst>
                  <p:tags r:id="rId32"/>
                </p:custDataLst>
              </p:nvPr>
            </p:nvSpPr>
            <p:spPr>
              <a:xfrm>
                <a:off x="1981200" y="4737050"/>
                <a:ext cx="6934200" cy="676721"/>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31A7A1C-45FB-49BA-928E-E41BD49D7ACA}"/>
                  </a:ext>
                </a:extLst>
              </p:cNvPr>
              <p:cNvSpPr txBox="1"/>
              <p:nvPr>
                <p:custDataLst>
                  <p:tags r:id="rId7"/>
                </p:custDataLst>
              </p:nvPr>
            </p:nvSpPr>
            <p:spPr>
              <a:xfrm>
                <a:off x="1981200" y="5639346"/>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函数</a:t>
                </a:r>
                <a14:m>
                  <m:oMath xmlns:m="http://schemas.openxmlformats.org/officeDocument/2006/math">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的水平集</a:t>
                </a:r>
                <a14:m>
                  <m:oMath xmlns:m="http://schemas.openxmlformats.org/officeDocument/2006/math">
                    <m:sSub>
                      <m:sSub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𝑳</m:t>
                        </m:r>
                      </m:e>
                      <m:sub>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sub>
                    </m:sSub>
                    <m:d>
                      <m:d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𝜷</m:t>
                        </m:r>
                      </m:e>
                    </m:d>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𝑹</m:t>
                        </m:r>
                      </m:e>
                      <m:sup>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𝒏</m:t>
                        </m:r>
                      </m:sup>
                    </m:sSup>
                    <m:r>
                      <m:rPr>
                        <m:lit/>
                      </m:r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𝒇</m:t>
                    </m:r>
                    <m:d>
                      <m:d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d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d>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𝜷</m:t>
                    </m:r>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要么是凸的，要么是空的。</a:t>
                </a:r>
              </a:p>
            </p:txBody>
          </p:sp>
        </mc:Choice>
        <mc:Fallback xmlns="">
          <p:sp>
            <p:nvSpPr>
              <p:cNvPr id="8" name="文本框 7">
                <a:extLst>
                  <a:ext uri="{FF2B5EF4-FFF2-40B4-BE49-F238E27FC236}">
                    <a16:creationId xmlns:a16="http://schemas.microsoft.com/office/drawing/2014/main" id="{E31A7A1C-45FB-49BA-928E-E41BD49D7ACA}"/>
                  </a:ext>
                </a:extLst>
              </p:cNvPr>
              <p:cNvSpPr txBox="1">
                <a:spLocks noRot="1" noChangeAspect="1" noMove="1" noResize="1" noEditPoints="1" noAdjustHandles="1" noChangeArrowheads="1" noChangeShapeType="1" noTextEdit="1"/>
              </p:cNvSpPr>
              <p:nvPr>
                <p:custDataLst>
                  <p:tags r:id="rId34"/>
                </p:custDataLst>
              </p:nvPr>
            </p:nvSpPr>
            <p:spPr>
              <a:xfrm>
                <a:off x="1981200" y="5639346"/>
                <a:ext cx="6934200" cy="676721"/>
              </a:xfrm>
              <a:prstGeom prst="rect">
                <a:avLst/>
              </a:prstGeom>
              <a:blipFill>
                <a:blip r:embed="rId35"/>
                <a:stretch>
                  <a:fillRect l="-1582" t="-26126" b="-41441"/>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2F4B2CDF-5AA0-4BCA-AC62-B48B83E2A013}"/>
              </a:ext>
            </a:extLst>
          </p:cNvPr>
          <p:cNvSpPr>
            <a:spLocks noChangeAspect="1"/>
          </p:cNvSpPr>
          <p:nvPr>
            <p:custDataLst>
              <p:tags r:id="rId8"/>
            </p:custDataLst>
          </p:nvPr>
        </p:nvSpPr>
        <p:spPr bwMode="auto">
          <a:xfrm>
            <a:off x="1215211" y="3000132"/>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9FEB7269-5943-48AC-9098-A47008BE3063}"/>
              </a:ext>
            </a:extLst>
          </p:cNvPr>
          <p:cNvSpPr>
            <a:spLocks noChangeAspect="1"/>
          </p:cNvSpPr>
          <p:nvPr>
            <p:custDataLst>
              <p:tags r:id="rId9"/>
            </p:custDataLst>
          </p:nvPr>
        </p:nvSpPr>
        <p:spPr bwMode="auto">
          <a:xfrm>
            <a:off x="1215211" y="3902427"/>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967763CB-DA9F-43C7-B9BC-90C944F5290C}"/>
              </a:ext>
            </a:extLst>
          </p:cNvPr>
          <p:cNvSpPr>
            <a:spLocks noChangeAspect="1"/>
          </p:cNvSpPr>
          <p:nvPr>
            <p:custDataLst>
              <p:tags r:id="rId10"/>
            </p:custDataLst>
          </p:nvPr>
        </p:nvSpPr>
        <p:spPr bwMode="auto">
          <a:xfrm>
            <a:off x="1215211" y="4804723"/>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82A0A048-1288-4719-9CA7-95D151A71666}"/>
              </a:ext>
            </a:extLst>
          </p:cNvPr>
          <p:cNvSpPr>
            <a:spLocks noChangeAspect="1"/>
          </p:cNvSpPr>
          <p:nvPr>
            <p:custDataLst>
              <p:tags r:id="rId11"/>
            </p:custDataLst>
          </p:nvPr>
        </p:nvSpPr>
        <p:spPr bwMode="auto">
          <a:xfrm>
            <a:off x="1215211" y="5707018"/>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0300E46B-7DED-4D2C-B654-206ACDF7144C}"/>
              </a:ext>
            </a:extLst>
          </p:cNvPr>
          <p:cNvSpPr/>
          <p:nvPr>
            <p:custDataLst>
              <p:tags r:id="rId12"/>
            </p:custDataLst>
          </p:nvPr>
        </p:nvSpPr>
        <p:spPr bwMode="auto">
          <a:xfrm>
            <a:off x="6749891" y="6541641"/>
            <a:ext cx="1624131" cy="433101"/>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5" name="文本框 24">
            <a:extLst>
              <a:ext uri="{FF2B5EF4-FFF2-40B4-BE49-F238E27FC236}">
                <a16:creationId xmlns:a16="http://schemas.microsoft.com/office/drawing/2014/main" id="{14643747-D78A-4775-94B3-632AE827B67B}"/>
              </a:ext>
            </a:extLst>
          </p:cNvPr>
          <p:cNvSpPr txBox="1"/>
          <p:nvPr>
            <p:custDataLst>
              <p:tags r:id="rId13"/>
            </p:custDataLst>
          </p:nvPr>
        </p:nvSpPr>
        <p:spPr>
          <a:xfrm>
            <a:off x="10375900" y="6825695"/>
            <a:ext cx="3864483"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pPr algn="l"/>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a:t>
            </a:r>
          </a:p>
        </p:txBody>
      </p:sp>
      <p:sp>
        <p:nvSpPr>
          <p:cNvPr id="26" name="文本框 25">
            <a:extLst>
              <a:ext uri="{FF2B5EF4-FFF2-40B4-BE49-F238E27FC236}">
                <a16:creationId xmlns:a16="http://schemas.microsoft.com/office/drawing/2014/main" id="{3507F651-A73E-4ED5-9A2D-05C21D7D76A5}"/>
              </a:ext>
            </a:extLst>
          </p:cNvPr>
          <p:cNvSpPr txBox="1"/>
          <p:nvPr>
            <p:custDataLst>
              <p:tags r:id="rId14"/>
            </p:custDataLst>
          </p:nvPr>
        </p:nvSpPr>
        <p:spPr>
          <a:xfrm>
            <a:off x="10541000" y="1270000"/>
            <a:ext cx="3534283" cy="1631216"/>
          </a:xfrm>
          <a:prstGeom prst="rect">
            <a:avLst/>
          </a:prstGeom>
          <a:noFill/>
        </p:spPr>
        <p:txBody>
          <a:bodyPr vert="horz" rtlCol="0" anchor="t" anchorCtr="0">
            <a:spAutoFit/>
          </a:bodyPr>
          <a:lstStyle/>
          <a:p>
            <a:pPr algn="l"/>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选项为定义，</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选项说明任意一点的切平面都是原函数的支撑超平面，</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选项说明函数是单调的，</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选项可以根据定义来证明。</a:t>
            </a:r>
          </a:p>
        </p:txBody>
      </p:sp>
      <p:grpSp>
        <p:nvGrpSpPr>
          <p:cNvPr id="18" name="组合 17">
            <a:extLst>
              <a:ext uri="{FF2B5EF4-FFF2-40B4-BE49-F238E27FC236}">
                <a16:creationId xmlns:a16="http://schemas.microsoft.com/office/drawing/2014/main" id="{AF849ECE-3A1E-4C66-A39D-F9B92B0D1AFD}"/>
              </a:ext>
            </a:extLst>
          </p:cNvPr>
          <p:cNvGrpSpPr/>
          <p:nvPr>
            <p:custDataLst>
              <p:tags r:id="rId15"/>
            </p:custDataLst>
          </p:nvPr>
        </p:nvGrpSpPr>
        <p:grpSpPr>
          <a:xfrm>
            <a:off x="0" y="0"/>
            <a:ext cx="9906000" cy="635000"/>
            <a:chOff x="0" y="0"/>
            <a:chExt cx="9906000" cy="635000"/>
          </a:xfrm>
        </p:grpSpPr>
        <p:sp>
          <p:nvSpPr>
            <p:cNvPr id="14" name="TitleBackground">
              <a:extLst>
                <a:ext uri="{FF2B5EF4-FFF2-40B4-BE49-F238E27FC236}">
                  <a16:creationId xmlns:a16="http://schemas.microsoft.com/office/drawing/2014/main" id="{B9F7110A-9253-4C5B-BC46-1F55A7163CA8}"/>
                </a:ext>
              </a:extLst>
            </p:cNvPr>
            <p:cNvSpPr/>
            <p:nvPr>
              <p:custDataLst>
                <p:tags r:id="rId21"/>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5" name="ColorBlock">
              <a:extLst>
                <a:ext uri="{FF2B5EF4-FFF2-40B4-BE49-F238E27FC236}">
                  <a16:creationId xmlns:a16="http://schemas.microsoft.com/office/drawing/2014/main" id="{543AC5C7-3C2A-4BDE-B770-632A1A193B80}"/>
                </a:ext>
              </a:extLst>
            </p:cNvPr>
            <p:cNvSpPr/>
            <p:nvPr>
              <p:custDataLst>
                <p:tags r:id="rId22"/>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6" name="TypeText">
              <a:extLst>
                <a:ext uri="{FF2B5EF4-FFF2-40B4-BE49-F238E27FC236}">
                  <a16:creationId xmlns:a16="http://schemas.microsoft.com/office/drawing/2014/main" id="{77AA973A-273E-4DAD-AF6D-312BE39ACAAA}"/>
                </a:ext>
              </a:extLst>
            </p:cNvPr>
            <p:cNvSpPr txBox="1"/>
            <p:nvPr>
              <p:custDataLst>
                <p:tags r:id="rId23"/>
              </p:custDataLst>
            </p:nvPr>
          </p:nvSpPr>
          <p:spPr>
            <a:xfrm>
              <a:off x="254000" y="0"/>
              <a:ext cx="1905000" cy="635000"/>
            </a:xfrm>
            <a:prstGeom prst="rect">
              <a:avLst/>
            </a:prstGeom>
            <a:noFill/>
          </p:spPr>
          <p:txBody>
            <a:bodyPr vert="horz" wrap="none" rtlCol="0" anchor="ctr" anchorCtr="0">
              <a:noAutofit/>
            </a:bodyPr>
            <a:lstStyle/>
            <a:p>
              <a:pPr algn="l"/>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7" name="TipText">
              <a:extLst>
                <a:ext uri="{FF2B5EF4-FFF2-40B4-BE49-F238E27FC236}">
                  <a16:creationId xmlns:a16="http://schemas.microsoft.com/office/drawing/2014/main" id="{6820EAE2-E251-40F5-A067-F05B597256A2}"/>
                </a:ext>
              </a:extLst>
            </p:cNvPr>
            <p:cNvSpPr txBox="1"/>
            <p:nvPr>
              <p:custDataLst>
                <p:tags r:id="rId24"/>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grpSp>
        <p:nvGrpSpPr>
          <p:cNvPr id="24" name="组合 23">
            <a:extLst>
              <a:ext uri="{FF2B5EF4-FFF2-40B4-BE49-F238E27FC236}">
                <a16:creationId xmlns:a16="http://schemas.microsoft.com/office/drawing/2014/main" id="{38FC8360-03BA-4412-B46C-D4F66BD613DE}"/>
              </a:ext>
            </a:extLst>
          </p:cNvPr>
          <p:cNvGrpSpPr/>
          <p:nvPr>
            <p:custDataLst>
              <p:tags r:id="rId16"/>
            </p:custDataLst>
          </p:nvPr>
        </p:nvGrpSpPr>
        <p:grpSpPr>
          <a:xfrm>
            <a:off x="10299700" y="0"/>
            <a:ext cx="4016883" cy="647700"/>
            <a:chOff x="10299700" y="0"/>
            <a:chExt cx="4016883" cy="647700"/>
          </a:xfrm>
        </p:grpSpPr>
        <p:sp>
          <p:nvSpPr>
            <p:cNvPr id="21" name="RemarkBack">
              <a:extLst>
                <a:ext uri="{FF2B5EF4-FFF2-40B4-BE49-F238E27FC236}">
                  <a16:creationId xmlns:a16="http://schemas.microsoft.com/office/drawing/2014/main" id="{8A8B3C7E-1D0E-450D-BFE5-896406E5DBF2}"/>
                </a:ext>
              </a:extLst>
            </p:cNvPr>
            <p:cNvSpPr/>
            <p:nvPr>
              <p:custDataLst>
                <p:tags r:id="rId18"/>
              </p:custDataLst>
            </p:nvPr>
          </p:nvSpPr>
          <p:spPr bwMode="auto">
            <a:xfrm>
              <a:off x="10299700" y="12700"/>
              <a:ext cx="4016883"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22" name="RemarkBlock">
              <a:extLst>
                <a:ext uri="{FF2B5EF4-FFF2-40B4-BE49-F238E27FC236}">
                  <a16:creationId xmlns:a16="http://schemas.microsoft.com/office/drawing/2014/main" id="{E2C5C5C9-0D5B-435D-9FCE-006E95772002}"/>
                </a:ext>
              </a:extLst>
            </p:cNvPr>
            <p:cNvSpPr/>
            <p:nvPr>
              <p:custDataLst>
                <p:tags r:id="rId19"/>
              </p:custDataLst>
            </p:nvPr>
          </p:nvSpPr>
          <p:spPr bwMode="auto">
            <a:xfrm>
              <a:off x="10299700" y="1270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23" name="RemarkTitleText">
              <a:extLst>
                <a:ext uri="{FF2B5EF4-FFF2-40B4-BE49-F238E27FC236}">
                  <a16:creationId xmlns:a16="http://schemas.microsoft.com/office/drawing/2014/main" id="{82BE8FFE-5FFD-42AC-A005-D763AA4D7DD6}"/>
                </a:ext>
              </a:extLst>
            </p:cNvPr>
            <p:cNvSpPr txBox="1"/>
            <p:nvPr>
              <p:custDataLst>
                <p:tags r:id="rId20"/>
              </p:custDataLst>
            </p:nvPr>
          </p:nvSpPr>
          <p:spPr>
            <a:xfrm>
              <a:off x="10541000" y="0"/>
              <a:ext cx="1905000" cy="635000"/>
            </a:xfrm>
            <a:prstGeom prst="rect">
              <a:avLst/>
            </a:prstGeom>
            <a:noFill/>
          </p:spPr>
          <p:txBody>
            <a:bodyPr vert="horz" wrap="none" rtlCol="0" anchor="ctr" anchorCtr="0">
              <a:noAutofit/>
            </a:bodyPr>
            <a:lstStyle/>
            <a:p>
              <a:pPr algn="l"/>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pic>
        <p:nvPicPr>
          <p:cNvPr id="3" name="图片 2">
            <a:extLst>
              <a:ext uri="{FF2B5EF4-FFF2-40B4-BE49-F238E27FC236}">
                <a16:creationId xmlns:a16="http://schemas.microsoft.com/office/drawing/2014/main" id="{DD0DE67A-0AC4-450D-A32A-CA50B6BC2EE8}"/>
              </a:ext>
            </a:extLst>
          </p:cNvPr>
          <p:cNvPicPr>
            <a:picLocks/>
          </p:cNvPicPr>
          <p:nvPr>
            <p:custDataLst>
              <p:tags r:id="rId17"/>
            </p:custDataLst>
          </p:nvPr>
        </p:nvPicPr>
        <p:blipFill>
          <a:blip r:embed="rId36">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953157810"/>
      </p:ext>
    </p:extLst>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BF321F-12B4-4A16-9EC7-2B7623DF0282}"/>
              </a:ext>
            </a:extLst>
          </p:cNvPr>
          <p:cNvSpPr>
            <a:spLocks noGrp="1"/>
          </p:cNvSpPr>
          <p:nvPr>
            <p:ph type="title"/>
          </p:nvPr>
        </p:nvSpPr>
        <p:spPr>
          <a:xfrm>
            <a:off x="479425" y="180975"/>
            <a:ext cx="9226550" cy="763588"/>
          </a:xfrm>
        </p:spPr>
        <p:txBody>
          <a:bodyPr/>
          <a:lstStyle/>
          <a:p>
            <a:r>
              <a:rPr lang="zh-CN" altLang="en-US" sz="3200" dirty="0"/>
              <a:t>第</a:t>
            </a:r>
            <a:r>
              <a:rPr lang="en-US" altLang="zh-CN" sz="3200" dirty="0"/>
              <a:t>5</a:t>
            </a:r>
            <a:r>
              <a:rPr lang="zh-CN" altLang="en-US" sz="3200" dirty="0"/>
              <a:t>章</a:t>
            </a:r>
            <a:r>
              <a:rPr lang="zh-CN" altLang="en-US" sz="3200" dirty="0">
                <a:latin typeface="隶书" panose="02010509060101010101" pitchFamily="1" charset="-122"/>
              </a:rPr>
              <a:t>无约束最优化方法</a:t>
            </a:r>
            <a:r>
              <a:rPr lang="en-US" altLang="zh-CN" sz="3200" dirty="0">
                <a:latin typeface="隶书" panose="02010509060101010101" pitchFamily="1" charset="-122"/>
              </a:rPr>
              <a:t>(Unconstrained Optimization Methods)-</a:t>
            </a:r>
            <a:r>
              <a:rPr lang="zh-CN" altLang="en-US" sz="3200" dirty="0">
                <a:latin typeface="隶书" panose="02010509060101010101" pitchFamily="1" charset="-122"/>
              </a:rPr>
              <a:t>黑箱模型</a:t>
            </a:r>
            <a:endParaRPr lang="zh-CN" altLang="en-US" sz="3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E5DFAD8-F8BE-4820-8CE4-04DD3D7B596F}"/>
                  </a:ext>
                </a:extLst>
              </p:cNvPr>
              <p:cNvSpPr>
                <a:spLocks noGrp="1"/>
              </p:cNvSpPr>
              <p:nvPr>
                <p:ph idx="1"/>
              </p:nvPr>
            </p:nvSpPr>
            <p:spPr/>
            <p:txBody>
              <a:bodyPr>
                <a:normAutofit fontScale="92500" lnSpcReduction="10000"/>
              </a:bodyPr>
              <a:lstStyle/>
              <a:p>
                <a:r>
                  <a:rPr lang="zh-CN" altLang="en-US" sz="2800" dirty="0"/>
                  <a:t>黑箱模型</a:t>
                </a:r>
                <a:endParaRPr lang="en-US" altLang="zh-CN" sz="2800" dirty="0"/>
              </a:p>
              <a:p>
                <a:pPr lvl="1"/>
                <a:r>
                  <a:rPr lang="zh-CN" altLang="en-US" sz="2000" dirty="0"/>
                  <a:t>假设计算资源无限，约束集</a:t>
                </a:r>
                <a14:m>
                  <m:oMath xmlns:m="http://schemas.openxmlformats.org/officeDocument/2006/math">
                    <m:r>
                      <a:rPr lang="en-US" altLang="zh-CN" sz="2000" i="1">
                        <a:latin typeface="Cambria Math" panose="02040503050406030204" pitchFamily="18" charset="0"/>
                      </a:rPr>
                      <m:t>𝒳</m:t>
                    </m:r>
                  </m:oMath>
                </a14:m>
                <a:r>
                  <a:rPr lang="zh-CN" altLang="en-US" sz="2000" dirty="0"/>
                  <a:t>已知，目标函数</a:t>
                </a:r>
                <a14:m>
                  <m:oMath xmlns:m="http://schemas.openxmlformats.org/officeDocument/2006/math">
                    <m:r>
                      <a:rPr lang="en-US" altLang="zh-CN" sz="2000" i="1">
                        <a:latin typeface="Cambria Math" panose="02040503050406030204" pitchFamily="18" charset="0"/>
                      </a:rPr>
                      <m:t>𝒇</m:t>
                    </m:r>
                    <m:r>
                      <a:rPr lang="en-US" altLang="zh-CN" sz="2000" i="1">
                        <a:latin typeface="Cambria Math" panose="02040503050406030204" pitchFamily="18" charset="0"/>
                      </a:rPr>
                      <m:t>:</m:t>
                    </m:r>
                    <m:r>
                      <a:rPr lang="en-US" altLang="zh-CN" sz="2000" i="1">
                        <a:latin typeface="Cambria Math" panose="02040503050406030204" pitchFamily="18" charset="0"/>
                      </a:rPr>
                      <m:t>𝒳</m:t>
                    </m:r>
                    <m:r>
                      <a:rPr lang="en-US" altLang="zh-CN" sz="2000" i="1">
                        <a:latin typeface="Cambria Math" panose="02040503050406030204" pitchFamily="18" charset="0"/>
                      </a:rPr>
                      <m:t>→</m:t>
                    </m:r>
                    <m:r>
                      <a:rPr lang="en-US" altLang="zh-CN" sz="2000" i="1">
                        <a:latin typeface="Cambria Math" panose="02040503050406030204" pitchFamily="18" charset="0"/>
                      </a:rPr>
                      <m:t>ℝ</m:t>
                    </m:r>
                  </m:oMath>
                </a14:m>
                <a:r>
                  <a:rPr lang="zh-CN" altLang="en-US" sz="2000" dirty="0"/>
                  <a:t>未知，但可以通过</a:t>
                </a:r>
                <a:r>
                  <a:rPr lang="en-US" altLang="zh-CN" sz="2000" dirty="0"/>
                  <a:t>oracle</a:t>
                </a:r>
                <a:r>
                  <a:rPr lang="zh-CN" altLang="en-US" sz="2000" dirty="0"/>
                  <a:t>查询</a:t>
                </a:r>
                <a:endParaRPr lang="en-US" altLang="zh-CN" sz="2000" dirty="0"/>
              </a:p>
              <a:p>
                <a:pPr lvl="2"/>
                <a:r>
                  <a:rPr lang="zh-CN" altLang="en-US" sz="1800" dirty="0"/>
                  <a:t>零阶的</a:t>
                </a:r>
                <a:r>
                  <a:rPr lang="en-US" altLang="zh-CN" sz="1800" dirty="0"/>
                  <a:t>oracle</a:t>
                </a:r>
                <a:r>
                  <a:rPr lang="zh-CN" altLang="en-US" sz="1800" dirty="0"/>
                  <a:t>接受</a:t>
                </a:r>
                <a14:m>
                  <m:oMath xmlns:m="http://schemas.openxmlformats.org/officeDocument/2006/math">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𝒳</m:t>
                    </m:r>
                  </m:oMath>
                </a14:m>
                <a:r>
                  <a:rPr lang="zh-CN" altLang="en-US" sz="1800" dirty="0"/>
                  <a:t>作为输入，输出函数</a:t>
                </a:r>
                <a14:m>
                  <m:oMath xmlns:m="http://schemas.openxmlformats.org/officeDocument/2006/math">
                    <m:r>
                      <a:rPr lang="en-US" altLang="zh-CN" sz="1800" i="1">
                        <a:latin typeface="Cambria Math" panose="02040503050406030204" pitchFamily="18" charset="0"/>
                      </a:rPr>
                      <m:t>𝒇</m:t>
                    </m:r>
                  </m:oMath>
                </a14:m>
                <a:r>
                  <a:rPr lang="zh-CN" altLang="en-US" sz="1800" dirty="0"/>
                  <a:t>在点</a:t>
                </a:r>
                <a14:m>
                  <m:oMath xmlns:m="http://schemas.openxmlformats.org/officeDocument/2006/math">
                    <m:r>
                      <a:rPr lang="en-US" altLang="zh-CN" sz="1800" i="1">
                        <a:latin typeface="Cambria Math" panose="02040503050406030204" pitchFamily="18" charset="0"/>
                      </a:rPr>
                      <m:t>𝒙</m:t>
                    </m:r>
                  </m:oMath>
                </a14:m>
                <a:r>
                  <a:rPr lang="zh-CN" altLang="en-US" sz="1800" dirty="0"/>
                  <a:t>处的函数值</a:t>
                </a:r>
                <a:endParaRPr lang="en-US" altLang="zh-CN" sz="1800" dirty="0"/>
              </a:p>
              <a:p>
                <a:pPr lvl="2"/>
                <a:r>
                  <a:rPr lang="zh-CN" altLang="en-US" sz="1800" dirty="0"/>
                  <a:t>一阶的</a:t>
                </a:r>
                <a:r>
                  <a:rPr lang="en-US" altLang="zh-CN" sz="1800" dirty="0"/>
                  <a:t>oracle</a:t>
                </a:r>
                <a:r>
                  <a:rPr lang="zh-CN" altLang="en-US" sz="1800" dirty="0"/>
                  <a:t>接受</a:t>
                </a:r>
                <a14:m>
                  <m:oMath xmlns:m="http://schemas.openxmlformats.org/officeDocument/2006/math">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𝒳</m:t>
                    </m:r>
                  </m:oMath>
                </a14:m>
                <a:r>
                  <a:rPr lang="zh-CN" altLang="en-US" sz="1800" dirty="0"/>
                  <a:t>作为输入，输出函数</a:t>
                </a:r>
                <a14:m>
                  <m:oMath xmlns:m="http://schemas.openxmlformats.org/officeDocument/2006/math">
                    <m:r>
                      <a:rPr lang="en-US" altLang="zh-CN" sz="1800" i="1">
                        <a:latin typeface="Cambria Math" panose="02040503050406030204" pitchFamily="18" charset="0"/>
                      </a:rPr>
                      <m:t>𝒇</m:t>
                    </m:r>
                  </m:oMath>
                </a14:m>
                <a:r>
                  <a:rPr lang="zh-CN" altLang="en-US" sz="1800" dirty="0"/>
                  <a:t>在点</a:t>
                </a:r>
                <a14:m>
                  <m:oMath xmlns:m="http://schemas.openxmlformats.org/officeDocument/2006/math">
                    <m:r>
                      <a:rPr lang="en-US" altLang="zh-CN" sz="1800" i="1">
                        <a:latin typeface="Cambria Math" panose="02040503050406030204" pitchFamily="18" charset="0"/>
                      </a:rPr>
                      <m:t>𝒙</m:t>
                    </m:r>
                  </m:oMath>
                </a14:m>
                <a:r>
                  <a:rPr lang="zh-CN" altLang="en-US" sz="1800" dirty="0"/>
                  <a:t>处的次梯度</a:t>
                </a:r>
                <a:endParaRPr lang="en-US" altLang="zh-CN" sz="1800" dirty="0"/>
              </a:p>
              <a:p>
                <a:pPr lvl="1"/>
                <a:r>
                  <a:rPr lang="zh-CN" altLang="en-US" sz="2000" dirty="0"/>
                  <a:t>凸优化的</a:t>
                </a:r>
                <a:r>
                  <a:rPr lang="en-US" altLang="zh-CN" sz="2000" dirty="0"/>
                  <a:t>oracle</a:t>
                </a:r>
                <a:r>
                  <a:rPr lang="zh-CN" altLang="en-US" sz="2000" dirty="0"/>
                  <a:t>复杂性：必须经过多少对</a:t>
                </a:r>
                <a:r>
                  <a:rPr lang="en-US" altLang="zh-CN" sz="2000" dirty="0"/>
                  <a:t>oracle</a:t>
                </a:r>
                <a:r>
                  <a:rPr lang="zh-CN" altLang="en-US" sz="2000" dirty="0"/>
                  <a:t>的查询才足以找到凸函数的</a:t>
                </a:r>
                <a14:m>
                  <m:oMath xmlns:m="http://schemas.openxmlformats.org/officeDocument/2006/math">
                    <m:r>
                      <a:rPr lang="en-US" altLang="zh-CN" sz="2000" i="1">
                        <a:latin typeface="Cambria Math" panose="02040503050406030204" pitchFamily="18" charset="0"/>
                      </a:rPr>
                      <m:t>𝝐</m:t>
                    </m:r>
                    <m:r>
                      <a:rPr lang="en-US" altLang="zh-CN" sz="2000" i="1">
                        <a:latin typeface="Cambria Math" panose="02040503050406030204" pitchFamily="18" charset="0"/>
                      </a:rPr>
                      <m:t>−</m:t>
                    </m:r>
                  </m:oMath>
                </a14:m>
                <a:r>
                  <a:rPr lang="zh-CN" altLang="en-US" sz="2000" dirty="0"/>
                  <a:t>近似极小值</a:t>
                </a:r>
                <a:endParaRPr lang="en-US" altLang="zh-CN" sz="2000" dirty="0"/>
              </a:p>
              <a:p>
                <a:pPr lvl="2"/>
                <a:r>
                  <a:rPr lang="zh-CN" altLang="en-US" sz="1800" dirty="0"/>
                  <a:t>能够导出一个完整的凸优化理论，获得匹配各种有趣凸函数子类的</a:t>
                </a:r>
                <a:r>
                  <a:rPr lang="en-US" altLang="zh-CN" sz="1800" dirty="0"/>
                  <a:t>oracle</a:t>
                </a:r>
                <a:r>
                  <a:rPr lang="zh-CN" altLang="en-US" sz="1800" dirty="0"/>
                  <a:t>复杂度上下界</a:t>
                </a:r>
                <a:endParaRPr lang="en-US" altLang="zh-CN" sz="1800" dirty="0"/>
              </a:p>
              <a:p>
                <a:pPr lvl="2"/>
                <a:r>
                  <a:rPr lang="zh-CN" altLang="en-US" sz="1800" dirty="0"/>
                  <a:t>模型本身并不限制计算资源，允许对约束集的任何操作，但会注意算法的计算复杂性（即算法需要执行基本操作的数量）</a:t>
                </a:r>
                <a:endParaRPr lang="en-US" altLang="zh-CN" sz="1800" dirty="0"/>
              </a:p>
              <a:p>
                <a:pPr lvl="2"/>
                <a:r>
                  <a:rPr lang="zh-CN" altLang="en-US" sz="1800" dirty="0"/>
                  <a:t>如果约束集合</a:t>
                </a:r>
                <a14:m>
                  <m:oMath xmlns:m="http://schemas.openxmlformats.org/officeDocument/2006/math">
                    <m:r>
                      <a:rPr lang="en-US" altLang="zh-CN" sz="1800" i="1">
                        <a:latin typeface="Cambria Math" panose="02040503050406030204" pitchFamily="18" charset="0"/>
                      </a:rPr>
                      <m:t>𝒳</m:t>
                    </m:r>
                  </m:oMath>
                </a14:m>
                <a:r>
                  <a:rPr lang="zh-CN" altLang="en-US" sz="1800" dirty="0"/>
                  <a:t>是未知的，并且只能通过分离</a:t>
                </a:r>
                <a:r>
                  <a:rPr lang="en-US" altLang="zh-CN" sz="1800" dirty="0"/>
                  <a:t>oracle</a:t>
                </a:r>
                <a:r>
                  <a:rPr lang="zh-CN" altLang="en-US" sz="1800" dirty="0"/>
                  <a:t>得到：给定</a:t>
                </a:r>
                <a14:m>
                  <m:oMath xmlns:m="http://schemas.openxmlformats.org/officeDocument/2006/math">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ℝ</m:t>
                    </m:r>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𝒳</m:t>
                    </m:r>
                  </m:oMath>
                </a14:m>
                <a:r>
                  <a:rPr lang="zh-CN" altLang="en-US" sz="1800" dirty="0"/>
                  <a:t>或者</a:t>
                </a:r>
                <a14:m>
                  <m:oMath xmlns:m="http://schemas.openxmlformats.org/officeDocument/2006/math">
                    <m:r>
                      <a:rPr lang="en-US" altLang="zh-CN" sz="1800" i="1" dirty="0">
                        <a:latin typeface="Cambria Math" panose="02040503050406030204" pitchFamily="18" charset="0"/>
                      </a:rPr>
                      <m:t>𝒙</m:t>
                    </m:r>
                    <m:r>
                      <a:rPr lang="en-US" altLang="zh-CN" sz="1800" i="1" dirty="0">
                        <a:latin typeface="Cambria Math" panose="02040503050406030204" pitchFamily="18" charset="0"/>
                      </a:rPr>
                      <m:t>∉</m:t>
                    </m:r>
                    <m:r>
                      <a:rPr lang="en-US" altLang="zh-CN" sz="1800" i="1" dirty="0">
                        <a:latin typeface="Cambria Math" panose="02040503050406030204" pitchFamily="18" charset="0"/>
                      </a:rPr>
                      <m:t>𝒳</m:t>
                    </m:r>
                  </m:oMath>
                </a14:m>
                <a:r>
                  <a:rPr lang="en-US" altLang="zh-CN" sz="1800" dirty="0"/>
                  <a:t>,</a:t>
                </a:r>
                <a:r>
                  <a:rPr lang="zh-CN" altLang="en-US" sz="1800" dirty="0"/>
                  <a:t>那么它输出</a:t>
                </a:r>
                <a14:m>
                  <m:oMath xmlns:m="http://schemas.openxmlformats.org/officeDocument/2006/math">
                    <m:r>
                      <a:rPr lang="en-US" altLang="zh-CN" sz="1800" i="1">
                        <a:latin typeface="Cambria Math" panose="02040503050406030204" pitchFamily="18" charset="0"/>
                      </a:rPr>
                      <m:t>𝒙</m:t>
                    </m:r>
                  </m:oMath>
                </a14:m>
                <a:r>
                  <a:rPr lang="zh-CN" altLang="en-US" sz="1800" dirty="0"/>
                  <a:t>和</a:t>
                </a:r>
                <a14:m>
                  <m:oMath xmlns:m="http://schemas.openxmlformats.org/officeDocument/2006/math">
                    <m:r>
                      <a:rPr lang="en-US" altLang="zh-CN" sz="1800" i="1" dirty="0">
                        <a:latin typeface="Cambria Math" panose="02040503050406030204" pitchFamily="18" charset="0"/>
                      </a:rPr>
                      <m:t>𝒳</m:t>
                    </m:r>
                  </m:oMath>
                </a14:m>
                <a:r>
                  <a:rPr lang="zh-CN" altLang="en-US" sz="1800" dirty="0"/>
                  <a:t>之间的分离超平面</a:t>
                </a:r>
                <a:endParaRPr lang="en-US" altLang="zh-CN" sz="1800" dirty="0"/>
              </a:p>
              <a:p>
                <a:pPr lvl="1"/>
                <a:r>
                  <a:rPr lang="zh-CN" altLang="en-US" sz="2000" dirty="0"/>
                  <a:t>开发维度无关的</a:t>
                </a:r>
                <a:r>
                  <a:rPr lang="en-US" altLang="zh-CN" sz="2000" dirty="0"/>
                  <a:t>oracle</a:t>
                </a:r>
                <a:r>
                  <a:rPr lang="zh-CN" altLang="en-US" sz="2000" dirty="0"/>
                  <a:t>复杂性算法是可能的，对高维优化问题非常有意义</a:t>
                </a:r>
                <a:endParaRPr lang="en-US" altLang="zh-CN" sz="2000" dirty="0"/>
              </a:p>
              <a:p>
                <a:pPr lvl="1"/>
                <a:r>
                  <a:rPr lang="zh-CN" altLang="en-US" sz="2000" dirty="0"/>
                  <a:t>在黑箱模型中开发的算法对</a:t>
                </a:r>
                <a:r>
                  <a:rPr lang="en-US" altLang="zh-CN" sz="2000" dirty="0"/>
                  <a:t>oracle</a:t>
                </a:r>
                <a:r>
                  <a:rPr lang="zh-CN" altLang="en-US" sz="2000" dirty="0"/>
                  <a:t>输出中的噪声具有鲁棒性，这对于随机优化特别有意义，并且与机器学习应用紧密相关</a:t>
                </a:r>
                <a:endParaRPr lang="en-US" altLang="zh-CN" sz="2000" dirty="0"/>
              </a:p>
              <a:p>
                <a:r>
                  <a:rPr lang="zh-CN" altLang="en-US" sz="2800" dirty="0"/>
                  <a:t>结构性优化，试图考虑约束集和目标函数的全局结构，如内点法</a:t>
                </a:r>
                <a:endParaRPr lang="en-US" altLang="zh-CN" sz="2800" dirty="0"/>
              </a:p>
              <a:p>
                <a:pPr lvl="2"/>
                <a:endParaRPr lang="zh-CN" altLang="en-US" sz="1800" dirty="0"/>
              </a:p>
            </p:txBody>
          </p:sp>
        </mc:Choice>
        <mc:Fallback xmlns="">
          <p:sp>
            <p:nvSpPr>
              <p:cNvPr id="3" name="内容占位符 2">
                <a:extLst>
                  <a:ext uri="{FF2B5EF4-FFF2-40B4-BE49-F238E27FC236}">
                    <a16:creationId xmlns:a16="http://schemas.microsoft.com/office/drawing/2014/main" id="{DE5DFAD8-F8BE-4820-8CE4-04DD3D7B596F}"/>
                  </a:ext>
                </a:extLst>
              </p:cNvPr>
              <p:cNvSpPr>
                <a:spLocks noGrp="1" noRot="1" noChangeAspect="1" noMove="1" noResize="1" noEditPoints="1" noAdjustHandles="1" noChangeArrowheads="1" noChangeShapeType="1" noTextEdit="1"/>
              </p:cNvSpPr>
              <p:nvPr>
                <p:ph idx="1"/>
              </p:nvPr>
            </p:nvSpPr>
            <p:spPr>
              <a:blipFill>
                <a:blip r:embed="rId2"/>
                <a:stretch>
                  <a:fillRect l="-1058" t="-1952" r="-3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133716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6F14A38-0F1B-453C-BD52-A2495ABEFCDA}"/>
              </a:ext>
            </a:extLst>
          </p:cNvPr>
          <p:cNvSpPr>
            <a:spLocks noGrp="1"/>
          </p:cNvSpPr>
          <p:nvPr>
            <p:ph idx="1"/>
          </p:nvPr>
        </p:nvSpPr>
        <p:spPr/>
        <p:txBody>
          <a:bodyPr/>
          <a:lstStyle/>
          <a:p>
            <a:r>
              <a:rPr lang="zh-CN" altLang="en-US" dirty="0"/>
              <a:t>通用迭代算法的复杂性</a:t>
            </a:r>
            <a:endParaRPr lang="en-US" altLang="zh-CN" dirty="0"/>
          </a:p>
          <a:p>
            <a:pPr lvl="1"/>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6E9FD96-4B25-4375-AA19-AF0611A5C460}"/>
                  </a:ext>
                </a:extLst>
              </p:cNvPr>
              <p:cNvSpPr txBox="1"/>
              <p:nvPr/>
            </p:nvSpPr>
            <p:spPr>
              <a:xfrm>
                <a:off x="1334800" y="1713078"/>
                <a:ext cx="7120329" cy="2901948"/>
              </a:xfrm>
              <a:prstGeom prst="rect">
                <a:avLst/>
              </a:prstGeom>
              <a:noFill/>
            </p:spPr>
            <p:txBody>
              <a:bodyPr wrap="square" rtlCol="0">
                <a:spAutoFit/>
              </a:bodyPr>
              <a:lstStyle/>
              <a:p>
                <a:pPr algn="l"/>
                <a:r>
                  <a:rPr lang="zh-CN" altLang="en-US" sz="2000" dirty="0"/>
                  <a:t>输入：初始点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0</m:t>
                        </m:r>
                      </m:sub>
                    </m:sSub>
                  </m:oMath>
                </a14:m>
                <a:r>
                  <a:rPr lang="zh-CN" altLang="en-US" sz="2000" dirty="0"/>
                  <a:t>和精度</a:t>
                </a:r>
                <a14:m>
                  <m:oMath xmlns:m="http://schemas.openxmlformats.org/officeDocument/2006/math">
                    <m:r>
                      <a:rPr lang="en-US" altLang="zh-CN" sz="2000" i="1">
                        <a:latin typeface="Cambria Math" panose="02040503050406030204" pitchFamily="18" charset="0"/>
                      </a:rPr>
                      <m:t>𝜖</m:t>
                    </m:r>
                    <m:r>
                      <a:rPr lang="en-US" altLang="zh-CN" sz="2000" i="1">
                        <a:latin typeface="Cambria Math" panose="02040503050406030204" pitchFamily="18" charset="0"/>
                      </a:rPr>
                      <m:t>&gt;0</m:t>
                    </m:r>
                  </m:oMath>
                </a14:m>
                <a:endParaRPr lang="en-US" altLang="zh-CN" sz="2000" dirty="0"/>
              </a:p>
              <a:p>
                <a:pPr algn="l"/>
                <a:r>
                  <a:rPr lang="zh-CN" altLang="en-US" sz="2000" dirty="0"/>
                  <a:t>初始化：令</a:t>
                </a:r>
                <a14:m>
                  <m:oMath xmlns:m="http://schemas.openxmlformats.org/officeDocument/2006/math">
                    <m:r>
                      <a:rPr lang="en-US" altLang="zh-CN" sz="2000" i="1">
                        <a:latin typeface="Cambria Math" panose="02040503050406030204" pitchFamily="18" charset="0"/>
                      </a:rPr>
                      <m:t>𝑘</m:t>
                    </m:r>
                    <m:r>
                      <a:rPr lang="en-US" altLang="zh-CN" sz="2000" i="1">
                        <a:latin typeface="Cambria Math" panose="02040503050406030204" pitchFamily="18" charset="0"/>
                      </a:rPr>
                      <m:t>=0,</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𝜓</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a14:m>
                <a:r>
                  <a:rPr lang="zh-CN" altLang="en-US" sz="2000" dirty="0"/>
                  <a:t>这里</a:t>
                </a:r>
                <a14:m>
                  <m:oMath xmlns:m="http://schemas.openxmlformats.org/officeDocument/2006/math">
                    <m:r>
                      <a:rPr lang="en-US" altLang="zh-CN" sz="2000" i="1" dirty="0">
                        <a:latin typeface="Cambria Math" panose="02040503050406030204" pitchFamily="18" charset="0"/>
                      </a:rPr>
                      <m:t>𝑘</m:t>
                    </m:r>
                  </m:oMath>
                </a14:m>
                <a:r>
                  <a:rPr lang="zh-CN" altLang="en-US" sz="2000" dirty="0"/>
                  <a:t>是迭代计数，</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𝜓</m:t>
                        </m:r>
                      </m:e>
                      <m:sub>
                        <m:r>
                          <a:rPr lang="en-US" altLang="zh-CN" sz="2000" i="1">
                            <a:latin typeface="Cambria Math" panose="02040503050406030204" pitchFamily="18" charset="0"/>
                          </a:rPr>
                          <m:t>𝑘</m:t>
                        </m:r>
                      </m:sub>
                    </m:sSub>
                  </m:oMath>
                </a14:m>
                <a:r>
                  <a:rPr lang="zh-CN" altLang="en-US" sz="2000" dirty="0"/>
                  <a:t>是累积的信息集</a:t>
                </a:r>
                <a:endParaRPr lang="en-US" altLang="zh-CN" sz="2000" dirty="0"/>
              </a:p>
              <a:p>
                <a:pPr algn="l"/>
                <a:r>
                  <a:rPr lang="zh-CN" altLang="en-US" sz="2000" dirty="0"/>
                  <a:t>主循环：</a:t>
                </a:r>
                <a:endParaRPr lang="en-US" altLang="zh-CN" sz="2000" dirty="0"/>
              </a:p>
              <a:p>
                <a:pPr algn="l"/>
                <a:r>
                  <a:rPr lang="en-US" altLang="zh-CN" sz="2000" dirty="0">
                    <a:solidFill>
                      <a:srgbClr val="FF0000"/>
                    </a:solidFill>
                  </a:rPr>
                  <a:t>1.</a:t>
                </a:r>
                <a:r>
                  <a:rPr lang="zh-CN" altLang="en-US" sz="2000" dirty="0"/>
                  <a:t>在点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𝑘</m:t>
                        </m:r>
                      </m:sub>
                    </m:sSub>
                  </m:oMath>
                </a14:m>
                <a:r>
                  <a:rPr lang="zh-CN" altLang="en-US" sz="2000" dirty="0"/>
                  <a:t>处调用</a:t>
                </a:r>
                <a:r>
                  <a:rPr lang="en-US" altLang="zh-CN" sz="2000" dirty="0"/>
                  <a:t>Oracle </a:t>
                </a:r>
                <a14:m>
                  <m:oMath xmlns:m="http://schemas.openxmlformats.org/officeDocument/2006/math">
                    <m:r>
                      <a:rPr lang="en-US" altLang="zh-CN" sz="2000" i="1">
                        <a:latin typeface="Cambria Math" panose="02040503050406030204" pitchFamily="18" charset="0"/>
                      </a:rPr>
                      <m:t>𝒪</m:t>
                    </m:r>
                  </m:oMath>
                </a14:m>
                <a:endParaRPr lang="en-US" altLang="zh-CN" sz="2000" dirty="0"/>
              </a:p>
              <a:p>
                <a:pPr algn="l"/>
                <a:r>
                  <a:rPr lang="en-US" altLang="zh-CN" sz="2000" dirty="0">
                    <a:solidFill>
                      <a:srgbClr val="FF0000"/>
                    </a:solidFill>
                  </a:rPr>
                  <a:t>2.</a:t>
                </a:r>
                <a:r>
                  <a:rPr lang="zh-CN" altLang="en-US" sz="2000" dirty="0"/>
                  <a:t>更新信息集：</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𝜓</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𝜓</m:t>
                        </m:r>
                      </m:e>
                      <m:sub>
                        <m:r>
                          <a:rPr lang="en-US" altLang="zh-CN" sz="2000" i="1">
                            <a:latin typeface="Cambria Math" panose="02040503050406030204" pitchFamily="18" charset="0"/>
                          </a:rPr>
                          <m:t>𝑘</m:t>
                        </m:r>
                        <m:r>
                          <a:rPr lang="en-US" altLang="zh-CN" sz="2000" i="1">
                            <a:latin typeface="Cambria Math" panose="02040503050406030204" pitchFamily="18" charset="0"/>
                          </a:rPr>
                          <m:t>−1</m:t>
                        </m:r>
                      </m:sub>
                    </m:sSub>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r>
                          <a:rPr lang="en-US" altLang="zh-CN" sz="2000" i="1">
                            <a:latin typeface="Cambria Math" panose="02040503050406030204" pitchFamily="18" charset="0"/>
                          </a:rPr>
                          <m:t>𝒪</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𝑘</m:t>
                                </m:r>
                              </m:sub>
                            </m:sSub>
                          </m:e>
                        </m:d>
                      </m:e>
                    </m:d>
                  </m:oMath>
                </a14:m>
                <a:endParaRPr lang="en-US" altLang="zh-CN" sz="2000" dirty="0"/>
              </a:p>
              <a:p>
                <a:pPr algn="l"/>
                <a:r>
                  <a:rPr lang="en-US" altLang="zh-CN" sz="2000" dirty="0">
                    <a:solidFill>
                      <a:srgbClr val="FF0000"/>
                    </a:solidFill>
                  </a:rPr>
                  <a:t>3.</a:t>
                </a:r>
                <a:r>
                  <a:rPr lang="zh-CN" altLang="en-US" sz="2000" dirty="0"/>
                  <a:t>将方法</a:t>
                </a:r>
                <a14:m>
                  <m:oMath xmlns:m="http://schemas.openxmlformats.org/officeDocument/2006/math">
                    <m:r>
                      <a:rPr lang="en-US" altLang="zh-CN" sz="2000" i="1">
                        <a:latin typeface="Cambria Math" panose="02040503050406030204" pitchFamily="18" charset="0"/>
                      </a:rPr>
                      <m:t>ℳ</m:t>
                    </m:r>
                  </m:oMath>
                </a14:m>
                <a:r>
                  <a:rPr lang="zh-CN" altLang="en-US" sz="2000" dirty="0"/>
                  <a:t>的规则应用于</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𝜓</m:t>
                        </m:r>
                      </m:e>
                      <m:sub>
                        <m:r>
                          <a:rPr lang="en-US" altLang="zh-CN" sz="2000" i="1">
                            <a:latin typeface="Cambria Math" panose="02040503050406030204" pitchFamily="18" charset="0"/>
                          </a:rPr>
                          <m:t>𝑘</m:t>
                        </m:r>
                      </m:sub>
                    </m:sSub>
                  </m:oMath>
                </a14:m>
                <a:r>
                  <a:rPr lang="zh-CN" altLang="en-US" sz="2000" dirty="0"/>
                  <a:t>，生成一个新点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𝑘</m:t>
                        </m:r>
                        <m:r>
                          <a:rPr lang="en-US" altLang="zh-CN" sz="2000" i="1">
                            <a:latin typeface="Cambria Math" panose="02040503050406030204" pitchFamily="18" charset="0"/>
                          </a:rPr>
                          <m:t>+1</m:t>
                        </m:r>
                      </m:sub>
                    </m:sSub>
                  </m:oMath>
                </a14:m>
                <a:endParaRPr lang="en-US" altLang="zh-CN" sz="2000" dirty="0"/>
              </a:p>
              <a:p>
                <a:pPr algn="l"/>
                <a:r>
                  <a:rPr lang="en-US" altLang="zh-CN" sz="2000" dirty="0">
                    <a:solidFill>
                      <a:srgbClr val="FF0000"/>
                    </a:solidFill>
                  </a:rPr>
                  <a:t>4.</a:t>
                </a:r>
                <a:r>
                  <a:rPr lang="zh-CN" altLang="en-US" sz="2000" dirty="0"/>
                  <a:t>检验停止准则</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𝒯</m:t>
                        </m:r>
                      </m:e>
                      <m:sub>
                        <m:r>
                          <a:rPr lang="en-US" altLang="zh-CN" sz="2000" i="1">
                            <a:latin typeface="Cambria Math" panose="02040503050406030204" pitchFamily="18" charset="0"/>
                          </a:rPr>
                          <m:t>𝜖</m:t>
                        </m:r>
                      </m:sub>
                    </m:sSub>
                  </m:oMath>
                </a14:m>
                <a:r>
                  <a:rPr lang="en-US" altLang="zh-CN" sz="2000" dirty="0"/>
                  <a:t>:</a:t>
                </a:r>
                <a:r>
                  <a:rPr lang="zh-CN" altLang="en-US" sz="2000" dirty="0"/>
                  <a:t>如果满足停止准则，则输出</a:t>
                </a:r>
                <a14:m>
                  <m:oMath xmlns:m="http://schemas.openxmlformats.org/officeDocument/2006/math">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𝑥</m:t>
                        </m:r>
                      </m:e>
                    </m:acc>
                  </m:oMath>
                </a14:m>
                <a:r>
                  <a:rPr lang="zh-CN" altLang="en-US" sz="2000" dirty="0"/>
                  <a:t>；否则置</a:t>
                </a:r>
                <a14:m>
                  <m:oMath xmlns:m="http://schemas.openxmlformats.org/officeDocument/2006/math">
                    <m:r>
                      <a:rPr lang="en-US" altLang="zh-CN" sz="2000" i="1">
                        <a:latin typeface="Cambria Math" panose="02040503050406030204" pitchFamily="18" charset="0"/>
                      </a:rPr>
                      <m:t>𝑘</m:t>
                    </m:r>
                    <m:r>
                      <a:rPr lang="en-US" altLang="zh-CN" sz="2000" i="1">
                        <a:latin typeface="Cambria Math" panose="02040503050406030204" pitchFamily="18" charset="0"/>
                      </a:rPr>
                      <m:t>≔</m:t>
                    </m:r>
                    <m:r>
                      <a:rPr lang="en-US" altLang="zh-CN" sz="2000" i="1">
                        <a:latin typeface="Cambria Math" panose="02040503050406030204" pitchFamily="18" charset="0"/>
                      </a:rPr>
                      <m:t>𝑘</m:t>
                    </m:r>
                    <m:r>
                      <a:rPr lang="en-US" altLang="zh-CN" sz="2000" i="1">
                        <a:latin typeface="Cambria Math" panose="02040503050406030204" pitchFamily="18" charset="0"/>
                      </a:rPr>
                      <m:t>+1</m:t>
                    </m:r>
                  </m:oMath>
                </a14:m>
                <a:r>
                  <a:rPr lang="en-US" altLang="zh-CN" sz="2000" dirty="0"/>
                  <a:t>,</a:t>
                </a:r>
                <a:r>
                  <a:rPr lang="zh-CN" altLang="en-US" sz="2000" dirty="0"/>
                  <a:t>转到第</a:t>
                </a:r>
                <a:r>
                  <a:rPr lang="en-US" altLang="zh-CN" sz="2000" dirty="0">
                    <a:solidFill>
                      <a:srgbClr val="FF0000"/>
                    </a:solidFill>
                  </a:rPr>
                  <a:t>1</a:t>
                </a:r>
                <a:r>
                  <a:rPr lang="zh-CN" altLang="en-US" sz="2000" dirty="0"/>
                  <a:t>步</a:t>
                </a:r>
              </a:p>
            </p:txBody>
          </p:sp>
        </mc:Choice>
        <mc:Fallback xmlns="">
          <p:sp>
            <p:nvSpPr>
              <p:cNvPr id="4" name="文本框 3">
                <a:extLst>
                  <a:ext uri="{FF2B5EF4-FFF2-40B4-BE49-F238E27FC236}">
                    <a16:creationId xmlns:a16="http://schemas.microsoft.com/office/drawing/2014/main" id="{76E9FD96-4B25-4375-AA19-AF0611A5C460}"/>
                  </a:ext>
                </a:extLst>
              </p:cNvPr>
              <p:cNvSpPr txBox="1">
                <a:spLocks noRot="1" noChangeAspect="1" noMove="1" noResize="1" noEditPoints="1" noAdjustHandles="1" noChangeArrowheads="1" noChangeShapeType="1" noTextEdit="1"/>
              </p:cNvSpPr>
              <p:nvPr/>
            </p:nvSpPr>
            <p:spPr>
              <a:xfrm>
                <a:off x="1334800" y="1713078"/>
                <a:ext cx="7120329" cy="2901948"/>
              </a:xfrm>
              <a:prstGeom prst="rect">
                <a:avLst/>
              </a:prstGeom>
              <a:blipFill>
                <a:blip r:embed="rId2"/>
                <a:stretch>
                  <a:fillRect l="-942" t="-1471" b="-25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6E8573-94E5-4AA5-8E1B-104AC2A006E2}"/>
                  </a:ext>
                </a:extLst>
              </p:cNvPr>
              <p:cNvSpPr txBox="1"/>
              <p:nvPr/>
            </p:nvSpPr>
            <p:spPr>
              <a:xfrm>
                <a:off x="1143895" y="4794439"/>
                <a:ext cx="7502137" cy="1803186"/>
              </a:xfrm>
              <a:prstGeom prst="rect">
                <a:avLst/>
              </a:prstGeom>
              <a:noFill/>
            </p:spPr>
            <p:txBody>
              <a:bodyPr wrap="square" rtlCol="0">
                <a:spAutoFit/>
              </a:bodyPr>
              <a:lstStyle/>
              <a:p>
                <a:pPr algn="l"/>
                <a:r>
                  <a:rPr lang="zh-CN" altLang="en-US" sz="1853" dirty="0"/>
                  <a:t>引入两种度量准则来衡量算法</a:t>
                </a:r>
                <a14:m>
                  <m:oMath xmlns:m="http://schemas.openxmlformats.org/officeDocument/2006/math">
                    <m:r>
                      <a:rPr lang="en-US" altLang="zh-CN" sz="1853" i="1">
                        <a:latin typeface="Cambria Math" panose="02040503050406030204" pitchFamily="18" charset="0"/>
                      </a:rPr>
                      <m:t>ℳ</m:t>
                    </m:r>
                  </m:oMath>
                </a14:m>
                <a:r>
                  <a:rPr lang="zh-CN" altLang="en-US" sz="1853" dirty="0"/>
                  <a:t>求解优化问题</a:t>
                </a:r>
                <a14:m>
                  <m:oMath xmlns:m="http://schemas.openxmlformats.org/officeDocument/2006/math">
                    <m:r>
                      <a:rPr lang="en-US" altLang="zh-CN" sz="1853" i="1">
                        <a:latin typeface="Cambria Math" panose="02040503050406030204" pitchFamily="18" charset="0"/>
                      </a:rPr>
                      <m:t>𝒫</m:t>
                    </m:r>
                  </m:oMath>
                </a14:m>
                <a:r>
                  <a:rPr lang="zh-CN" altLang="en-US" sz="1853" dirty="0"/>
                  <a:t>的复杂度</a:t>
                </a:r>
                <a:endParaRPr lang="en-US" altLang="zh-CN" sz="1853" dirty="0"/>
              </a:p>
              <a:p>
                <a:pPr marL="342900" indent="-342900" algn="l">
                  <a:buFont typeface="Arial" panose="020B0604020202020204" pitchFamily="34" charset="0"/>
                  <a:buChar char="•"/>
                </a:pPr>
                <a:r>
                  <a:rPr lang="zh-CN" altLang="en-US" sz="1853" dirty="0"/>
                  <a:t>解析复杂度（</a:t>
                </a:r>
                <a:r>
                  <a:rPr lang="en-US" altLang="zh-CN" sz="1853" dirty="0"/>
                  <a:t>Analytical Complexity)</a:t>
                </a:r>
                <a:r>
                  <a:rPr lang="zh-CN" altLang="en-US" sz="1853" dirty="0"/>
                  <a:t>：为使问题</a:t>
                </a:r>
                <a14:m>
                  <m:oMath xmlns:m="http://schemas.openxmlformats.org/officeDocument/2006/math">
                    <m:r>
                      <a:rPr lang="en-US" altLang="zh-CN" sz="1853" i="1">
                        <a:latin typeface="Cambria Math" panose="02040503050406030204" pitchFamily="18" charset="0"/>
                      </a:rPr>
                      <m:t>𝒫</m:t>
                    </m:r>
                  </m:oMath>
                </a14:m>
                <a:r>
                  <a:rPr lang="zh-CN" altLang="en-US" sz="1853" dirty="0"/>
                  <a:t>达到精度</a:t>
                </a:r>
                <a14:m>
                  <m:oMath xmlns:m="http://schemas.openxmlformats.org/officeDocument/2006/math">
                    <m:r>
                      <a:rPr lang="en-US" altLang="zh-CN" sz="1853" i="1">
                        <a:latin typeface="Cambria Math" panose="02040503050406030204" pitchFamily="18" charset="0"/>
                      </a:rPr>
                      <m:t>𝜖</m:t>
                    </m:r>
                  </m:oMath>
                </a14:m>
                <a:r>
                  <a:rPr lang="zh-CN" altLang="en-US" sz="1853" dirty="0"/>
                  <a:t>，需要调用</a:t>
                </a:r>
                <a:r>
                  <a:rPr lang="en-US" altLang="zh-CN" sz="1853" dirty="0"/>
                  <a:t>Oracle</a:t>
                </a:r>
                <a:r>
                  <a:rPr lang="zh-CN" altLang="en-US" sz="1853" dirty="0"/>
                  <a:t>的次数</a:t>
                </a:r>
                <a:endParaRPr lang="en-US" altLang="zh-CN" sz="1853" dirty="0"/>
              </a:p>
              <a:p>
                <a:pPr marL="342900" indent="-342900" algn="l">
                  <a:buFont typeface="Arial" panose="020B0604020202020204" pitchFamily="34" charset="0"/>
                  <a:buChar char="•"/>
                </a:pPr>
                <a:r>
                  <a:rPr lang="zh-CN" altLang="en-US" sz="1853" dirty="0"/>
                  <a:t>算术复杂度（</a:t>
                </a:r>
                <a:r>
                  <a:rPr lang="en-US" altLang="zh-CN" sz="1853" dirty="0"/>
                  <a:t>Arithmetical Complexity)</a:t>
                </a:r>
                <a:r>
                  <a:rPr lang="zh-CN" altLang="en-US" sz="1853" dirty="0"/>
                  <a:t>：为使问题</a:t>
                </a:r>
                <a14:m>
                  <m:oMath xmlns:m="http://schemas.openxmlformats.org/officeDocument/2006/math">
                    <m:r>
                      <a:rPr lang="en-US" altLang="zh-CN" sz="1853" i="1">
                        <a:latin typeface="Cambria Math" panose="02040503050406030204" pitchFamily="18" charset="0"/>
                      </a:rPr>
                      <m:t>𝒫</m:t>
                    </m:r>
                  </m:oMath>
                </a14:m>
                <a:r>
                  <a:rPr lang="zh-CN" altLang="en-US" sz="1853" dirty="0"/>
                  <a:t>达到精度</a:t>
                </a:r>
                <a14:m>
                  <m:oMath xmlns:m="http://schemas.openxmlformats.org/officeDocument/2006/math">
                    <m:r>
                      <a:rPr lang="en-US" altLang="zh-CN" sz="1853" i="1">
                        <a:latin typeface="Cambria Math" panose="02040503050406030204" pitchFamily="18" charset="0"/>
                      </a:rPr>
                      <m:t>𝜖</m:t>
                    </m:r>
                  </m:oMath>
                </a14:m>
                <a:r>
                  <a:rPr lang="zh-CN" altLang="en-US" sz="1853" dirty="0"/>
                  <a:t>，需要的算术运算总量（包括</a:t>
                </a:r>
                <a:r>
                  <a:rPr lang="en-US" altLang="zh-CN" sz="1853" dirty="0"/>
                  <a:t>Oracle</a:t>
                </a:r>
                <a:r>
                  <a:rPr lang="zh-CN" altLang="en-US" sz="1853" dirty="0"/>
                  <a:t>的调用计算量和算法</a:t>
                </a:r>
                <a14:m>
                  <m:oMath xmlns:m="http://schemas.openxmlformats.org/officeDocument/2006/math">
                    <m:r>
                      <a:rPr lang="en-US" altLang="zh-CN" sz="1853" i="1">
                        <a:latin typeface="Cambria Math" panose="02040503050406030204" pitchFamily="18" charset="0"/>
                      </a:rPr>
                      <m:t>ℳ</m:t>
                    </m:r>
                  </m:oMath>
                </a14:m>
                <a:r>
                  <a:rPr lang="zh-CN" altLang="en-US" sz="1853" dirty="0"/>
                  <a:t>的计算量）。</a:t>
                </a:r>
              </a:p>
            </p:txBody>
          </p:sp>
        </mc:Choice>
        <mc:Fallback xmlns="">
          <p:sp>
            <p:nvSpPr>
              <p:cNvPr id="7" name="文本框 6">
                <a:extLst>
                  <a:ext uri="{FF2B5EF4-FFF2-40B4-BE49-F238E27FC236}">
                    <a16:creationId xmlns:a16="http://schemas.microsoft.com/office/drawing/2014/main" id="{8E6E8573-94E5-4AA5-8E1B-104AC2A006E2}"/>
                  </a:ext>
                </a:extLst>
              </p:cNvPr>
              <p:cNvSpPr txBox="1">
                <a:spLocks noRot="1" noChangeAspect="1" noMove="1" noResize="1" noEditPoints="1" noAdjustHandles="1" noChangeArrowheads="1" noChangeShapeType="1" noTextEdit="1"/>
              </p:cNvSpPr>
              <p:nvPr/>
            </p:nvSpPr>
            <p:spPr>
              <a:xfrm>
                <a:off x="1143895" y="4794439"/>
                <a:ext cx="7502137" cy="1803186"/>
              </a:xfrm>
              <a:prstGeom prst="rect">
                <a:avLst/>
              </a:prstGeom>
              <a:blipFill>
                <a:blip r:embed="rId3"/>
                <a:stretch>
                  <a:fillRect l="-732" t="-2365" r="-488" b="-4392"/>
                </a:stretch>
              </a:blipFill>
            </p:spPr>
            <p:txBody>
              <a:bodyPr/>
              <a:lstStyle/>
              <a:p>
                <a:r>
                  <a:rPr lang="zh-CN" altLang="en-US">
                    <a:noFill/>
                  </a:rPr>
                  <a:t> </a:t>
                </a:r>
              </a:p>
            </p:txBody>
          </p:sp>
        </mc:Fallback>
      </mc:AlternateContent>
      <p:sp>
        <p:nvSpPr>
          <p:cNvPr id="9" name="标题 1">
            <a:extLst>
              <a:ext uri="{FF2B5EF4-FFF2-40B4-BE49-F238E27FC236}">
                <a16:creationId xmlns:a16="http://schemas.microsoft.com/office/drawing/2014/main" id="{A632170C-11D2-4886-B85F-0E9318054D8A}"/>
              </a:ext>
            </a:extLst>
          </p:cNvPr>
          <p:cNvSpPr>
            <a:spLocks noGrp="1"/>
          </p:cNvSpPr>
          <p:nvPr>
            <p:ph type="title"/>
          </p:nvPr>
        </p:nvSpPr>
        <p:spPr>
          <a:xfrm>
            <a:off x="479424" y="180975"/>
            <a:ext cx="9082087" cy="763588"/>
          </a:xfrm>
        </p:spPr>
        <p:txBody>
          <a:bodyPr/>
          <a:lstStyle/>
          <a:p>
            <a:r>
              <a:rPr lang="zh-CN" altLang="en-US" sz="3200" dirty="0"/>
              <a:t>第</a:t>
            </a:r>
            <a:r>
              <a:rPr lang="en-US" altLang="zh-CN" sz="3200" dirty="0"/>
              <a:t>5</a:t>
            </a:r>
            <a:r>
              <a:rPr lang="zh-CN" altLang="en-US" sz="3200" dirty="0"/>
              <a:t>章</a:t>
            </a:r>
            <a:r>
              <a:rPr lang="zh-CN" altLang="en-US" sz="3200" dirty="0">
                <a:latin typeface="隶书" panose="02010509060101010101" pitchFamily="1" charset="-122"/>
              </a:rPr>
              <a:t>无约束最优化方法</a:t>
            </a:r>
            <a:r>
              <a:rPr lang="en-US" altLang="zh-CN" sz="3200" dirty="0">
                <a:latin typeface="隶书" panose="02010509060101010101" pitchFamily="1" charset="-122"/>
              </a:rPr>
              <a:t>(Unconstrained Optimization Methods)-</a:t>
            </a:r>
            <a:r>
              <a:rPr lang="en-US" altLang="zh-CN" sz="3200" dirty="0"/>
              <a:t> </a:t>
            </a:r>
            <a:r>
              <a:rPr lang="zh-CN" altLang="en-US" sz="3200" dirty="0"/>
              <a:t>通用迭代算法的复杂性</a:t>
            </a:r>
          </a:p>
        </p:txBody>
      </p:sp>
    </p:spTree>
    <p:extLst>
      <p:ext uri="{BB962C8B-B14F-4D97-AF65-F5344CB8AC3E}">
        <p14:creationId xmlns:p14="http://schemas.microsoft.com/office/powerpoint/2010/main" val="241881651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2AEBB6-B24C-45F1-AFCB-0DE20016B09D}"/>
                  </a:ext>
                </a:extLst>
              </p:cNvPr>
              <p:cNvSpPr>
                <a:spLocks noGrp="1"/>
              </p:cNvSpPr>
              <p:nvPr>
                <p:ph idx="1"/>
              </p:nvPr>
            </p:nvSpPr>
            <p:spPr/>
            <p:txBody>
              <a:bodyPr>
                <a:normAutofit lnSpcReduction="10000"/>
              </a:bodyPr>
              <a:lstStyle/>
              <a:p>
                <a:r>
                  <a:rPr lang="zh-CN" altLang="en-US" dirty="0"/>
                  <a:t>了解优化方法的复杂性吗？</a:t>
                </a:r>
                <a:endParaRPr lang="en-US" altLang="zh-CN" dirty="0"/>
              </a:p>
              <a:p>
                <a:r>
                  <a:rPr lang="zh-CN" altLang="en-US" dirty="0"/>
                  <a:t>问题</a:t>
                </a:r>
                <a14:m>
                  <m:oMath xmlns:m="http://schemas.openxmlformats.org/officeDocument/2006/math">
                    <m:r>
                      <a:rPr lang="en-US" altLang="zh-CN" b="1" i="1" smtClean="0">
                        <a:latin typeface="Cambria Math" panose="02040503050406030204" pitchFamily="18" charset="0"/>
                      </a:rPr>
                      <m:t>𝒫</m:t>
                    </m:r>
                  </m:oMath>
                </a14:m>
                <a:r>
                  <a:rPr lang="zh-CN" altLang="en-US" dirty="0"/>
                  <a:t>：</a:t>
                </a:r>
                <a14:m>
                  <m:oMath xmlns:m="http://schemas.openxmlformats.org/officeDocument/2006/math">
                    <m:r>
                      <a:rPr lang="en-US" altLang="zh-CN" b="1" i="0" smtClean="0">
                        <a:latin typeface="Cambria Math" panose="02040503050406030204" pitchFamily="18" charset="0"/>
                      </a:rPr>
                      <m:t>𝐦𝐢</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𝐧</m:t>
                        </m:r>
                      </m:e>
                      <m:sub>
                        <m:r>
                          <a:rPr lang="en-US" altLang="zh-CN" b="1" i="0" smtClean="0">
                            <a:latin typeface="Cambria Math" panose="02040503050406030204" pitchFamily="18" charset="0"/>
                          </a:rPr>
                          <m:t>𝐱</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𝑩</m:t>
                            </m:r>
                          </m:e>
                          <m:sub>
                            <m:r>
                              <a:rPr lang="en-US" altLang="zh-CN" b="1" i="1" smtClean="0">
                                <a:latin typeface="Cambria Math" panose="02040503050406030204" pitchFamily="18" charset="0"/>
                              </a:rPr>
                              <m:t>𝒏</m:t>
                            </m:r>
                          </m:sub>
                        </m:sSub>
                      </m:sub>
                    </m:sSub>
                    <m:r>
                      <a:rPr lang="en-US" altLang="zh-CN" b="1" i="0" smtClean="0">
                        <a:latin typeface="Cambria Math" panose="02040503050406030204" pitchFamily="18" charset="0"/>
                      </a:rPr>
                      <m:t>𝐟</m:t>
                    </m:r>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𝐁</m:t>
                        </m:r>
                      </m:e>
                      <m:sub>
                        <m:r>
                          <a:rPr lang="en-US" altLang="zh-CN" b="1" i="0" smtClean="0">
                            <a:latin typeface="Cambria Math" panose="02040503050406030204" pitchFamily="18" charset="0"/>
                          </a:rPr>
                          <m:t>𝐧</m:t>
                        </m:r>
                      </m:sub>
                    </m:sSub>
                    <m:r>
                      <a:rPr lang="en-US" altLang="zh-CN" b="1" i="0" smtClean="0">
                        <a:latin typeface="Cambria Math" panose="02040503050406030204" pitchFamily="18" charset="0"/>
                      </a:rPr>
                      <m:t>={</m:t>
                    </m:r>
                    <m:r>
                      <a:rPr lang="en-US" altLang="zh-CN" b="1" i="0" smtClean="0">
                        <a:latin typeface="Cambria Math" panose="02040503050406030204" pitchFamily="18" charset="0"/>
                      </a:rPr>
                      <m:t>𝐱</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ℝ</m:t>
                        </m:r>
                      </m:e>
                      <m:sup>
                        <m:r>
                          <a:rPr lang="en-US" altLang="zh-CN" b="1" i="1" smtClean="0">
                            <a:latin typeface="Cambria Math" panose="02040503050406030204" pitchFamily="18" charset="0"/>
                          </a:rPr>
                          <m:t>𝒏</m:t>
                        </m:r>
                      </m:sup>
                    </m:sSup>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r>
                      <a:rPr lang="en-US" altLang="zh-CN" b="1" i="1" smtClean="0">
                        <a:latin typeface="Cambria Math" panose="02040503050406030204" pitchFamily="18" charset="0"/>
                      </a:rPr>
                      <m:t>}</m:t>
                    </m:r>
                  </m:oMath>
                </a14:m>
                <a:endParaRPr lang="en-US" altLang="zh-CN" dirty="0"/>
              </a:p>
              <a:p>
                <a:pPr lvl="1"/>
                <a:r>
                  <a:rPr lang="zh-CN" altLang="en-US" dirty="0"/>
                  <a:t>假设距离为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m:t>
                        </m:r>
                      </m:sub>
                    </m:sSub>
                    <m:r>
                      <a:rPr lang="en-US" altLang="zh-CN" b="1" i="1" smtClean="0">
                        <a:latin typeface="Cambria Math" panose="02040503050406030204" pitchFamily="18" charset="0"/>
                      </a:rPr>
                      <m:t>≔</m:t>
                    </m:r>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𝒙</m:t>
                    </m:r>
                    <m:r>
                      <m:rPr>
                        <m:lit/>
                      </m:rP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m:rPr>
                            <m:lit/>
                          </m:rPr>
                          <a:rPr lang="en-US" altLang="zh-CN" b="1" i="1" smtClean="0">
                            <a:latin typeface="Cambria Math" panose="02040503050406030204" pitchFamily="18" charset="0"/>
                          </a:rPr>
                          <m:t>|</m:t>
                        </m:r>
                      </m:e>
                      <m:sub>
                        <m:r>
                          <a:rPr lang="en-US" altLang="zh-CN" b="1" i="1" smtClean="0">
                            <a:latin typeface="Cambria Math" panose="02040503050406030204" pitchFamily="18" charset="0"/>
                          </a:rPr>
                          <m:t>∞</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𝒎𝒂</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sub>
                    </m:sSub>
                    <m:r>
                      <m:rPr>
                        <m:lit/>
                      </m:rP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Sub>
                    <m:r>
                      <m:rPr>
                        <m:lit/>
                      </m:rPr>
                      <a:rPr lang="en-US" altLang="zh-CN" b="1" i="1" smtClean="0">
                        <a:latin typeface="Cambria Math" panose="02040503050406030204" pitchFamily="18" charset="0"/>
                      </a:rPr>
                      <m:t>|</m:t>
                    </m:r>
                  </m:oMath>
                </a14:m>
                <a:endParaRPr lang="en-US" altLang="zh-CN" dirty="0"/>
              </a:p>
              <a:p>
                <a:pPr lvl="1"/>
                <a:r>
                  <a:rPr lang="zh-CN" altLang="en-US" dirty="0"/>
                  <a:t>目标函数</a:t>
                </a:r>
                <a14:m>
                  <m:oMath xmlns:m="http://schemas.openxmlformats.org/officeDocument/2006/math">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ℝ</m:t>
                        </m:r>
                      </m:e>
                      <m:sup>
                        <m:r>
                          <a:rPr lang="en-US" altLang="zh-CN" b="1" i="1" smtClean="0">
                            <a:latin typeface="Cambria Math" panose="02040503050406030204" pitchFamily="18" charset="0"/>
                          </a:rPr>
                          <m:t>𝒏</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ℝ</m:t>
                    </m:r>
                  </m:oMath>
                </a14:m>
                <a:r>
                  <a:rPr lang="zh-CN" altLang="en-US" dirty="0"/>
                  <a:t>是在</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𝐁</m:t>
                        </m:r>
                      </m:e>
                      <m:sub>
                        <m:r>
                          <a:rPr lang="en-US" altLang="zh-CN" b="1" i="0" smtClean="0">
                            <a:latin typeface="Cambria Math" panose="02040503050406030204" pitchFamily="18" charset="0"/>
                          </a:rPr>
                          <m:t>𝐧</m:t>
                        </m:r>
                      </m:sub>
                    </m:sSub>
                  </m:oMath>
                </a14:m>
                <a:r>
                  <a:rPr lang="zh-CN" altLang="en-US" dirty="0"/>
                  <a:t>上</a:t>
                </a:r>
                <a:r>
                  <a:rPr lang="en-US" altLang="zh-CN" dirty="0"/>
                  <a:t>Lipschitz</a:t>
                </a:r>
                <a:r>
                  <a:rPr lang="zh-CN" altLang="en-US" dirty="0"/>
                  <a:t>连续的：</a:t>
                </a:r>
                <a14:m>
                  <m:oMath xmlns:m="http://schemas.openxmlformats.org/officeDocument/2006/math">
                    <m:r>
                      <m:rPr>
                        <m:lit/>
                      </m:rPr>
                      <a:rPr lang="en-US" altLang="zh-CN" b="1" i="0" smtClean="0">
                        <a:latin typeface="Cambria Math" panose="02040503050406030204" pitchFamily="18" charset="0"/>
                      </a:rPr>
                      <m:t>|</m:t>
                    </m:r>
                    <m:r>
                      <a:rPr lang="en-US" altLang="zh-CN" b="1" i="0" smtClean="0">
                        <a:latin typeface="Cambria Math" panose="02040503050406030204" pitchFamily="18" charset="0"/>
                      </a:rPr>
                      <m:t>𝐟</m:t>
                    </m:r>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0" smtClean="0">
                        <a:latin typeface="Cambria Math" panose="02040503050406030204" pitchFamily="18" charset="0"/>
                      </a:rPr>
                      <m:t>−</m:t>
                    </m:r>
                    <m:r>
                      <a:rPr lang="en-US" altLang="zh-CN" b="1" i="0" smtClean="0">
                        <a:latin typeface="Cambria Math" panose="02040503050406030204" pitchFamily="18" charset="0"/>
                      </a:rPr>
                      <m:t>𝐟</m:t>
                    </m:r>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𝐲</m:t>
                        </m:r>
                      </m:e>
                    </m:d>
                    <m:r>
                      <m:rPr>
                        <m:lit/>
                      </m:rPr>
                      <a:rPr lang="en-US" altLang="zh-CN" b="1" i="0" smtClean="0">
                        <a:latin typeface="Cambria Math" panose="02040503050406030204" pitchFamily="18" charset="0"/>
                      </a:rPr>
                      <m:t>|</m:t>
                    </m:r>
                    <m:r>
                      <a:rPr lang="en-US" altLang="zh-CN" b="1" i="0" smtClean="0">
                        <a:latin typeface="Cambria Math" panose="02040503050406030204" pitchFamily="18" charset="0"/>
                      </a:rPr>
                      <m:t>≤</m:t>
                    </m:r>
                    <m:r>
                      <a:rPr lang="en-US" altLang="zh-CN" b="1" i="0" smtClean="0">
                        <a:latin typeface="Cambria Math" panose="02040503050406030204" pitchFamily="18" charset="0"/>
                      </a:rPr>
                      <m:t>𝐋</m:t>
                    </m:r>
                    <m:r>
                      <m:rPr>
                        <m:lit/>
                      </m:rPr>
                      <a:rPr lang="en-US" altLang="zh-CN" b="1" i="0" smtClean="0">
                        <a:latin typeface="Cambria Math" panose="02040503050406030204" pitchFamily="18" charset="0"/>
                      </a:rPr>
                      <m:t>||</m:t>
                    </m:r>
                    <m:r>
                      <a:rPr lang="en-US" altLang="zh-CN" b="1" i="0" smtClean="0">
                        <a:latin typeface="Cambria Math" panose="02040503050406030204" pitchFamily="18" charset="0"/>
                      </a:rPr>
                      <m:t>𝐱</m:t>
                    </m:r>
                    <m:r>
                      <a:rPr lang="en-US" altLang="zh-CN" b="1" i="0" smtClean="0">
                        <a:latin typeface="Cambria Math" panose="02040503050406030204" pitchFamily="18" charset="0"/>
                      </a:rPr>
                      <m:t>−</m:t>
                    </m:r>
                    <m:r>
                      <a:rPr lang="en-US" altLang="zh-CN" b="1" i="0" smtClean="0">
                        <a:latin typeface="Cambria Math" panose="02040503050406030204" pitchFamily="18" charset="0"/>
                      </a:rPr>
                      <m:t>𝐲</m:t>
                    </m:r>
                    <m:r>
                      <m:rPr>
                        <m:lit/>
                      </m:rP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m:rPr>
                            <m:lit/>
                          </m:rPr>
                          <a:rPr lang="en-US" altLang="zh-CN" b="1" i="0" smtClean="0">
                            <a:latin typeface="Cambria Math" panose="02040503050406030204" pitchFamily="18" charset="0"/>
                          </a:rPr>
                          <m:t>|</m:t>
                        </m:r>
                      </m:e>
                      <m: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m:t>
                            </m:r>
                          </m:e>
                        </m:d>
                      </m:sub>
                    </m:sSub>
                    <m:r>
                      <a:rPr lang="en-US" altLang="zh-CN" b="1" i="0" smtClean="0">
                        <a:latin typeface="Cambria Math" panose="02040503050406030204" pitchFamily="18" charset="0"/>
                      </a:rPr>
                      <m:t>,</m:t>
                    </m:r>
                    <m:r>
                      <a:rPr lang="en-US" altLang="zh-CN" b="1" i="1" smtClean="0">
                        <a:latin typeface="Cambria Math" panose="02040503050406030204" pitchFamily="18" charset="0"/>
                      </a:rPr>
                      <m:t>∀</m:t>
                    </m:r>
                    <m:r>
                      <a:rPr lang="en-US" altLang="zh-CN" b="1" i="0" smtClean="0">
                        <a:latin typeface="Cambria Math" panose="02040503050406030204" pitchFamily="18" charset="0"/>
                      </a:rPr>
                      <m:t>𝐱</m:t>
                    </m:r>
                    <m:r>
                      <a:rPr lang="en-US" altLang="zh-CN" b="1" i="0" smtClean="0">
                        <a:latin typeface="Cambria Math" panose="02040503050406030204" pitchFamily="18" charset="0"/>
                      </a:rPr>
                      <m:t>,</m:t>
                    </m:r>
                    <m:r>
                      <a:rPr lang="en-US" altLang="zh-CN" b="1" i="0" smtClean="0">
                        <a:latin typeface="Cambria Math" panose="02040503050406030204" pitchFamily="18" charset="0"/>
                      </a:rPr>
                      <m:t>𝐲</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𝑩</m:t>
                        </m:r>
                      </m:e>
                      <m:sub>
                        <m:r>
                          <a:rPr lang="en-US" altLang="zh-CN" b="1" i="1" smtClean="0">
                            <a:latin typeface="Cambria Math" panose="02040503050406030204" pitchFamily="18" charset="0"/>
                          </a:rPr>
                          <m:t>𝒏</m:t>
                        </m:r>
                      </m:sub>
                    </m:sSub>
                  </m:oMath>
                </a14:m>
                <a:r>
                  <a:rPr lang="en-US" altLang="zh-CN" dirty="0"/>
                  <a:t>,</a:t>
                </a:r>
                <a14:m>
                  <m:oMath xmlns:m="http://schemas.openxmlformats.org/officeDocument/2006/math">
                    <m:r>
                      <m:rPr>
                        <m:sty m:val="p"/>
                      </m:rPr>
                      <a:rPr lang="en-US" altLang="zh-CN" i="1" dirty="0">
                        <a:latin typeface="Cambria Math" panose="02040503050406030204" pitchFamily="18" charset="0"/>
                      </a:rPr>
                      <m:t>L</m:t>
                    </m:r>
                  </m:oMath>
                </a14:m>
                <a:r>
                  <a:rPr lang="zh-CN" altLang="en-US" dirty="0"/>
                  <a:t>为</a:t>
                </a:r>
                <a:r>
                  <a:rPr lang="en-US" altLang="zh-CN" dirty="0"/>
                  <a:t>Lipschitz</a:t>
                </a:r>
                <a:r>
                  <a:rPr lang="zh-CN" altLang="en-US" dirty="0"/>
                  <a:t>常数</a:t>
                </a:r>
                <a:endParaRPr lang="en-US" altLang="zh-CN" dirty="0"/>
              </a:p>
              <a:p>
                <a:r>
                  <a:rPr lang="zh-CN" altLang="en-US" dirty="0"/>
                  <a:t>假设采用均匀网格方法求解</a:t>
                </a:r>
                <a14:m>
                  <m:oMath xmlns:m="http://schemas.openxmlformats.org/officeDocument/2006/math">
                    <m:r>
                      <a:rPr lang="en-US" altLang="zh-CN" i="1">
                        <a:latin typeface="Cambria Math" panose="02040503050406030204" pitchFamily="18" charset="0"/>
                      </a:rPr>
                      <m:t>𝒫</m:t>
                    </m:r>
                    <m:r>
                      <a:rPr lang="en-US" altLang="zh-CN" i="1">
                        <a:latin typeface="Cambria Math" panose="02040503050406030204" pitchFamily="18" charset="0"/>
                      </a:rPr>
                      <m:t> </m:t>
                    </m:r>
                  </m:oMath>
                </a14:m>
                <a:r>
                  <a:rPr lang="zh-CN" altLang="en-US" dirty="0"/>
                  <a:t>，其输入参数为整数</a:t>
                </a:r>
                <a:r>
                  <a:rPr lang="en-US" altLang="zh-CN" b="1" i="1" dirty="0">
                    <a:latin typeface="+mj-lt"/>
                  </a:rPr>
                  <a:t>p≥1</a:t>
                </a:r>
                <a:endParaRPr lang="en-US" altLang="zh-CN" b="1" i="1" dirty="0"/>
              </a:p>
              <a:p>
                <a:pPr lvl="1"/>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𝐱</m:t>
                        </m:r>
                      </m:e>
                      <m:sub>
                        <m:r>
                          <a:rPr lang="en-US" altLang="zh-CN" b="1" i="1" smtClean="0">
                            <a:latin typeface="Cambria Math" panose="02040503050406030204" pitchFamily="18" charset="0"/>
                          </a:rPr>
                          <m:t>𝜶</m:t>
                        </m:r>
                      </m:sub>
                    </m:sSub>
                    <m:r>
                      <a:rPr lang="en-US" altLang="zh-CN" b="1" i="0"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r>
                                  <a:rPr lang="en-US" altLang="zh-CN" b="1" i="0" smtClean="0">
                                    <a:latin typeface="Cambria Math" panose="02040503050406030204" pitchFamily="18" charset="0"/>
                                  </a:rPr>
                                  <m:t>𝟐</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𝐢</m:t>
                                    </m:r>
                                  </m:e>
                                  <m:sub>
                                    <m:r>
                                      <a:rPr lang="en-US" altLang="zh-CN" b="1" i="0" smtClean="0">
                                        <a:latin typeface="Cambria Math" panose="02040503050406030204" pitchFamily="18" charset="0"/>
                                      </a:rPr>
                                      <m:t>𝟏</m:t>
                                    </m:r>
                                  </m:sub>
                                </m:sSub>
                                <m:r>
                                  <a:rPr lang="en-US" altLang="zh-CN" b="1" i="0" smtClean="0">
                                    <a:latin typeface="Cambria Math" panose="02040503050406030204" pitchFamily="18" charset="0"/>
                                  </a:rPr>
                                  <m:t>−</m:t>
                                </m:r>
                                <m:r>
                                  <a:rPr lang="en-US" altLang="zh-CN" b="1" i="0" smtClean="0">
                                    <a:latin typeface="Cambria Math" panose="02040503050406030204" pitchFamily="18" charset="0"/>
                                  </a:rPr>
                                  <m:t>𝟏</m:t>
                                </m:r>
                              </m:num>
                              <m:den>
                                <m:r>
                                  <a:rPr lang="en-US" altLang="zh-CN" b="1" i="0" smtClean="0">
                                    <a:latin typeface="Cambria Math" panose="02040503050406030204" pitchFamily="18" charset="0"/>
                                  </a:rPr>
                                  <m:t>𝟐𝐩</m:t>
                                </m:r>
                              </m:den>
                            </m:f>
                            <m:r>
                              <a:rPr lang="en-US" altLang="zh-CN" b="1" i="0"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0" smtClean="0">
                                    <a:latin typeface="Cambria Math" panose="02040503050406030204" pitchFamily="18" charset="0"/>
                                  </a:rPr>
                                  <m:t>𝟐</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𝐢</m:t>
                                    </m:r>
                                  </m:e>
                                  <m:sub>
                                    <m:r>
                                      <a:rPr lang="en-US" altLang="zh-CN" b="1" i="0" smtClean="0">
                                        <a:latin typeface="Cambria Math" panose="02040503050406030204" pitchFamily="18" charset="0"/>
                                      </a:rPr>
                                      <m:t>𝟐</m:t>
                                    </m:r>
                                  </m:sub>
                                </m:sSub>
                                <m:r>
                                  <a:rPr lang="en-US" altLang="zh-CN" b="1" i="0" smtClean="0">
                                    <a:latin typeface="Cambria Math" panose="02040503050406030204" pitchFamily="18" charset="0"/>
                                  </a:rPr>
                                  <m:t>−</m:t>
                                </m:r>
                                <m:r>
                                  <a:rPr lang="en-US" altLang="zh-CN" b="1" i="0" smtClean="0">
                                    <a:latin typeface="Cambria Math" panose="02040503050406030204" pitchFamily="18" charset="0"/>
                                  </a:rPr>
                                  <m:t>𝟏</m:t>
                                </m:r>
                              </m:num>
                              <m:den>
                                <m:r>
                                  <a:rPr lang="en-US" altLang="zh-CN" b="1" i="0" smtClean="0">
                                    <a:latin typeface="Cambria Math" panose="02040503050406030204" pitchFamily="18" charset="0"/>
                                  </a:rPr>
                                  <m:t>𝟐𝐩</m:t>
                                </m:r>
                              </m:den>
                            </m:f>
                            <m:r>
                              <a:rPr lang="en-US" altLang="zh-CN" b="1" i="0" smtClean="0">
                                <a:latin typeface="Cambria Math" panose="02040503050406030204" pitchFamily="18" charset="0"/>
                              </a:rPr>
                              <m:t>,</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𝟐</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𝒊</m:t>
                                    </m:r>
                                  </m:e>
                                  <m:sub>
                                    <m:r>
                                      <a:rPr lang="en-US" altLang="zh-CN" b="1" i="1" smtClean="0">
                                        <a:latin typeface="Cambria Math" panose="02040503050406030204" pitchFamily="18" charset="0"/>
                                      </a:rPr>
                                      <m:t>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r>
                                  <a:rPr lang="en-US" altLang="zh-CN" b="1" i="1" smtClean="0">
                                    <a:latin typeface="Cambria Math" panose="02040503050406030204" pitchFamily="18" charset="0"/>
                                  </a:rPr>
                                  <m:t>𝒑</m:t>
                                </m:r>
                              </m:den>
                            </m:f>
                          </m:e>
                        </m:d>
                      </m:e>
                      <m:sup>
                        <m:r>
                          <a:rPr lang="en-US" altLang="zh-CN" b="1" i="1" smtClean="0">
                            <a:latin typeface="Cambria Math" panose="02040503050406030204" pitchFamily="18" charset="0"/>
                          </a:rPr>
                          <m:t>𝑻</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𝜶</m:t>
                    </m:r>
                    <m:r>
                      <a:rPr lang="en-US" altLang="zh-CN" b="1" i="1" smtClean="0">
                        <a:latin typeface="Cambria Math" panose="02040503050406030204" pitchFamily="18" charset="0"/>
                      </a:rPr>
                      <m:t>≡</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𝒊</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𝒊</m:t>
                            </m:r>
                          </m:e>
                          <m:sub>
                            <m:r>
                              <a:rPr lang="en-US" altLang="zh-CN" b="1" i="1" smtClean="0">
                                <a:latin typeface="Cambria Math" panose="02040503050406030204" pitchFamily="18" charset="0"/>
                              </a:rPr>
                              <m:t>𝒏</m:t>
                            </m:r>
                          </m:sub>
                        </m:sSub>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𝒑</m:t>
                            </m:r>
                          </m:e>
                        </m:d>
                      </m:e>
                      <m:sup>
                        <m:r>
                          <a:rPr lang="en-US" altLang="zh-CN" b="1" i="1" smtClean="0">
                            <a:latin typeface="Cambria Math" panose="02040503050406030204" pitchFamily="18" charset="0"/>
                          </a:rPr>
                          <m:t>𝒏</m:t>
                        </m:r>
                      </m:sup>
                    </m:sSup>
                  </m:oMath>
                </a14:m>
                <a:endParaRPr lang="en-US" altLang="zh-CN" dirty="0"/>
              </a:p>
              <a:p>
                <a:pPr lvl="1"/>
                <a:r>
                  <a:rPr lang="zh-CN" altLang="en-US" dirty="0"/>
                  <a:t>在所有点</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𝐱</m:t>
                        </m:r>
                      </m:e>
                      <m:sub>
                        <m:r>
                          <a:rPr lang="en-US" altLang="zh-CN" b="1" i="1" smtClean="0">
                            <a:latin typeface="Cambria Math" panose="02040503050406030204" pitchFamily="18" charset="0"/>
                          </a:rPr>
                          <m:t>𝜶</m:t>
                        </m:r>
                      </m:sub>
                    </m:sSub>
                  </m:oMath>
                </a14:m>
                <a:r>
                  <a:rPr lang="zh-CN" altLang="en-US" dirty="0"/>
                  <a:t>上求具有最小目标函数值的点</a:t>
                </a:r>
                <a14:m>
                  <m:oMath xmlns:m="http://schemas.openxmlformats.org/officeDocument/2006/math">
                    <m:acc>
                      <m:accPr>
                        <m:chr m:val="̅"/>
                        <m:ctrlPr>
                          <a:rPr lang="en-US" altLang="zh-CN" b="1" i="1" smtClean="0">
                            <a:latin typeface="Cambria Math" panose="02040503050406030204" pitchFamily="18" charset="0"/>
                          </a:rPr>
                        </m:ctrlPr>
                      </m:accPr>
                      <m:e>
                        <m:r>
                          <a:rPr lang="en-US" altLang="zh-CN" b="1" i="0" smtClean="0">
                            <a:latin typeface="Cambria Math" panose="02040503050406030204" pitchFamily="18" charset="0"/>
                          </a:rPr>
                          <m:t>𝐱</m:t>
                        </m:r>
                      </m:e>
                    </m:acc>
                  </m:oMath>
                </a14:m>
                <a:endParaRPr lang="en-US" altLang="zh-CN" dirty="0"/>
              </a:p>
              <a:p>
                <a:pPr lvl="1"/>
                <a:r>
                  <a:rPr lang="zh-CN" altLang="en-US" dirty="0"/>
                  <a:t>方法输出为</a:t>
                </a:r>
                <a14:m>
                  <m:oMath xmlns:m="http://schemas.openxmlformats.org/officeDocument/2006/math">
                    <m:r>
                      <a:rPr lang="en-US" altLang="zh-CN" b="1" i="0" smtClean="0">
                        <a:latin typeface="Cambria Math" panose="02040503050406030204" pitchFamily="18" charset="0"/>
                      </a:rPr>
                      <m:t>(</m:t>
                    </m:r>
                    <m:acc>
                      <m:accPr>
                        <m:chr m:val="̅"/>
                        <m:ctrlPr>
                          <a:rPr lang="en-US" altLang="zh-CN" b="1" i="1" smtClean="0">
                            <a:latin typeface="Cambria Math" panose="02040503050406030204" pitchFamily="18" charset="0"/>
                          </a:rPr>
                        </m:ctrlPr>
                      </m:accPr>
                      <m:e>
                        <m:r>
                          <a:rPr lang="en-US" altLang="zh-CN" b="1" i="0" smtClean="0">
                            <a:latin typeface="Cambria Math" panose="02040503050406030204" pitchFamily="18" charset="0"/>
                          </a:rPr>
                          <m:t>𝐱</m:t>
                        </m:r>
                      </m:e>
                    </m:acc>
                    <m:r>
                      <a:rPr lang="en-US" altLang="zh-CN" b="1" i="0" smtClean="0">
                        <a:latin typeface="Cambria Math" panose="02040503050406030204" pitchFamily="18" charset="0"/>
                      </a:rPr>
                      <m:t>,</m:t>
                    </m:r>
                    <m:r>
                      <a:rPr lang="en-US" altLang="zh-CN" b="1" i="0" smtClean="0">
                        <a:latin typeface="Cambria Math" panose="02040503050406030204" pitchFamily="18" charset="0"/>
                      </a:rPr>
                      <m:t>𝐟</m:t>
                    </m:r>
                    <m:d>
                      <m:dPr>
                        <m:ctrlPr>
                          <a:rPr lang="en-US" altLang="zh-CN" b="1" i="1" smtClean="0">
                            <a:latin typeface="Cambria Math" panose="02040503050406030204" pitchFamily="18" charset="0"/>
                          </a:rPr>
                        </m:ctrlPr>
                      </m:dPr>
                      <m:e>
                        <m:acc>
                          <m:accPr>
                            <m:chr m:val="̅"/>
                            <m:ctrlPr>
                              <a:rPr lang="en-US" altLang="zh-CN" b="1" i="1" smtClean="0">
                                <a:latin typeface="Cambria Math" panose="02040503050406030204" pitchFamily="18" charset="0"/>
                              </a:rPr>
                            </m:ctrlPr>
                          </m:accPr>
                          <m:e>
                            <m:r>
                              <a:rPr lang="en-US" altLang="zh-CN" b="1" i="0" smtClean="0">
                                <a:latin typeface="Cambria Math" panose="02040503050406030204" pitchFamily="18" charset="0"/>
                              </a:rPr>
                              <m:t>𝐱</m:t>
                            </m:r>
                          </m:e>
                        </m:acc>
                      </m:e>
                    </m:d>
                    <m:r>
                      <a:rPr lang="en-US" altLang="zh-CN" b="1" i="0"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F02AEBB6-B24C-45F1-AFCB-0DE20016B09D}"/>
                  </a:ext>
                </a:extLst>
              </p:cNvPr>
              <p:cNvSpPr>
                <a:spLocks noGrp="1" noRot="1" noChangeAspect="1" noMove="1" noResize="1" noEditPoints="1" noAdjustHandles="1" noChangeArrowheads="1" noChangeShapeType="1" noTextEdit="1"/>
              </p:cNvSpPr>
              <p:nvPr>
                <p:ph idx="1"/>
              </p:nvPr>
            </p:nvSpPr>
            <p:spPr>
              <a:blipFill>
                <a:blip r:embed="rId2"/>
                <a:stretch>
                  <a:fillRect l="-1389" t="-2495"/>
                </a:stretch>
              </a:blipFill>
            </p:spPr>
            <p:txBody>
              <a:bodyPr/>
              <a:lstStyle/>
              <a:p>
                <a:r>
                  <a:rPr lang="zh-CN" altLang="en-US">
                    <a:noFill/>
                  </a:rPr>
                  <a:t> </a:t>
                </a:r>
              </a:p>
            </p:txBody>
          </p:sp>
        </mc:Fallback>
      </mc:AlternateContent>
      <p:sp>
        <p:nvSpPr>
          <p:cNvPr id="7" name="标题 1">
            <a:extLst>
              <a:ext uri="{FF2B5EF4-FFF2-40B4-BE49-F238E27FC236}">
                <a16:creationId xmlns:a16="http://schemas.microsoft.com/office/drawing/2014/main" id="{6AE941C7-E48D-4A3E-BD22-45213010F35C}"/>
              </a:ext>
            </a:extLst>
          </p:cNvPr>
          <p:cNvSpPr>
            <a:spLocks noGrp="1"/>
          </p:cNvSpPr>
          <p:nvPr>
            <p:ph type="title"/>
          </p:nvPr>
        </p:nvSpPr>
        <p:spPr>
          <a:xfrm>
            <a:off x="479425" y="180975"/>
            <a:ext cx="8650288" cy="763588"/>
          </a:xfrm>
        </p:spPr>
        <p:txBody>
          <a:bodyPr/>
          <a:lstStyle/>
          <a:p>
            <a:r>
              <a:rPr lang="zh-CN" altLang="en-US" sz="3200" dirty="0"/>
              <a:t>第四章第</a:t>
            </a:r>
            <a:r>
              <a:rPr lang="en-US" altLang="zh-CN" sz="3200" dirty="0"/>
              <a:t>5</a:t>
            </a:r>
            <a:r>
              <a:rPr lang="zh-CN" altLang="en-US" sz="3200" dirty="0"/>
              <a:t>章</a:t>
            </a:r>
            <a:r>
              <a:rPr lang="zh-CN" altLang="en-US" sz="3200" dirty="0">
                <a:latin typeface="隶书" panose="02010509060101010101" pitchFamily="1" charset="-122"/>
              </a:rPr>
              <a:t>无约束最优化方法</a:t>
            </a:r>
            <a:r>
              <a:rPr lang="en-US" altLang="zh-CN" sz="3200" dirty="0">
                <a:latin typeface="隶书" panose="02010509060101010101" pitchFamily="1" charset="-122"/>
              </a:rPr>
              <a:t>(Unconstrained Optimization Methods)-</a:t>
            </a:r>
            <a:r>
              <a:rPr lang="en-US" altLang="zh-CN" sz="3200" dirty="0"/>
              <a:t> </a:t>
            </a:r>
            <a:r>
              <a:rPr lang="zh-CN" altLang="en-US" sz="3200" dirty="0"/>
              <a:t>复杂性</a:t>
            </a:r>
          </a:p>
        </p:txBody>
      </p:sp>
    </p:spTree>
    <p:extLst>
      <p:ext uri="{BB962C8B-B14F-4D97-AF65-F5344CB8AC3E}">
        <p14:creationId xmlns:p14="http://schemas.microsoft.com/office/powerpoint/2010/main" val="130670027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5</a:t>
            </a:r>
            <a:r>
              <a:rPr lang="zh-CN" altLang="en-US" dirty="0"/>
              <a:t>章 </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我们只介绍每种方法的基本思想，其收敛速度等的证明均略过</a:t>
                </a:r>
                <a:endParaRPr lang="en-US" altLang="zh-CN" dirty="0"/>
              </a:p>
              <a:p>
                <a:r>
                  <a:rPr lang="en-US" altLang="zh-CN" sz="3200" dirty="0"/>
                  <a:t>Dichotomous</a:t>
                </a:r>
                <a:r>
                  <a:rPr lang="zh-CN" altLang="en-US" sz="3200" dirty="0"/>
                  <a:t>方法</a:t>
                </a:r>
                <a:endParaRPr lang="en-US" altLang="zh-CN" sz="32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3200" b="1" i="1" smtClean="0">
                              <a:latin typeface="Cambria Math" panose="02040503050406030204" pitchFamily="18" charset="0"/>
                            </a:rPr>
                          </m:ctrlPr>
                        </m:sSubPr>
                        <m:e>
                          <m:r>
                            <a:rPr lang="en-US" altLang="zh-CN" sz="3200" b="1" i="1" smtClean="0">
                              <a:latin typeface="Cambria Math"/>
                            </a:rPr>
                            <m:t>𝝀</m:t>
                          </m:r>
                        </m:e>
                        <m:sub>
                          <m:r>
                            <a:rPr lang="en-US" altLang="zh-CN" sz="3200" b="1" i="1" smtClean="0">
                              <a:latin typeface="Cambria Math"/>
                            </a:rPr>
                            <m:t>𝒌</m:t>
                          </m:r>
                        </m:sub>
                      </m:sSub>
                      <m:r>
                        <a:rPr lang="en-US" altLang="zh-CN" sz="3200" b="1" i="1" smtClean="0">
                          <a:latin typeface="Cambria Math"/>
                        </a:rPr>
                        <m:t>=</m:t>
                      </m:r>
                      <m:f>
                        <m:fPr>
                          <m:ctrlPr>
                            <a:rPr lang="en-US" altLang="zh-CN" sz="3200" b="1" i="1" smtClean="0">
                              <a:latin typeface="Cambria Math" panose="02040503050406030204" pitchFamily="18" charset="0"/>
                            </a:rPr>
                          </m:ctrlPr>
                        </m:fPr>
                        <m:num>
                          <m:sSub>
                            <m:sSubPr>
                              <m:ctrlPr>
                                <a:rPr lang="en-US" altLang="zh-CN" sz="3200" b="1" i="1" smtClean="0">
                                  <a:latin typeface="Cambria Math" panose="02040503050406030204" pitchFamily="18" charset="0"/>
                                </a:rPr>
                              </m:ctrlPr>
                            </m:sSubPr>
                            <m:e>
                              <m:r>
                                <a:rPr lang="en-US" altLang="zh-CN" sz="3200" b="1" i="1" smtClean="0">
                                  <a:latin typeface="Cambria Math"/>
                                </a:rPr>
                                <m:t>𝒂</m:t>
                              </m:r>
                            </m:e>
                            <m:sub>
                              <m:r>
                                <a:rPr lang="en-US" altLang="zh-CN" sz="3200" b="1" i="1" smtClean="0">
                                  <a:latin typeface="Cambria Math"/>
                                </a:rPr>
                                <m:t>𝒌</m:t>
                              </m:r>
                            </m:sub>
                          </m:sSub>
                          <m:r>
                            <a:rPr lang="en-US" altLang="zh-CN" sz="3200" b="1" i="1" smtClean="0">
                              <a:latin typeface="Cambria Math"/>
                            </a:rPr>
                            <m:t>+</m:t>
                          </m:r>
                          <m:sSub>
                            <m:sSubPr>
                              <m:ctrlPr>
                                <a:rPr lang="en-US" altLang="zh-CN" sz="3200" b="1" i="1" smtClean="0">
                                  <a:latin typeface="Cambria Math" panose="02040503050406030204" pitchFamily="18" charset="0"/>
                                </a:rPr>
                              </m:ctrlPr>
                            </m:sSubPr>
                            <m:e>
                              <m:r>
                                <a:rPr lang="en-US" altLang="zh-CN" sz="3200" b="1" i="1" smtClean="0">
                                  <a:latin typeface="Cambria Math"/>
                                </a:rPr>
                                <m:t>𝒃</m:t>
                              </m:r>
                            </m:e>
                            <m:sub>
                              <m:r>
                                <a:rPr lang="en-US" altLang="zh-CN" sz="3200" b="1" i="1" smtClean="0">
                                  <a:latin typeface="Cambria Math"/>
                                </a:rPr>
                                <m:t>𝒌</m:t>
                              </m:r>
                            </m:sub>
                          </m:sSub>
                        </m:num>
                        <m:den>
                          <m:r>
                            <a:rPr lang="en-US" altLang="zh-CN" sz="3200" b="1" i="1" smtClean="0">
                              <a:latin typeface="Cambria Math"/>
                            </a:rPr>
                            <m:t>𝟐</m:t>
                          </m:r>
                        </m:den>
                      </m:f>
                      <m:r>
                        <a:rPr lang="en-US" altLang="zh-CN" sz="3200" b="1" i="1" smtClean="0">
                          <a:latin typeface="Cambria Math"/>
                        </a:rPr>
                        <m:t>−</m:t>
                      </m:r>
                      <m:r>
                        <a:rPr lang="en-US" altLang="zh-CN" sz="3200" b="1" i="1" smtClean="0">
                          <a:latin typeface="Cambria Math"/>
                        </a:rPr>
                        <m:t>𝝐</m:t>
                      </m:r>
                      <m:r>
                        <a:rPr lang="en-US" altLang="zh-CN" sz="3200" b="1" i="1" smtClean="0">
                          <a:latin typeface="Cambria Math"/>
                        </a:rPr>
                        <m:t>, </m:t>
                      </m:r>
                      <m:sSub>
                        <m:sSubPr>
                          <m:ctrlPr>
                            <a:rPr lang="en-US" altLang="zh-CN" sz="3200" b="1" i="1" smtClean="0">
                              <a:latin typeface="Cambria Math" panose="02040503050406030204" pitchFamily="18" charset="0"/>
                            </a:rPr>
                          </m:ctrlPr>
                        </m:sSubPr>
                        <m:e>
                          <m:r>
                            <a:rPr lang="en-US" altLang="zh-CN" sz="3200" b="1" i="1" smtClean="0">
                              <a:latin typeface="Cambria Math"/>
                            </a:rPr>
                            <m:t>𝝁</m:t>
                          </m:r>
                        </m:e>
                        <m:sub>
                          <m:r>
                            <a:rPr lang="en-US" altLang="zh-CN" sz="3200" b="1" i="1" smtClean="0">
                              <a:latin typeface="Cambria Math"/>
                            </a:rPr>
                            <m:t>𝒌</m:t>
                          </m:r>
                        </m:sub>
                      </m:sSub>
                      <m:r>
                        <a:rPr lang="en-US" altLang="zh-CN" sz="3200" b="1" i="1" smtClean="0">
                          <a:latin typeface="Cambria Math"/>
                        </a:rPr>
                        <m:t>=</m:t>
                      </m:r>
                      <m:f>
                        <m:fPr>
                          <m:ctrlPr>
                            <a:rPr lang="en-US" altLang="zh-CN" sz="3200" b="1" i="1" smtClean="0">
                              <a:latin typeface="Cambria Math" panose="02040503050406030204" pitchFamily="18" charset="0"/>
                            </a:rPr>
                          </m:ctrlPr>
                        </m:fPr>
                        <m:num>
                          <m:sSub>
                            <m:sSubPr>
                              <m:ctrlPr>
                                <a:rPr lang="en-US" altLang="zh-CN" sz="3200" b="1" i="1" smtClean="0">
                                  <a:latin typeface="Cambria Math" panose="02040503050406030204" pitchFamily="18" charset="0"/>
                                </a:rPr>
                              </m:ctrlPr>
                            </m:sSubPr>
                            <m:e>
                              <m:r>
                                <a:rPr lang="en-US" altLang="zh-CN" sz="3200" b="1" i="1" smtClean="0">
                                  <a:latin typeface="Cambria Math"/>
                                </a:rPr>
                                <m:t>𝒂</m:t>
                              </m:r>
                            </m:e>
                            <m:sub>
                              <m:r>
                                <a:rPr lang="en-US" altLang="zh-CN" sz="3200" b="1" i="1" smtClean="0">
                                  <a:latin typeface="Cambria Math"/>
                                </a:rPr>
                                <m:t>𝒌</m:t>
                              </m:r>
                            </m:sub>
                          </m:sSub>
                          <m:r>
                            <a:rPr lang="en-US" altLang="zh-CN" sz="3200" b="1" i="1" smtClean="0">
                              <a:latin typeface="Cambria Math"/>
                            </a:rPr>
                            <m:t>+</m:t>
                          </m:r>
                          <m:sSub>
                            <m:sSubPr>
                              <m:ctrlPr>
                                <a:rPr lang="en-US" altLang="zh-CN" sz="3200" b="1" i="1" smtClean="0">
                                  <a:latin typeface="Cambria Math" panose="02040503050406030204" pitchFamily="18" charset="0"/>
                                </a:rPr>
                              </m:ctrlPr>
                            </m:sSubPr>
                            <m:e>
                              <m:r>
                                <a:rPr lang="en-US" altLang="zh-CN" sz="3200" b="1" i="1" smtClean="0">
                                  <a:latin typeface="Cambria Math"/>
                                </a:rPr>
                                <m:t>𝒃</m:t>
                              </m:r>
                            </m:e>
                            <m:sub>
                              <m:r>
                                <a:rPr lang="en-US" altLang="zh-CN" sz="3200" b="1" i="1" smtClean="0">
                                  <a:latin typeface="Cambria Math"/>
                                </a:rPr>
                                <m:t>𝒌</m:t>
                              </m:r>
                            </m:sub>
                          </m:sSub>
                        </m:num>
                        <m:den>
                          <m:r>
                            <a:rPr lang="en-US" altLang="zh-CN" sz="3200" b="1" i="1" smtClean="0">
                              <a:latin typeface="Cambria Math"/>
                            </a:rPr>
                            <m:t>𝟐</m:t>
                          </m:r>
                        </m:den>
                      </m:f>
                      <m:r>
                        <a:rPr lang="en-US" altLang="zh-CN" sz="3200" i="1">
                          <a:latin typeface="Cambria Math" panose="02040503050406030204" pitchFamily="18" charset="0"/>
                        </a:rPr>
                        <m:t>+</m:t>
                      </m:r>
                      <m:r>
                        <a:rPr lang="en-US" altLang="zh-CN" sz="3200" b="1" i="1" smtClean="0">
                          <a:latin typeface="Cambria Math"/>
                        </a:rPr>
                        <m:t>𝝐</m:t>
                      </m:r>
                    </m:oMath>
                  </m:oMathPara>
                </a14:m>
                <a:endParaRPr lang="en-US" altLang="zh-CN" sz="3200" dirty="0"/>
              </a:p>
              <a:p>
                <a:r>
                  <a:rPr lang="zh-CN" altLang="en-US" sz="3200" dirty="0"/>
                  <a:t>若</a:t>
                </a:r>
                <a14:m>
                  <m:oMath xmlns:m="http://schemas.openxmlformats.org/officeDocument/2006/math">
                    <m:r>
                      <a:rPr lang="en-US" altLang="zh-CN" sz="3200" b="1" i="1" smtClean="0">
                        <a:latin typeface="Cambria Math"/>
                      </a:rPr>
                      <m:t>𝒇</m:t>
                    </m:r>
                    <m:d>
                      <m:dPr>
                        <m:ctrlPr>
                          <a:rPr lang="en-US" altLang="zh-CN" sz="3200" b="1" i="1" smtClean="0">
                            <a:latin typeface="Cambria Math" panose="02040503050406030204" pitchFamily="18" charset="0"/>
                          </a:rPr>
                        </m:ctrlPr>
                      </m:dPr>
                      <m:e>
                        <m:sSub>
                          <m:sSubPr>
                            <m:ctrlPr>
                              <a:rPr lang="en-US" altLang="zh-CN" sz="3200" b="1" i="1" smtClean="0">
                                <a:latin typeface="Cambria Math" panose="02040503050406030204" pitchFamily="18" charset="0"/>
                              </a:rPr>
                            </m:ctrlPr>
                          </m:sSubPr>
                          <m:e>
                            <m:r>
                              <a:rPr lang="en-US" altLang="zh-CN" sz="3200" b="1" i="1" smtClean="0">
                                <a:latin typeface="Cambria Math"/>
                              </a:rPr>
                              <m:t>𝝀</m:t>
                            </m:r>
                          </m:e>
                          <m:sub>
                            <m:r>
                              <a:rPr lang="en-US" altLang="zh-CN" sz="3200" b="1" i="1" smtClean="0">
                                <a:latin typeface="Cambria Math"/>
                              </a:rPr>
                              <m:t>𝒌</m:t>
                            </m:r>
                          </m:sub>
                        </m:sSub>
                      </m:e>
                    </m:d>
                    <m:r>
                      <a:rPr lang="en-US" altLang="zh-CN" sz="3200" b="1" i="1" smtClean="0">
                        <a:latin typeface="Cambria Math"/>
                      </a:rPr>
                      <m:t>&lt;</m:t>
                    </m:r>
                    <m:r>
                      <a:rPr lang="en-US" altLang="zh-CN" sz="3200" b="1" i="1" smtClean="0">
                        <a:latin typeface="Cambria Math"/>
                      </a:rPr>
                      <m:t>𝒇</m:t>
                    </m:r>
                    <m:d>
                      <m:dPr>
                        <m:ctrlPr>
                          <a:rPr lang="en-US" altLang="zh-CN" sz="3200" b="1" i="1" smtClean="0">
                            <a:latin typeface="Cambria Math" panose="02040503050406030204" pitchFamily="18" charset="0"/>
                          </a:rPr>
                        </m:ctrlPr>
                      </m:dPr>
                      <m:e>
                        <m:sSub>
                          <m:sSubPr>
                            <m:ctrlPr>
                              <a:rPr lang="en-US" altLang="zh-CN" sz="3200" b="1" i="1" smtClean="0">
                                <a:latin typeface="Cambria Math" panose="02040503050406030204" pitchFamily="18" charset="0"/>
                              </a:rPr>
                            </m:ctrlPr>
                          </m:sSubPr>
                          <m:e>
                            <m:r>
                              <a:rPr lang="en-US" altLang="zh-CN" sz="3200" b="1" i="1" smtClean="0">
                                <a:latin typeface="Cambria Math"/>
                              </a:rPr>
                              <m:t>𝝁</m:t>
                            </m:r>
                          </m:e>
                          <m:sub>
                            <m:r>
                              <a:rPr lang="en-US" altLang="zh-CN" sz="3200" b="1" i="1" smtClean="0">
                                <a:latin typeface="Cambria Math"/>
                              </a:rPr>
                              <m:t>𝒌</m:t>
                            </m:r>
                          </m:sub>
                        </m:sSub>
                      </m:e>
                    </m:d>
                    <m:r>
                      <a:rPr lang="en-US" altLang="zh-CN" sz="3200" b="1" i="1" smtClean="0">
                        <a:latin typeface="Cambria Math"/>
                      </a:rPr>
                      <m:t>,</m:t>
                    </m:r>
                  </m:oMath>
                </a14:m>
                <a:r>
                  <a:rPr lang="zh-CN" altLang="en-US" sz="3200" dirty="0"/>
                  <a:t>则</a:t>
                </a:r>
                <a14:m>
                  <m:oMath xmlns:m="http://schemas.openxmlformats.org/officeDocument/2006/math">
                    <m:sSub>
                      <m:sSubPr>
                        <m:ctrlPr>
                          <a:rPr lang="en-US" altLang="zh-CN" sz="3200" b="1" i="1" dirty="0" smtClean="0">
                            <a:latin typeface="Cambria Math" panose="02040503050406030204" pitchFamily="18" charset="0"/>
                          </a:rPr>
                        </m:ctrlPr>
                      </m:sSubPr>
                      <m:e>
                        <m:r>
                          <a:rPr lang="en-US" altLang="zh-CN" sz="3200" b="1" i="1" dirty="0" smtClean="0">
                            <a:latin typeface="Cambria Math"/>
                          </a:rPr>
                          <m:t>𝒂</m:t>
                        </m:r>
                      </m:e>
                      <m:sub>
                        <m:r>
                          <a:rPr lang="en-US" altLang="zh-CN" sz="3200" b="1" i="1" dirty="0" smtClean="0">
                            <a:latin typeface="Cambria Math"/>
                          </a:rPr>
                          <m:t>𝒌</m:t>
                        </m:r>
                        <m:r>
                          <a:rPr lang="en-US" altLang="zh-CN" sz="3200" b="1" i="1" dirty="0" smtClean="0">
                            <a:latin typeface="Cambria Math"/>
                          </a:rPr>
                          <m:t>+</m:t>
                        </m:r>
                        <m:r>
                          <a:rPr lang="en-US" altLang="zh-CN" sz="3200" b="1" i="1" dirty="0" smtClean="0">
                            <a:latin typeface="Cambria Math"/>
                          </a:rPr>
                          <m:t>𝟏</m:t>
                        </m:r>
                      </m:sub>
                    </m:sSub>
                    <m:r>
                      <a:rPr lang="en-US" altLang="zh-CN" sz="3200" b="1" i="1" dirty="0" smtClean="0">
                        <a:latin typeface="Cambria Math"/>
                      </a:rPr>
                      <m:t>=</m:t>
                    </m:r>
                    <m:sSub>
                      <m:sSubPr>
                        <m:ctrlPr>
                          <a:rPr lang="en-US" altLang="zh-CN" sz="3200" b="1" i="1" dirty="0" smtClean="0">
                            <a:latin typeface="Cambria Math" panose="02040503050406030204" pitchFamily="18" charset="0"/>
                          </a:rPr>
                        </m:ctrlPr>
                      </m:sSubPr>
                      <m:e>
                        <m:r>
                          <a:rPr lang="en-US" altLang="zh-CN" sz="3200" b="1" i="1" dirty="0" smtClean="0">
                            <a:latin typeface="Cambria Math"/>
                          </a:rPr>
                          <m:t>𝒂</m:t>
                        </m:r>
                      </m:e>
                      <m:sub>
                        <m:r>
                          <a:rPr lang="en-US" altLang="zh-CN" sz="3200" b="1" i="1" dirty="0" smtClean="0">
                            <a:latin typeface="Cambria Math"/>
                          </a:rPr>
                          <m:t>𝒌</m:t>
                        </m:r>
                      </m:sub>
                    </m:sSub>
                    <m:r>
                      <a:rPr lang="en-US" altLang="zh-CN" sz="3200" b="1" i="1" dirty="0" smtClean="0">
                        <a:latin typeface="Cambria Math"/>
                      </a:rPr>
                      <m:t>,</m:t>
                    </m:r>
                    <m:sSub>
                      <m:sSubPr>
                        <m:ctrlPr>
                          <a:rPr lang="en-US" altLang="zh-CN" sz="3200" b="1" i="1" dirty="0" smtClean="0">
                            <a:latin typeface="Cambria Math" panose="02040503050406030204" pitchFamily="18" charset="0"/>
                          </a:rPr>
                        </m:ctrlPr>
                      </m:sSubPr>
                      <m:e>
                        <m:r>
                          <a:rPr lang="en-US" altLang="zh-CN" sz="3200" b="1" i="1" dirty="0" smtClean="0">
                            <a:latin typeface="Cambria Math"/>
                          </a:rPr>
                          <m:t>𝒃</m:t>
                        </m:r>
                      </m:e>
                      <m:sub>
                        <m:r>
                          <a:rPr lang="en-US" altLang="zh-CN" sz="3200" b="1" i="1" dirty="0" smtClean="0">
                            <a:latin typeface="Cambria Math"/>
                          </a:rPr>
                          <m:t>𝒌</m:t>
                        </m:r>
                        <m:r>
                          <a:rPr lang="en-US" altLang="zh-CN" sz="3200" b="1" i="1" dirty="0" smtClean="0">
                            <a:latin typeface="Cambria Math"/>
                          </a:rPr>
                          <m:t>+</m:t>
                        </m:r>
                        <m:r>
                          <a:rPr lang="en-US" altLang="zh-CN" sz="3200" b="1" i="1" dirty="0" smtClean="0">
                            <a:latin typeface="Cambria Math"/>
                          </a:rPr>
                          <m:t>𝟏</m:t>
                        </m:r>
                      </m:sub>
                    </m:sSub>
                    <m:r>
                      <a:rPr lang="en-US" altLang="zh-CN" sz="3200" b="1" i="1" dirty="0" smtClean="0">
                        <a:latin typeface="Cambria Math"/>
                      </a:rPr>
                      <m:t>=</m:t>
                    </m:r>
                    <m:sSub>
                      <m:sSubPr>
                        <m:ctrlPr>
                          <a:rPr lang="en-US" altLang="zh-CN" sz="3200" b="1" i="1" dirty="0" smtClean="0">
                            <a:latin typeface="Cambria Math" panose="02040503050406030204" pitchFamily="18" charset="0"/>
                          </a:rPr>
                        </m:ctrlPr>
                      </m:sSubPr>
                      <m:e>
                        <m:r>
                          <a:rPr lang="en-US" altLang="zh-CN" sz="3200" b="1" i="1" dirty="0" smtClean="0">
                            <a:latin typeface="Cambria Math"/>
                          </a:rPr>
                          <m:t>𝝁</m:t>
                        </m:r>
                      </m:e>
                      <m:sub>
                        <m:r>
                          <a:rPr lang="en-US" altLang="zh-CN" sz="3200" b="1" i="1" dirty="0" smtClean="0">
                            <a:latin typeface="Cambria Math"/>
                          </a:rPr>
                          <m:t>𝒌</m:t>
                        </m:r>
                      </m:sub>
                    </m:sSub>
                  </m:oMath>
                </a14:m>
                <a:r>
                  <a:rPr lang="en-US" altLang="zh-CN" sz="3200" dirty="0"/>
                  <a:t>;</a:t>
                </a:r>
              </a:p>
              <a:p>
                <a:r>
                  <a:rPr lang="zh-CN" altLang="en-US" sz="3200" dirty="0"/>
                  <a:t>否则，</a:t>
                </a:r>
                <a14:m>
                  <m:oMath xmlns:m="http://schemas.openxmlformats.org/officeDocument/2006/math">
                    <m:sSub>
                      <m:sSubPr>
                        <m:ctrlPr>
                          <a:rPr lang="en-US" altLang="zh-CN" sz="3200" b="1" i="1" smtClean="0">
                            <a:latin typeface="Cambria Math" panose="02040503050406030204" pitchFamily="18" charset="0"/>
                          </a:rPr>
                        </m:ctrlPr>
                      </m:sSubPr>
                      <m:e>
                        <m:r>
                          <a:rPr lang="en-US" altLang="zh-CN" sz="3200" b="1" i="1" smtClean="0">
                            <a:latin typeface="Cambria Math"/>
                          </a:rPr>
                          <m:t>𝒂</m:t>
                        </m:r>
                      </m:e>
                      <m:sub>
                        <m:r>
                          <a:rPr lang="en-US" altLang="zh-CN" sz="3200" b="1" i="1" smtClean="0">
                            <a:latin typeface="Cambria Math"/>
                          </a:rPr>
                          <m:t>𝒌</m:t>
                        </m:r>
                        <m:r>
                          <a:rPr lang="en-US" altLang="zh-CN" sz="3200" b="1" i="1" smtClean="0">
                            <a:latin typeface="Cambria Math"/>
                          </a:rPr>
                          <m:t>+</m:t>
                        </m:r>
                        <m:r>
                          <a:rPr lang="en-US" altLang="zh-CN" sz="3200" b="1" i="1" smtClean="0">
                            <a:latin typeface="Cambria Math"/>
                          </a:rPr>
                          <m:t>𝟏</m:t>
                        </m:r>
                      </m:sub>
                    </m:sSub>
                    <m:r>
                      <a:rPr lang="en-US" altLang="zh-CN" sz="3200" b="1" i="1" smtClean="0">
                        <a:latin typeface="Cambria Math"/>
                      </a:rPr>
                      <m:t>=</m:t>
                    </m:r>
                    <m:sSub>
                      <m:sSubPr>
                        <m:ctrlPr>
                          <a:rPr lang="en-US" altLang="zh-CN" sz="3200" b="1" i="1" smtClean="0">
                            <a:latin typeface="Cambria Math" panose="02040503050406030204" pitchFamily="18" charset="0"/>
                          </a:rPr>
                        </m:ctrlPr>
                      </m:sSubPr>
                      <m:e>
                        <m:r>
                          <a:rPr lang="en-US" altLang="zh-CN" sz="3200" b="1" i="1" smtClean="0">
                            <a:latin typeface="Cambria Math"/>
                          </a:rPr>
                          <m:t>𝝀</m:t>
                        </m:r>
                      </m:e>
                      <m:sub>
                        <m:r>
                          <a:rPr lang="en-US" altLang="zh-CN" sz="3200" b="1" i="1" smtClean="0">
                            <a:latin typeface="Cambria Math"/>
                          </a:rPr>
                          <m:t>𝒌</m:t>
                        </m:r>
                      </m:sub>
                    </m:sSub>
                    <m:r>
                      <a:rPr lang="en-US" altLang="zh-CN" sz="3200" b="1" i="1" smtClean="0">
                        <a:latin typeface="Cambria Math"/>
                      </a:rPr>
                      <m:t>,</m:t>
                    </m:r>
                    <m:sSub>
                      <m:sSubPr>
                        <m:ctrlPr>
                          <a:rPr lang="en-US" altLang="zh-CN" sz="3200" b="1" i="1" smtClean="0">
                            <a:latin typeface="Cambria Math" panose="02040503050406030204" pitchFamily="18" charset="0"/>
                          </a:rPr>
                        </m:ctrlPr>
                      </m:sSubPr>
                      <m:e>
                        <m:r>
                          <a:rPr lang="en-US" altLang="zh-CN" sz="3200" b="1" i="1" smtClean="0">
                            <a:latin typeface="Cambria Math"/>
                          </a:rPr>
                          <m:t>𝒃</m:t>
                        </m:r>
                      </m:e>
                      <m:sub>
                        <m:r>
                          <a:rPr lang="en-US" altLang="zh-CN" sz="3200" b="1" i="1" smtClean="0">
                            <a:latin typeface="Cambria Math"/>
                          </a:rPr>
                          <m:t>𝒌</m:t>
                        </m:r>
                        <m:r>
                          <a:rPr lang="en-US" altLang="zh-CN" sz="3200" b="1" i="1" smtClean="0">
                            <a:latin typeface="Cambria Math"/>
                          </a:rPr>
                          <m:t>+</m:t>
                        </m:r>
                        <m:r>
                          <a:rPr lang="en-US" altLang="zh-CN" sz="3200" b="1" i="1" smtClean="0">
                            <a:latin typeface="Cambria Math"/>
                          </a:rPr>
                          <m:t>𝟏</m:t>
                        </m:r>
                      </m:sub>
                    </m:sSub>
                    <m:r>
                      <a:rPr lang="en-US" altLang="zh-CN" sz="3200" b="1" i="1" smtClean="0">
                        <a:latin typeface="Cambria Math"/>
                      </a:rPr>
                      <m:t>=</m:t>
                    </m:r>
                    <m:sSub>
                      <m:sSubPr>
                        <m:ctrlPr>
                          <a:rPr lang="en-US" altLang="zh-CN" sz="3200" b="1" i="1" smtClean="0">
                            <a:latin typeface="Cambria Math" panose="02040503050406030204" pitchFamily="18" charset="0"/>
                          </a:rPr>
                        </m:ctrlPr>
                      </m:sSubPr>
                      <m:e>
                        <m:r>
                          <a:rPr lang="en-US" altLang="zh-CN" sz="3200" b="1" i="1" smtClean="0">
                            <a:latin typeface="Cambria Math"/>
                          </a:rPr>
                          <m:t>𝒃</m:t>
                        </m:r>
                      </m:e>
                      <m:sub>
                        <m:r>
                          <a:rPr lang="en-US" altLang="zh-CN" sz="3200" b="1" i="1" smtClean="0">
                            <a:latin typeface="Cambria Math"/>
                          </a:rPr>
                          <m:t>𝒌</m:t>
                        </m:r>
                      </m:sub>
                    </m:sSub>
                  </m:oMath>
                </a14:m>
                <a:endParaRPr lang="en-US" altLang="zh-CN" sz="3200" dirty="0"/>
              </a:p>
              <a:p>
                <a14:m>
                  <m:oMath xmlns:m="http://schemas.openxmlformats.org/officeDocument/2006/math">
                    <m:r>
                      <a:rPr lang="zh-CN" altLang="en-US" sz="3200" b="1" i="1" dirty="0">
                        <a:latin typeface="Cambria Math"/>
                      </a:rPr>
                      <m:t>易见</m:t>
                    </m:r>
                    <m:r>
                      <a:rPr lang="zh-CN" altLang="en-US" sz="3200" b="1" i="1" dirty="0"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sSup>
                          <m:sSupPr>
                            <m:ctrlPr>
                              <a:rPr lang="en-US" altLang="zh-CN" b="1" i="1" smtClean="0">
                                <a:latin typeface="Cambria Math" panose="02040503050406030204" pitchFamily="18" charset="0"/>
                              </a:rPr>
                            </m:ctrlPr>
                          </m:sSupPr>
                          <m:e>
                            <m:r>
                              <a:rPr lang="en-US" altLang="zh-CN" b="1" i="1" smtClean="0">
                                <a:latin typeface="Cambria Math"/>
                              </a:rPr>
                              <m:t>𝟐</m:t>
                            </m:r>
                          </m:e>
                          <m:sup>
                            <m:r>
                              <a:rPr lang="en-US" altLang="zh-CN" b="1" i="1" smtClean="0">
                                <a:latin typeface="Cambria Math"/>
                              </a:rPr>
                              <m:t>𝒌</m:t>
                            </m:r>
                          </m:sup>
                        </m:sSup>
                      </m:den>
                    </m:f>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𝟏</m:t>
                            </m:r>
                          </m:sub>
                        </m:sSub>
                      </m:e>
                    </m:d>
                    <m:r>
                      <a:rPr lang="en-US" altLang="zh-CN" b="1" i="1" smtClean="0">
                        <a:latin typeface="Cambria Math"/>
                      </a:rPr>
                      <m:t>+</m:t>
                    </m:r>
                    <m:r>
                      <a:rPr lang="en-US" altLang="zh-CN" b="1" i="1" smtClean="0">
                        <a:latin typeface="Cambria Math"/>
                      </a:rPr>
                      <m:t>𝟐</m:t>
                    </m:r>
                    <m:r>
                      <a:rPr lang="en-US" altLang="zh-CN" b="1" i="1" smtClean="0">
                        <a:latin typeface="Cambria Math"/>
                      </a:rPr>
                      <m:t>𝝐</m:t>
                    </m:r>
                    <m:r>
                      <a:rPr lang="en-US" altLang="zh-CN" b="1" i="1" smtClean="0">
                        <a:latin typeface="Cambria Math"/>
                      </a:rPr>
                      <m:t>(</m:t>
                    </m:r>
                    <m:r>
                      <a:rPr lang="en-US" altLang="zh-CN" b="1" i="1" smtClean="0">
                        <a:latin typeface="Cambria Math"/>
                      </a:rPr>
                      <m:t>𝟏</m:t>
                    </m:r>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sSup>
                          <m:sSupPr>
                            <m:ctrlPr>
                              <a:rPr lang="en-US" altLang="zh-CN" b="1" i="1" smtClean="0">
                                <a:latin typeface="Cambria Math" panose="02040503050406030204" pitchFamily="18" charset="0"/>
                              </a:rPr>
                            </m:ctrlPr>
                          </m:sSupPr>
                          <m:e>
                            <m:r>
                              <a:rPr lang="en-US" altLang="zh-CN" b="1" i="1" smtClean="0">
                                <a:latin typeface="Cambria Math"/>
                              </a:rPr>
                              <m:t>𝟐</m:t>
                            </m:r>
                          </m:e>
                          <m:sup>
                            <m:r>
                              <a:rPr lang="en-US" altLang="zh-CN" b="1" i="1" smtClean="0">
                                <a:latin typeface="Cambria Math"/>
                              </a:rPr>
                              <m:t>𝒌</m:t>
                            </m:r>
                          </m:sup>
                        </m:sSup>
                      </m:den>
                    </m:f>
                    <m:r>
                      <a:rPr lang="en-US" altLang="zh-CN" b="1" i="1" smtClean="0">
                        <a:latin typeface="Cambria Math"/>
                      </a:rPr>
                      <m:t>)</m:t>
                    </m:r>
                  </m:oMath>
                </a14:m>
                <a:endParaRPr lang="en-US" altLang="zh-CN" dirty="0"/>
              </a:p>
              <a:p>
                <a:r>
                  <a:rPr lang="zh-CN" altLang="en-US" dirty="0"/>
                  <a:t>从而可以根据精度要求来确定迭代次数，编程时可以预先确定需要申请的数组数目</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521" t="-1410" b="-1193"/>
                </a:stretch>
              </a:blipFill>
            </p:spPr>
            <p:txBody>
              <a:bodyPr/>
              <a:lstStyle/>
              <a:p>
                <a:r>
                  <a:rPr lang="zh-CN" altLang="en-US">
                    <a:noFill/>
                  </a:rPr>
                  <a:t> </a:t>
                </a:r>
              </a:p>
            </p:txBody>
          </p:sp>
        </mc:Fallback>
      </mc:AlternateContent>
      <p:grpSp>
        <p:nvGrpSpPr>
          <p:cNvPr id="21" name="Group 20"/>
          <p:cNvGrpSpPr/>
          <p:nvPr/>
        </p:nvGrpSpPr>
        <p:grpSpPr>
          <a:xfrm>
            <a:off x="4664968" y="1808981"/>
            <a:ext cx="4320480" cy="938591"/>
            <a:chOff x="2648744" y="3638677"/>
            <a:chExt cx="5400600" cy="1223400"/>
          </a:xfrm>
        </p:grpSpPr>
        <p:cxnSp>
          <p:nvCxnSpPr>
            <p:cNvPr id="5" name="Straight Connector 4"/>
            <p:cNvCxnSpPr/>
            <p:nvPr/>
          </p:nvCxnSpPr>
          <p:spPr bwMode="auto">
            <a:xfrm>
              <a:off x="2864768" y="4329261"/>
              <a:ext cx="489654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6" name="TextBox 5"/>
                <p:cNvSpPr txBox="1"/>
                <p:nvPr/>
              </p:nvSpPr>
              <p:spPr>
                <a:xfrm>
                  <a:off x="2648744" y="4230613"/>
                  <a:ext cx="504056" cy="458688"/>
                </a:xfrm>
                <a:prstGeom prst="rect">
                  <a:avLst/>
                </a:prstGeom>
                <a:noFill/>
              </p:spPr>
              <p:txBody>
                <a:bodyPr wrap="square" lIns="90000" tIns="0" bIns="21600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baseline="-25000" smtClean="0">
                                <a:latin typeface="Cambria Math" panose="02040503050406030204" pitchFamily="18" charset="0"/>
                              </a:rPr>
                            </m:ctrlPr>
                          </m:sSubPr>
                          <m:e>
                            <m:r>
                              <a:rPr lang="en-US" altLang="zh-CN" sz="1600" b="1" i="1" baseline="-25000" smtClean="0">
                                <a:latin typeface="Cambria Math"/>
                              </a:rPr>
                              <m:t>𝒂</m:t>
                            </m:r>
                          </m:e>
                          <m:sub>
                            <m:r>
                              <a:rPr lang="en-US" altLang="zh-CN" sz="1600" b="1" i="1" baseline="-25000" smtClean="0">
                                <a:latin typeface="Cambria Math"/>
                              </a:rPr>
                              <m:t>𝟏</m:t>
                            </m:r>
                          </m:sub>
                        </m:sSub>
                      </m:oMath>
                    </m:oMathPara>
                  </a14:m>
                  <a:endParaRPr lang="zh-CN" altLang="en-US" sz="1600" baseline="-25000" dirty="0"/>
                </a:p>
              </p:txBody>
            </p:sp>
          </mc:Choice>
          <mc:Fallback xmlns="">
            <p:sp>
              <p:nvSpPr>
                <p:cNvPr id="6" name="TextBox 5"/>
                <p:cNvSpPr txBox="1">
                  <a:spLocks noRot="1" noChangeAspect="1" noMove="1" noResize="1" noEditPoints="1" noAdjustHandles="1" noChangeArrowheads="1" noChangeShapeType="1" noTextEdit="1"/>
                </p:cNvSpPr>
                <p:nvPr/>
              </p:nvSpPr>
              <p:spPr>
                <a:xfrm>
                  <a:off x="2648744" y="4230613"/>
                  <a:ext cx="504056" cy="458688"/>
                </a:xfrm>
                <a:prstGeom prst="rect">
                  <a:avLst/>
                </a:prstGeom>
                <a:blipFill rotWithShape="1">
                  <a:blip r:embed="rId3"/>
                  <a:stretch>
                    <a:fillRect b="-172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545288" y="4230613"/>
                  <a:ext cx="504056" cy="458688"/>
                </a:xfrm>
                <a:prstGeom prst="rect">
                  <a:avLst/>
                </a:prstGeom>
                <a:noFill/>
              </p:spPr>
              <p:txBody>
                <a:bodyPr wrap="square" lIns="90000" tIns="0" bIns="21600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baseline="-25000" smtClean="0">
                                <a:latin typeface="Cambria Math" panose="02040503050406030204" pitchFamily="18" charset="0"/>
                              </a:rPr>
                            </m:ctrlPr>
                          </m:sSubPr>
                          <m:e>
                            <m:r>
                              <a:rPr lang="en-US" altLang="zh-CN" sz="1600" b="1" i="1" baseline="-25000" smtClean="0">
                                <a:latin typeface="Cambria Math"/>
                              </a:rPr>
                              <m:t>𝒃</m:t>
                            </m:r>
                          </m:e>
                          <m:sub>
                            <m:r>
                              <a:rPr lang="en-US" altLang="zh-CN" sz="1600" b="1" i="1" baseline="-25000" smtClean="0">
                                <a:latin typeface="Cambria Math"/>
                              </a:rPr>
                              <m:t>𝟏</m:t>
                            </m:r>
                          </m:sub>
                        </m:sSub>
                      </m:oMath>
                    </m:oMathPara>
                  </a14:m>
                  <a:endParaRPr lang="zh-CN" altLang="en-US" sz="1600" baseline="-25000" dirty="0"/>
                </a:p>
              </p:txBody>
            </p:sp>
          </mc:Choice>
          <mc:Fallback xmlns="">
            <p:sp>
              <p:nvSpPr>
                <p:cNvPr id="7" name="TextBox 6"/>
                <p:cNvSpPr txBox="1">
                  <a:spLocks noRot="1" noChangeAspect="1" noMove="1" noResize="1" noEditPoints="1" noAdjustHandles="1" noChangeArrowheads="1" noChangeShapeType="1" noTextEdit="1"/>
                </p:cNvSpPr>
                <p:nvPr/>
              </p:nvSpPr>
              <p:spPr>
                <a:xfrm>
                  <a:off x="7545288" y="4230613"/>
                  <a:ext cx="504056" cy="458688"/>
                </a:xfrm>
                <a:prstGeom prst="rect">
                  <a:avLst/>
                </a:prstGeom>
                <a:blipFill rotWithShape="1">
                  <a:blip r:embed="rId4"/>
                  <a:stretch>
                    <a:fillRect b="-1724"/>
                  </a:stretch>
                </a:blipFill>
              </p:spPr>
              <p:txBody>
                <a:bodyPr/>
                <a:lstStyle/>
                <a:p>
                  <a:r>
                    <a:rPr lang="zh-CN" altLang="en-US">
                      <a:noFill/>
                    </a:rPr>
                    <a:t> </a:t>
                  </a:r>
                  <a:endParaRPr lang="zh-CN" altLang="en-US">
                    <a:noFill/>
                  </a:endParaRPr>
                </a:p>
              </p:txBody>
            </p:sp>
          </mc:Fallback>
        </mc:AlternateContent>
        <p:cxnSp>
          <p:nvCxnSpPr>
            <p:cNvPr id="9" name="Straight Connector 8"/>
            <p:cNvCxnSpPr/>
            <p:nvPr/>
          </p:nvCxnSpPr>
          <p:spPr bwMode="auto">
            <a:xfrm>
              <a:off x="5313040" y="4230613"/>
              <a:ext cx="0" cy="2293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0" name="TextBox 9"/>
                <p:cNvSpPr txBox="1"/>
                <p:nvPr/>
              </p:nvSpPr>
              <p:spPr>
                <a:xfrm>
                  <a:off x="5025008" y="4371118"/>
                  <a:ext cx="603045" cy="490959"/>
                </a:xfrm>
                <a:prstGeom prst="rect">
                  <a:avLst/>
                </a:prstGeom>
                <a:noFill/>
              </p:spPr>
              <p:txBody>
                <a:bodyPr wrap="none" lIns="36000" tIns="0" rIns="0" bIns="72000" rtlCol="0">
                  <a:normAutofit fontScale="70000" lnSpcReduction="20000"/>
                </a:bodyPr>
                <a:lstStyle/>
                <a:p>
                  <a:pPr/>
                  <a14:m>
                    <m:oMathPara xmlns:m="http://schemas.openxmlformats.org/officeDocument/2006/math">
                      <m:oMathParaPr>
                        <m:jc m:val="centerGroup"/>
                      </m:oMathParaPr>
                      <m:oMath xmlns:m="http://schemas.openxmlformats.org/officeDocument/2006/math">
                        <m:f>
                          <m:fPr>
                            <m:ctrlPr>
                              <a:rPr lang="en-US" altLang="zh-CN" sz="1600" b="1" i="1" baseline="-25000" smtClean="0">
                                <a:latin typeface="Cambria Math" panose="02040503050406030204" pitchFamily="18" charset="0"/>
                              </a:rPr>
                            </m:ctrlPr>
                          </m:fPr>
                          <m:num>
                            <m:sSub>
                              <m:sSubPr>
                                <m:ctrlPr>
                                  <a:rPr lang="en-US" altLang="zh-CN" sz="1600" b="1" i="1" baseline="-25000" smtClean="0">
                                    <a:latin typeface="Cambria Math" panose="02040503050406030204" pitchFamily="18" charset="0"/>
                                  </a:rPr>
                                </m:ctrlPr>
                              </m:sSubPr>
                              <m:e>
                                <m:r>
                                  <a:rPr lang="en-US" altLang="zh-CN" sz="1600" b="1" i="1" baseline="-25000" smtClean="0">
                                    <a:latin typeface="Cambria Math"/>
                                  </a:rPr>
                                  <m:t>𝒂</m:t>
                                </m:r>
                              </m:e>
                              <m:sub>
                                <m:r>
                                  <a:rPr lang="en-US" altLang="zh-CN" sz="1600" b="1" i="1" baseline="-25000" smtClean="0">
                                    <a:latin typeface="Cambria Math"/>
                                  </a:rPr>
                                  <m:t>𝟏</m:t>
                                </m:r>
                              </m:sub>
                            </m:sSub>
                            <m:r>
                              <a:rPr lang="en-US" altLang="zh-CN" sz="1600" b="1" i="1" baseline="-25000" smtClean="0">
                                <a:latin typeface="Cambria Math"/>
                              </a:rPr>
                              <m:t>+</m:t>
                            </m:r>
                            <m:sSub>
                              <m:sSubPr>
                                <m:ctrlPr>
                                  <a:rPr lang="en-US" altLang="zh-CN" sz="1600" b="1" i="1" baseline="-25000" smtClean="0">
                                    <a:latin typeface="Cambria Math" panose="02040503050406030204" pitchFamily="18" charset="0"/>
                                  </a:rPr>
                                </m:ctrlPr>
                              </m:sSubPr>
                              <m:e>
                                <m:r>
                                  <a:rPr lang="en-US" altLang="zh-CN" sz="1600" b="1" i="1" baseline="-25000" smtClean="0">
                                    <a:latin typeface="Cambria Math"/>
                                  </a:rPr>
                                  <m:t>𝒃</m:t>
                                </m:r>
                              </m:e>
                              <m:sub>
                                <m:r>
                                  <a:rPr lang="en-US" altLang="zh-CN" sz="1600" b="1" i="1" baseline="-25000" smtClean="0">
                                    <a:latin typeface="Cambria Math"/>
                                  </a:rPr>
                                  <m:t>𝟏</m:t>
                                </m:r>
                              </m:sub>
                            </m:sSub>
                          </m:num>
                          <m:den>
                            <m:r>
                              <a:rPr lang="en-US" altLang="zh-CN" sz="1600" b="1" i="1" baseline="-25000" smtClean="0">
                                <a:latin typeface="Cambria Math"/>
                              </a:rPr>
                              <m:t>𝟐</m:t>
                            </m:r>
                          </m:den>
                        </m:f>
                      </m:oMath>
                    </m:oMathPara>
                  </a14:m>
                  <a:endParaRPr lang="zh-CN" altLang="en-US" sz="1600" baseline="-25000" dirty="0"/>
                </a:p>
              </p:txBody>
            </p:sp>
          </mc:Choice>
          <mc:Fallback xmlns="">
            <p:sp>
              <p:nvSpPr>
                <p:cNvPr id="10" name="TextBox 9"/>
                <p:cNvSpPr txBox="1">
                  <a:spLocks noRot="1" noChangeAspect="1" noMove="1" noResize="1" noEditPoints="1" noAdjustHandles="1" noChangeArrowheads="1" noChangeShapeType="1" noTextEdit="1"/>
                </p:cNvSpPr>
                <p:nvPr/>
              </p:nvSpPr>
              <p:spPr>
                <a:xfrm>
                  <a:off x="5025008" y="4371118"/>
                  <a:ext cx="603045" cy="490959"/>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cxnSp>
          <p:nvCxnSpPr>
            <p:cNvPr id="12" name="Straight Connector 11"/>
            <p:cNvCxnSpPr/>
            <p:nvPr/>
          </p:nvCxnSpPr>
          <p:spPr bwMode="auto">
            <a:xfrm>
              <a:off x="4664968" y="4230613"/>
              <a:ext cx="0" cy="9864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a:off x="5961112" y="4218769"/>
              <a:ext cx="0" cy="9864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Left Brace 14"/>
            <p:cNvSpPr/>
            <p:nvPr/>
          </p:nvSpPr>
          <p:spPr bwMode="auto">
            <a:xfrm rot="5400000">
              <a:off x="4841989" y="3714194"/>
              <a:ext cx="288032" cy="654069"/>
            </a:xfrm>
            <a:prstGeom prst="lef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16" name="TextBox 15"/>
                <p:cNvSpPr txBox="1"/>
                <p:nvPr/>
              </p:nvSpPr>
              <p:spPr>
                <a:xfrm>
                  <a:off x="4900656" y="3641861"/>
                  <a:ext cx="235145" cy="284809"/>
                </a:xfrm>
                <a:prstGeom prst="rect">
                  <a:avLst/>
                </a:prstGeom>
                <a:noFill/>
              </p:spPr>
              <p:txBody>
                <a:bodyPr wrap="square" lIns="90000" tIns="0" bIns="216000" rtlCol="0">
                  <a:spAutoFit/>
                </a:bodyPr>
                <a:lstStyle/>
                <a:p>
                  <a:pPr/>
                  <a14:m>
                    <m:oMathPara xmlns:m="http://schemas.openxmlformats.org/officeDocument/2006/math">
                      <m:oMathParaPr>
                        <m:jc m:val="centerGroup"/>
                      </m:oMathParaPr>
                      <m:oMath xmlns:m="http://schemas.openxmlformats.org/officeDocument/2006/math">
                        <m:r>
                          <a:rPr lang="en-US" altLang="zh-CN" sz="1600" b="1" i="1" baseline="-25000" smtClean="0">
                            <a:latin typeface="Cambria Math"/>
                          </a:rPr>
                          <m:t>𝝐</m:t>
                        </m:r>
                      </m:oMath>
                    </m:oMathPara>
                  </a14:m>
                  <a:endParaRPr lang="zh-CN" altLang="en-US" sz="1600" baseline="-25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900656" y="3641861"/>
                  <a:ext cx="235145" cy="284809"/>
                </a:xfrm>
                <a:prstGeom prst="rect">
                  <a:avLst/>
                </a:prstGeom>
                <a:blipFill rotWithShape="1">
                  <a:blip r:embed="rId6"/>
                  <a:stretch>
                    <a:fillRect l="-3226" b="-25000"/>
                  </a:stretch>
                </a:blipFill>
              </p:spPr>
              <p:txBody>
                <a:bodyPr/>
                <a:lstStyle/>
                <a:p>
                  <a:r>
                    <a:rPr lang="zh-CN" altLang="en-US">
                      <a:noFill/>
                    </a:rPr>
                    <a:t> </a:t>
                  </a:r>
                  <a:endParaRPr lang="zh-CN" altLang="en-US">
                    <a:noFill/>
                  </a:endParaRPr>
                </a:p>
              </p:txBody>
            </p:sp>
          </mc:Fallback>
        </mc:AlternateContent>
        <p:sp>
          <p:nvSpPr>
            <p:cNvPr id="17" name="Left Brace 16"/>
            <p:cNvSpPr/>
            <p:nvPr/>
          </p:nvSpPr>
          <p:spPr bwMode="auto">
            <a:xfrm rot="5400000">
              <a:off x="5496059" y="3711010"/>
              <a:ext cx="288032" cy="654069"/>
            </a:xfrm>
            <a:prstGeom prst="lef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18" name="TextBox 17"/>
                <p:cNvSpPr txBox="1"/>
                <p:nvPr/>
              </p:nvSpPr>
              <p:spPr>
                <a:xfrm>
                  <a:off x="5554726" y="3638677"/>
                  <a:ext cx="235145" cy="284809"/>
                </a:xfrm>
                <a:prstGeom prst="rect">
                  <a:avLst/>
                </a:prstGeom>
                <a:noFill/>
              </p:spPr>
              <p:txBody>
                <a:bodyPr wrap="square" lIns="90000" tIns="0" bIns="216000" rtlCol="0">
                  <a:spAutoFit/>
                </a:bodyPr>
                <a:lstStyle/>
                <a:p>
                  <a:pPr/>
                  <a14:m>
                    <m:oMathPara xmlns:m="http://schemas.openxmlformats.org/officeDocument/2006/math">
                      <m:oMathParaPr>
                        <m:jc m:val="centerGroup"/>
                      </m:oMathParaPr>
                      <m:oMath xmlns:m="http://schemas.openxmlformats.org/officeDocument/2006/math">
                        <m:r>
                          <a:rPr lang="en-US" altLang="zh-CN" sz="1600" b="1" i="1" baseline="-25000" smtClean="0">
                            <a:latin typeface="Cambria Math"/>
                          </a:rPr>
                          <m:t>𝝐</m:t>
                        </m:r>
                      </m:oMath>
                    </m:oMathPara>
                  </a14:m>
                  <a:endParaRPr lang="zh-CN" altLang="en-US" sz="1600" baseline="-25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5554726" y="3638677"/>
                  <a:ext cx="235145" cy="284809"/>
                </a:xfrm>
                <a:prstGeom prst="rect">
                  <a:avLst/>
                </a:prstGeom>
                <a:blipFill rotWithShape="1">
                  <a:blip r:embed="rId7"/>
                  <a:stretch>
                    <a:fillRect l="-6667" b="-2222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416378" y="4317417"/>
                  <a:ext cx="504056" cy="458688"/>
                </a:xfrm>
                <a:prstGeom prst="rect">
                  <a:avLst/>
                </a:prstGeom>
                <a:noFill/>
              </p:spPr>
              <p:txBody>
                <a:bodyPr wrap="square" lIns="90000" tIns="0" bIns="21600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baseline="-25000" smtClean="0">
                                <a:latin typeface="Cambria Math" panose="02040503050406030204" pitchFamily="18" charset="0"/>
                              </a:rPr>
                            </m:ctrlPr>
                          </m:sSubPr>
                          <m:e>
                            <m:r>
                              <a:rPr lang="en-US" altLang="zh-CN" sz="1600" b="1" i="1" baseline="-25000" smtClean="0">
                                <a:latin typeface="Cambria Math"/>
                              </a:rPr>
                              <m:t>𝝀</m:t>
                            </m:r>
                          </m:e>
                          <m:sub>
                            <m:r>
                              <a:rPr lang="en-US" altLang="zh-CN" sz="1600" b="1" i="1" baseline="-25000" smtClean="0">
                                <a:latin typeface="Cambria Math"/>
                              </a:rPr>
                              <m:t>𝒌</m:t>
                            </m:r>
                          </m:sub>
                        </m:sSub>
                      </m:oMath>
                    </m:oMathPara>
                  </a14:m>
                  <a:endParaRPr lang="zh-CN" altLang="en-US" sz="1600" baseline="-25000" dirty="0"/>
                </a:p>
              </p:txBody>
            </p:sp>
          </mc:Choice>
          <mc:Fallback xmlns="">
            <p:sp>
              <p:nvSpPr>
                <p:cNvPr id="19" name="TextBox 18"/>
                <p:cNvSpPr txBox="1">
                  <a:spLocks noRot="1" noChangeAspect="1" noMove="1" noResize="1" noEditPoints="1" noAdjustHandles="1" noChangeArrowheads="1" noChangeShapeType="1" noTextEdit="1"/>
                </p:cNvSpPr>
                <p:nvPr/>
              </p:nvSpPr>
              <p:spPr>
                <a:xfrm>
                  <a:off x="4416378" y="4317417"/>
                  <a:ext cx="504056" cy="458688"/>
                </a:xfrm>
                <a:prstGeom prst="rect">
                  <a:avLst/>
                </a:prstGeom>
                <a:blipFill rotWithShape="1">
                  <a:blip r:embed="rId8"/>
                  <a:stretch>
                    <a:fillRect b="-172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739603" y="4333080"/>
                  <a:ext cx="504056" cy="458688"/>
                </a:xfrm>
                <a:prstGeom prst="rect">
                  <a:avLst/>
                </a:prstGeom>
                <a:noFill/>
              </p:spPr>
              <p:txBody>
                <a:bodyPr wrap="square" lIns="90000" tIns="0" bIns="21600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baseline="-25000" smtClean="0">
                                <a:latin typeface="Cambria Math" panose="02040503050406030204" pitchFamily="18" charset="0"/>
                              </a:rPr>
                            </m:ctrlPr>
                          </m:sSubPr>
                          <m:e>
                            <m:r>
                              <a:rPr lang="en-US" altLang="zh-CN" sz="1600" b="1" i="1" baseline="-25000" smtClean="0">
                                <a:latin typeface="Cambria Math"/>
                              </a:rPr>
                              <m:t>𝝁</m:t>
                            </m:r>
                          </m:e>
                          <m:sub>
                            <m:r>
                              <a:rPr lang="en-US" altLang="zh-CN" sz="1600" b="1" i="1" baseline="-25000" smtClean="0">
                                <a:latin typeface="Cambria Math"/>
                              </a:rPr>
                              <m:t>𝒌</m:t>
                            </m:r>
                          </m:sub>
                        </m:sSub>
                      </m:oMath>
                    </m:oMathPara>
                  </a14:m>
                  <a:endParaRPr lang="zh-CN" altLang="en-US" sz="1600" baseline="-25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5739603" y="4333080"/>
                  <a:ext cx="504056" cy="458688"/>
                </a:xfrm>
                <a:prstGeom prst="rect">
                  <a:avLst/>
                </a:prstGeom>
                <a:blipFill rotWithShape="1">
                  <a:blip r:embed="rId9"/>
                  <a:stretch>
                    <a:fillRect b="-1724"/>
                  </a:stretch>
                </a:blipFill>
              </p:spPr>
              <p:txBody>
                <a:bodyPr/>
                <a:lstStyle/>
                <a:p>
                  <a:r>
                    <a:rPr lang="zh-CN" altLang="en-US">
                      <a:noFill/>
                    </a:rPr>
                    <a:t> </a:t>
                  </a:r>
                  <a:endParaRPr lang="zh-CN" altLang="en-US">
                    <a:noFill/>
                  </a:endParaRPr>
                </a:p>
              </p:txBody>
            </p:sp>
          </mc:Fallback>
        </mc:AlternateContent>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2AEBB6-B24C-45F1-AFCB-0DE20016B09D}"/>
                  </a:ext>
                </a:extLst>
              </p:cNvPr>
              <p:cNvSpPr>
                <a:spLocks noGrp="1"/>
              </p:cNvSpPr>
              <p:nvPr>
                <p:ph idx="1"/>
              </p:nvPr>
            </p:nvSpPr>
            <p:spPr/>
            <p:txBody>
              <a:bodyPr>
                <a:noAutofit/>
              </a:bodyPr>
              <a:lstStyle/>
              <a:p>
                <a:pPr marL="0" indent="0">
                  <a:lnSpc>
                    <a:spcPct val="120000"/>
                  </a:lnSpc>
                  <a:buNone/>
                </a:pPr>
                <a:r>
                  <a:rPr lang="zh-CN" altLang="en-US" sz="2400" dirty="0"/>
                  <a:t>该算法在</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𝑩</m:t>
                        </m:r>
                      </m:e>
                      <m:sub>
                        <m:r>
                          <a:rPr lang="en-US" altLang="zh-CN" sz="2400" i="1">
                            <a:latin typeface="Cambria Math" panose="02040503050406030204" pitchFamily="18" charset="0"/>
                          </a:rPr>
                          <m:t>𝒏</m:t>
                        </m:r>
                      </m:sub>
                    </m:sSub>
                  </m:oMath>
                </a14:m>
                <a:r>
                  <a:rPr lang="zh-CN" altLang="en-US" sz="2400" dirty="0"/>
                  <a:t>内形成测试点的均匀网格，在网格上计算目标的最优值，并将此值作为问题</a:t>
                </a:r>
                <a14:m>
                  <m:oMath xmlns:m="http://schemas.openxmlformats.org/officeDocument/2006/math">
                    <m:r>
                      <a:rPr lang="en-US" altLang="zh-CN" sz="2400" i="1">
                        <a:latin typeface="Cambria Math" panose="02040503050406030204" pitchFamily="18" charset="0"/>
                      </a:rPr>
                      <m:t>𝒫</m:t>
                    </m:r>
                  </m:oMath>
                </a14:m>
                <a:r>
                  <a:rPr lang="zh-CN" altLang="en-US" sz="2400" dirty="0"/>
                  <a:t>的近似解。属于零阶迭代算法，现在看看其效率估计。</a:t>
                </a:r>
                <a:endParaRPr lang="en-US" altLang="zh-CN" sz="2400" dirty="0"/>
              </a:p>
              <a:p>
                <a:pPr>
                  <a:lnSpc>
                    <a:spcPct val="120000"/>
                  </a:lnSpc>
                </a:pPr>
                <a:r>
                  <a:rPr lang="zh-CN" altLang="en-US" sz="2400" dirty="0">
                    <a:solidFill>
                      <a:srgbClr val="FF0000"/>
                    </a:solidFill>
                  </a:rPr>
                  <a:t>定理：</a:t>
                </a:r>
                <a:r>
                  <a:rPr lang="zh-CN" altLang="en-US" sz="2400" dirty="0"/>
                  <a:t>若</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𝒇</m:t>
                        </m:r>
                      </m:e>
                      <m:sup>
                        <m:r>
                          <a:rPr lang="en-US" altLang="zh-CN" sz="2400" i="1">
                            <a:latin typeface="Cambria Math" panose="02040503050406030204" pitchFamily="18" charset="0"/>
                          </a:rPr>
                          <m:t>∗</m:t>
                        </m:r>
                      </m:sup>
                    </m:sSup>
                  </m:oMath>
                </a14:m>
                <a:r>
                  <a:rPr lang="zh-CN" altLang="en-US" sz="2400" dirty="0"/>
                  <a:t>为全局最优解，则</a:t>
                </a:r>
                <a14:m>
                  <m:oMath xmlns:m="http://schemas.openxmlformats.org/officeDocument/2006/math">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𝒙</m:t>
                            </m:r>
                          </m:e>
                        </m:acc>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𝒇</m:t>
                        </m:r>
                      </m:e>
                      <m:sup>
                        <m:r>
                          <a:rPr lang="en-US" altLang="zh-CN" sz="2400" i="1">
                            <a:latin typeface="Cambria Math" panose="02040503050406030204" pitchFamily="18" charset="0"/>
                          </a:rPr>
                          <m:t>∗</m:t>
                        </m:r>
                      </m:sup>
                    </m:sSup>
                    <m:r>
                      <a:rPr lang="en-US" altLang="zh-CN" sz="240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a:latin typeface="Cambria Math" panose="02040503050406030204" pitchFamily="18" charset="0"/>
                          </a:rPr>
                          <m:t>𝐋</m:t>
                        </m:r>
                      </m:num>
                      <m:den>
                        <m:r>
                          <a:rPr lang="en-US" altLang="zh-CN" sz="2400">
                            <a:latin typeface="Cambria Math" panose="02040503050406030204" pitchFamily="18" charset="0"/>
                          </a:rPr>
                          <m:t>𝟐𝐩</m:t>
                        </m:r>
                      </m:den>
                    </m:f>
                  </m:oMath>
                </a14:m>
                <a:endParaRPr lang="en-US" altLang="zh-CN" sz="2400" dirty="0"/>
              </a:p>
              <a:p>
                <a:pPr lvl="1">
                  <a:lnSpc>
                    <a:spcPct val="120000"/>
                  </a:lnSpc>
                </a:pPr>
                <a14:m>
                  <m:oMath xmlns:m="http://schemas.openxmlformats.org/officeDocument/2006/math">
                    <m:r>
                      <a:rPr lang="zh-CN" altLang="en-US" sz="2400" i="1" dirty="0">
                        <a:latin typeface="Cambria Math" panose="02040503050406030204" pitchFamily="18" charset="0"/>
                      </a:rPr>
                      <m:t>对多索引</m:t>
                    </m:r>
                    <m:r>
                      <a:rPr lang="en-US" altLang="zh-CN" sz="1400" i="1">
                        <a:latin typeface="Cambria Math" panose="02040503050406030204" pitchFamily="18" charset="0"/>
                      </a:rPr>
                      <m:t>𝜶</m:t>
                    </m:r>
                    <m:r>
                      <a:rPr lang="en-US" altLang="zh-CN" sz="1400" i="1">
                        <a:latin typeface="Cambria Math" panose="02040503050406030204" pitchFamily="18" charset="0"/>
                      </a:rPr>
                      <m:t>≡</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𝒊</m:t>
                            </m:r>
                          </m:e>
                          <m:sub>
                            <m:r>
                              <a:rPr lang="en-US" altLang="zh-CN" sz="1400" i="1">
                                <a:latin typeface="Cambria Math" panose="02040503050406030204" pitchFamily="18" charset="0"/>
                              </a:rPr>
                              <m:t>𝟏</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𝒊</m:t>
                            </m:r>
                          </m:e>
                          <m:sub>
                            <m:r>
                              <a:rPr lang="en-US" altLang="zh-CN" sz="1400" i="1">
                                <a:latin typeface="Cambria Math" panose="02040503050406030204" pitchFamily="18" charset="0"/>
                              </a:rPr>
                              <m:t>𝒏</m:t>
                            </m:r>
                          </m:sub>
                        </m:sSub>
                      </m:e>
                    </m:d>
                  </m:oMath>
                </a14:m>
                <a:r>
                  <a:rPr lang="zh-CN" altLang="en-US" sz="1400" dirty="0"/>
                  <a:t>，定义</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𝑿</m:t>
                        </m:r>
                      </m:e>
                      <m:sub>
                        <m:r>
                          <a:rPr lang="en-US" altLang="zh-CN" sz="1400" i="1">
                            <a:latin typeface="Cambria Math" panose="02040503050406030204" pitchFamily="18" charset="0"/>
                          </a:rPr>
                          <m:t>𝜶</m:t>
                        </m:r>
                      </m:sub>
                    </m:sSub>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r>
                          <a:rPr lang="en-US" altLang="zh-CN" sz="1400" i="1">
                            <a:latin typeface="Cambria Math" panose="02040503050406030204" pitchFamily="18" charset="0"/>
                          </a:rPr>
                          <m:t>𝒙</m:t>
                        </m:r>
                        <m:r>
                          <a:rPr lang="en-US" altLang="zh-CN" sz="1400" i="1">
                            <a:latin typeface="Cambria Math" panose="02040503050406030204" pitchFamily="18" charset="0"/>
                          </a:rPr>
                          <m:t>∈</m:t>
                        </m:r>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𝑹</m:t>
                            </m:r>
                          </m:e>
                          <m:sup>
                            <m:r>
                              <a:rPr lang="en-US" altLang="zh-CN" sz="1400" i="1">
                                <a:latin typeface="Cambria Math" panose="02040503050406030204" pitchFamily="18" charset="0"/>
                              </a:rPr>
                              <m:t>𝒏</m:t>
                            </m:r>
                          </m:sup>
                        </m:sSup>
                        <m:r>
                          <a:rPr lang="en-US" altLang="zh-CN" sz="1400" i="1">
                            <a:latin typeface="Cambria Math" panose="02040503050406030204" pitchFamily="18" charset="0"/>
                          </a:rPr>
                          <m:t>:</m:t>
                        </m:r>
                        <m:r>
                          <m:rPr>
                            <m:lit/>
                          </m:rPr>
                          <a:rPr lang="en-US" altLang="zh-CN" sz="1400" i="1">
                            <a:latin typeface="Cambria Math" panose="02040503050406030204" pitchFamily="18" charset="0"/>
                          </a:rPr>
                          <m:t>||</m:t>
                        </m:r>
                        <m:r>
                          <a:rPr lang="en-US" altLang="zh-CN" sz="1400" i="1">
                            <a:latin typeface="Cambria Math" panose="02040503050406030204" pitchFamily="18" charset="0"/>
                          </a:rPr>
                          <m:t>𝒙</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𝒙</m:t>
                            </m:r>
                          </m:e>
                          <m:sub>
                            <m:r>
                              <a:rPr lang="en-US" altLang="zh-CN" sz="1400" i="1">
                                <a:latin typeface="Cambria Math" panose="02040503050406030204" pitchFamily="18" charset="0"/>
                              </a:rPr>
                              <m:t>𝜶</m:t>
                            </m:r>
                          </m:sub>
                        </m:sSub>
                        <m:r>
                          <m:rPr>
                            <m:lit/>
                          </m:rP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m:rPr>
                                <m:lit/>
                              </m:rPr>
                              <a:rPr lang="en-US" altLang="zh-CN" sz="1400" i="1">
                                <a:latin typeface="Cambria Math" panose="02040503050406030204" pitchFamily="18" charset="0"/>
                              </a:rPr>
                              <m:t>|</m:t>
                            </m:r>
                          </m:e>
                          <m:sub>
                            <m:r>
                              <a:rPr lang="en-US" altLang="zh-CN" sz="1400" i="1">
                                <a:latin typeface="Cambria Math" panose="02040503050406030204" pitchFamily="18" charset="0"/>
                              </a:rPr>
                              <m:t>∞</m:t>
                            </m:r>
                          </m:sub>
                        </m:sSub>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𝟏</m:t>
                            </m:r>
                          </m:num>
                          <m:den>
                            <m:r>
                              <a:rPr lang="en-US" altLang="zh-CN" sz="1400" i="1">
                                <a:latin typeface="Cambria Math" panose="02040503050406030204" pitchFamily="18" charset="0"/>
                              </a:rPr>
                              <m:t>𝟐</m:t>
                            </m:r>
                            <m:r>
                              <a:rPr lang="en-US" altLang="zh-CN" sz="1400" i="1">
                                <a:latin typeface="Cambria Math" panose="02040503050406030204" pitchFamily="18" charset="0"/>
                              </a:rPr>
                              <m:t>𝒑</m:t>
                            </m:r>
                          </m:den>
                        </m:f>
                      </m:e>
                    </m:d>
                  </m:oMath>
                </a14:m>
                <a:r>
                  <a:rPr lang="en-US" altLang="zh-CN" sz="1400" dirty="0"/>
                  <a:t>,</a:t>
                </a:r>
                <a:r>
                  <a:rPr lang="zh-CN" altLang="en-US" sz="1400" dirty="0"/>
                  <a:t>显然</a:t>
                </a:r>
                <a14:m>
                  <m:oMath xmlns:m="http://schemas.openxmlformats.org/officeDocument/2006/math">
                    <m:nary>
                      <m:naryPr>
                        <m:chr m:val="⋃"/>
                        <m:supHide m:val="on"/>
                        <m:ctrlPr>
                          <a:rPr lang="en-US" altLang="zh-CN" sz="1400" i="1">
                            <a:latin typeface="Cambria Math" panose="02040503050406030204" pitchFamily="18" charset="0"/>
                          </a:rPr>
                        </m:ctrlPr>
                      </m:naryPr>
                      <m:sub>
                        <m:r>
                          <a:rPr lang="en-US" altLang="zh-CN" sz="1400" i="1">
                            <a:latin typeface="Cambria Math" panose="02040503050406030204" pitchFamily="18" charset="0"/>
                          </a:rPr>
                          <m:t>𝜶</m:t>
                        </m:r>
                        <m:r>
                          <a:rPr lang="en-US" altLang="zh-CN" sz="1400" i="1">
                            <a:latin typeface="Cambria Math" panose="02040503050406030204" pitchFamily="18" charset="0"/>
                          </a:rPr>
                          <m:t>∈</m:t>
                        </m:r>
                        <m:sSup>
                          <m:sSupPr>
                            <m:ctrlPr>
                              <a:rPr lang="en-US" altLang="zh-CN" sz="1400" i="1">
                                <a:latin typeface="Cambria Math" panose="02040503050406030204" pitchFamily="18" charset="0"/>
                              </a:rPr>
                            </m:ctrlPr>
                          </m:sSupPr>
                          <m:e>
                            <m:d>
                              <m:dPr>
                                <m:begChr m:val="{"/>
                                <m:endChr m:val="}"/>
                                <m:ctrlPr>
                                  <a:rPr lang="en-US" altLang="zh-CN" sz="1400" i="1">
                                    <a:latin typeface="Cambria Math" panose="02040503050406030204" pitchFamily="18" charset="0"/>
                                  </a:rPr>
                                </m:ctrlPr>
                              </m:dPr>
                              <m:e>
                                <m:r>
                                  <a:rPr lang="en-US" altLang="zh-CN" sz="1400" i="1">
                                    <a:latin typeface="Cambria Math" panose="02040503050406030204" pitchFamily="18" charset="0"/>
                                  </a:rPr>
                                  <m:t>𝟏</m:t>
                                </m:r>
                                <m:r>
                                  <a:rPr lang="en-US" altLang="zh-CN" sz="1400" i="1">
                                    <a:latin typeface="Cambria Math" panose="02040503050406030204" pitchFamily="18" charset="0"/>
                                  </a:rPr>
                                  <m:t>,⋯,</m:t>
                                </m:r>
                                <m:r>
                                  <a:rPr lang="en-US" altLang="zh-CN" sz="1400" i="1">
                                    <a:latin typeface="Cambria Math" panose="02040503050406030204" pitchFamily="18" charset="0"/>
                                  </a:rPr>
                                  <m:t>𝒑</m:t>
                                </m:r>
                              </m:e>
                            </m:d>
                          </m:e>
                          <m:sup>
                            <m:r>
                              <a:rPr lang="en-US" altLang="zh-CN" sz="1400" i="1">
                                <a:latin typeface="Cambria Math" panose="02040503050406030204" pitchFamily="18" charset="0"/>
                              </a:rPr>
                              <m:t>𝒏</m:t>
                            </m:r>
                          </m:sup>
                        </m:sSup>
                      </m:sub>
                      <m:sup/>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𝑿</m:t>
                            </m:r>
                          </m:e>
                          <m:sub>
                            <m:r>
                              <a:rPr lang="en-US" altLang="zh-CN" sz="1400" i="1">
                                <a:latin typeface="Cambria Math" panose="02040503050406030204" pitchFamily="18" charset="0"/>
                              </a:rPr>
                              <m:t>𝜶</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𝑩</m:t>
                            </m:r>
                          </m:e>
                          <m:sub>
                            <m:r>
                              <a:rPr lang="en-US" altLang="zh-CN" sz="1400" i="1">
                                <a:latin typeface="Cambria Math" panose="02040503050406030204" pitchFamily="18" charset="0"/>
                              </a:rPr>
                              <m:t>𝒏</m:t>
                            </m:r>
                          </m:sub>
                        </m:sSub>
                      </m:e>
                    </m:nary>
                  </m:oMath>
                </a14:m>
                <a:r>
                  <a:rPr lang="en-US" altLang="zh-CN" sz="1400" dirty="0"/>
                  <a:t>,</a:t>
                </a:r>
                <a:r>
                  <a:rPr lang="zh-CN" altLang="en-US" sz="1400" dirty="0"/>
                  <a:t>由</a:t>
                </a:r>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𝒙</m:t>
                        </m:r>
                      </m:e>
                      <m:sup>
                        <m:r>
                          <a:rPr lang="en-US" altLang="zh-CN" sz="1400" i="1">
                            <a:latin typeface="Cambria Math" panose="02040503050406030204" pitchFamily="18" charset="0"/>
                          </a:rPr>
                          <m:t>∗</m:t>
                        </m:r>
                      </m:sup>
                    </m:sSup>
                  </m:oMath>
                </a14:m>
                <a:r>
                  <a:rPr lang="zh-CN" altLang="en-US" sz="1400" dirty="0"/>
                  <a:t>是全局解，存在多索引</a:t>
                </a:r>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𝜶</m:t>
                        </m:r>
                      </m:e>
                      <m:sup>
                        <m:r>
                          <a:rPr lang="en-US" altLang="zh-CN" sz="1400" i="1">
                            <a:latin typeface="Cambria Math" panose="02040503050406030204" pitchFamily="18" charset="0"/>
                          </a:rPr>
                          <m:t>∗</m:t>
                        </m:r>
                      </m:sup>
                    </m:sSup>
                  </m:oMath>
                </a14:m>
                <a:r>
                  <a:rPr lang="zh-CN" altLang="en-US" sz="1400" dirty="0"/>
                  <a:t>使得</a:t>
                </a:r>
                <a14:m>
                  <m:oMath xmlns:m="http://schemas.openxmlformats.org/officeDocument/2006/math">
                    <m:sSup>
                      <m:sSupPr>
                        <m:ctrlPr>
                          <a:rPr lang="en-US" altLang="zh-CN" sz="1400" i="1" dirty="0">
                            <a:latin typeface="Cambria Math" panose="02040503050406030204" pitchFamily="18" charset="0"/>
                          </a:rPr>
                        </m:ctrlPr>
                      </m:sSupPr>
                      <m:e>
                        <m:r>
                          <a:rPr lang="en-US" altLang="zh-CN" sz="1400" i="1" dirty="0">
                            <a:latin typeface="Cambria Math" panose="02040503050406030204" pitchFamily="18" charset="0"/>
                          </a:rPr>
                          <m:t>𝒙</m:t>
                        </m:r>
                      </m:e>
                      <m:sup>
                        <m:r>
                          <a:rPr lang="en-US" altLang="zh-CN" sz="1400" i="1" dirty="0">
                            <a:latin typeface="Cambria Math" panose="02040503050406030204" pitchFamily="18" charset="0"/>
                          </a:rPr>
                          <m:t>∗</m:t>
                        </m:r>
                      </m:sup>
                    </m:sSup>
                    <m:r>
                      <a:rPr lang="en-US" altLang="zh-CN" sz="1400" i="1" dirty="0">
                        <a:latin typeface="Cambria Math" panose="02040503050406030204" pitchFamily="18" charset="0"/>
                      </a:rPr>
                      <m:t>∈</m:t>
                    </m:r>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𝑿</m:t>
                        </m:r>
                      </m:e>
                      <m:sub>
                        <m:sSup>
                          <m:sSupPr>
                            <m:ctrlPr>
                              <a:rPr lang="en-US" altLang="zh-CN" sz="1400" i="1" dirty="0">
                                <a:latin typeface="Cambria Math" panose="02040503050406030204" pitchFamily="18" charset="0"/>
                              </a:rPr>
                            </m:ctrlPr>
                          </m:sSupPr>
                          <m:e>
                            <m:r>
                              <a:rPr lang="en-US" altLang="zh-CN" sz="1400" i="1" dirty="0">
                                <a:latin typeface="Cambria Math" panose="02040503050406030204" pitchFamily="18" charset="0"/>
                              </a:rPr>
                              <m:t>𝜶</m:t>
                            </m:r>
                          </m:e>
                          <m:sup>
                            <m:r>
                              <a:rPr lang="en-US" altLang="zh-CN" sz="1400" i="1" dirty="0">
                                <a:latin typeface="Cambria Math" panose="02040503050406030204" pitchFamily="18" charset="0"/>
                              </a:rPr>
                              <m:t>∗</m:t>
                            </m:r>
                          </m:sup>
                        </m:sSup>
                      </m:sub>
                    </m:sSub>
                  </m:oMath>
                </a14:m>
                <a:r>
                  <a:rPr lang="zh-CN" altLang="en-US" sz="1400" dirty="0"/>
                  <a:t>。注意到</a:t>
                </a:r>
                <a14:m>
                  <m:oMath xmlns:m="http://schemas.openxmlformats.org/officeDocument/2006/math">
                    <m:r>
                      <m:rPr>
                        <m:lit/>
                      </m:rPr>
                      <a:rPr lang="en-US" altLang="zh-CN" sz="1400" i="1">
                        <a:latin typeface="Cambria Math" panose="02040503050406030204" pitchFamily="18" charset="0"/>
                      </a:rPr>
                      <m:t>||</m:t>
                    </m:r>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𝒙</m:t>
                        </m:r>
                      </m:e>
                      <m:sup>
                        <m:r>
                          <a:rPr lang="en-US" altLang="zh-CN" sz="1400" i="1">
                            <a:latin typeface="Cambria Math" panose="02040503050406030204" pitchFamily="18" charset="0"/>
                          </a:rPr>
                          <m:t>∗</m:t>
                        </m:r>
                      </m:sup>
                    </m:sSup>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𝒙</m:t>
                        </m:r>
                      </m:e>
                      <m:sub>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𝜶</m:t>
                            </m:r>
                          </m:e>
                          <m:sup>
                            <m:r>
                              <a:rPr lang="en-US" altLang="zh-CN" sz="1400" i="1">
                                <a:latin typeface="Cambria Math" panose="02040503050406030204" pitchFamily="18" charset="0"/>
                              </a:rPr>
                              <m:t>∗</m:t>
                            </m:r>
                          </m:sup>
                        </m:sSup>
                      </m:sub>
                    </m:sSub>
                    <m:r>
                      <m:rPr>
                        <m:lit/>
                      </m:rP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m:rPr>
                            <m:lit/>
                          </m:rPr>
                          <a:rPr lang="en-US" altLang="zh-CN" sz="1400" i="1">
                            <a:latin typeface="Cambria Math" panose="02040503050406030204" pitchFamily="18" charset="0"/>
                          </a:rPr>
                          <m:t>|</m:t>
                        </m:r>
                      </m:e>
                      <m:sub>
                        <m:r>
                          <a:rPr lang="en-US" altLang="zh-CN" sz="1400" i="1">
                            <a:latin typeface="Cambria Math" panose="02040503050406030204" pitchFamily="18" charset="0"/>
                          </a:rPr>
                          <m:t>∞</m:t>
                        </m:r>
                      </m:sub>
                    </m:sSub>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𝟏</m:t>
                        </m:r>
                      </m:num>
                      <m:den>
                        <m:r>
                          <a:rPr lang="en-US" altLang="zh-CN" sz="1400" i="1">
                            <a:latin typeface="Cambria Math" panose="02040503050406030204" pitchFamily="18" charset="0"/>
                          </a:rPr>
                          <m:t>𝟐</m:t>
                        </m:r>
                        <m:r>
                          <a:rPr lang="en-US" altLang="zh-CN" sz="1400" i="1">
                            <a:latin typeface="Cambria Math" panose="02040503050406030204" pitchFamily="18" charset="0"/>
                          </a:rPr>
                          <m:t>𝒑</m:t>
                        </m:r>
                      </m:den>
                    </m:f>
                  </m:oMath>
                </a14:m>
                <a:r>
                  <a:rPr lang="en-US" altLang="zh-CN" sz="1400" dirty="0"/>
                  <a:t>,</a:t>
                </a:r>
                <a:r>
                  <a:rPr lang="zh-CN" altLang="en-US" sz="1400" dirty="0"/>
                  <a:t>从而得证。</a:t>
                </a:r>
                <a:endParaRPr lang="en-US" altLang="zh-CN" sz="1400" dirty="0"/>
              </a:p>
              <a:p>
                <a:pPr>
                  <a:lnSpc>
                    <a:spcPct val="120000"/>
                  </a:lnSpc>
                </a:pPr>
                <a:r>
                  <a:rPr lang="zh-CN" altLang="en-US" sz="2400" dirty="0">
                    <a:solidFill>
                      <a:srgbClr val="FF0000"/>
                    </a:solidFill>
                  </a:rPr>
                  <a:t>推论：</a:t>
                </a:r>
                <a:r>
                  <a:rPr lang="zh-CN" altLang="en-US" sz="2400" dirty="0"/>
                  <a:t>假设原问题变为：求</a:t>
                </a:r>
                <a14:m>
                  <m:oMath xmlns:m="http://schemas.openxmlformats.org/officeDocument/2006/math">
                    <m:acc>
                      <m:accPr>
                        <m:chr m:val="̅"/>
                        <m:ctrlPr>
                          <a:rPr lang="en-US" altLang="zh-CN" sz="2400" i="1">
                            <a:latin typeface="Cambria Math" panose="02040503050406030204" pitchFamily="18" charset="0"/>
                          </a:rPr>
                        </m:ctrlPr>
                      </m:accPr>
                      <m:e>
                        <m:r>
                          <a:rPr lang="en-US" altLang="zh-CN" sz="2400">
                            <a:latin typeface="Cambria Math" panose="02040503050406030204" pitchFamily="18" charset="0"/>
                          </a:rPr>
                          <m:t>𝐱</m:t>
                        </m:r>
                      </m:e>
                    </m:acc>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𝑩</m:t>
                        </m:r>
                      </m:e>
                      <m:sub>
                        <m:r>
                          <a:rPr lang="en-US" altLang="zh-CN" sz="2400" i="1" dirty="0">
                            <a:latin typeface="Cambria Math" panose="02040503050406030204" pitchFamily="18" charset="0"/>
                          </a:rPr>
                          <m:t>𝒏</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𝒇</m:t>
                    </m:r>
                    <m:d>
                      <m:dPr>
                        <m:ctrlPr>
                          <a:rPr lang="en-US" altLang="zh-CN" sz="2400" i="1" dirty="0">
                            <a:latin typeface="Cambria Math" panose="02040503050406030204" pitchFamily="18" charset="0"/>
                          </a:rPr>
                        </m:ctrlPr>
                      </m:dPr>
                      <m:e>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𝒙</m:t>
                            </m:r>
                          </m:e>
                        </m:acc>
                      </m:e>
                    </m:d>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𝒇</m:t>
                        </m:r>
                      </m:e>
                      <m:sup>
                        <m:r>
                          <a:rPr lang="en-US" altLang="zh-CN" sz="2400" i="1" dirty="0">
                            <a:latin typeface="Cambria Math" panose="02040503050406030204" pitchFamily="18" charset="0"/>
                          </a:rPr>
                          <m:t>∗</m:t>
                        </m:r>
                      </m:sup>
                    </m:sSup>
                    <m:r>
                      <a:rPr lang="en-US" altLang="zh-CN" sz="2400" i="1" dirty="0">
                        <a:latin typeface="Cambria Math" panose="02040503050406030204" pitchFamily="18" charset="0"/>
                      </a:rPr>
                      <m:t>≤</m:t>
                    </m:r>
                    <m:r>
                      <a:rPr lang="en-US" altLang="zh-CN" sz="2400" i="1" dirty="0">
                        <a:latin typeface="Cambria Math" panose="02040503050406030204" pitchFamily="18" charset="0"/>
                      </a:rPr>
                      <m:t>𝝐</m:t>
                    </m:r>
                  </m:oMath>
                </a14:m>
                <a:r>
                  <a:rPr lang="zh-CN" altLang="en-US" sz="2400" dirty="0"/>
                  <a:t>，则有：上述问题的解析复杂性最多为</a:t>
                </a:r>
                <a14:m>
                  <m:oMath xmlns:m="http://schemas.openxmlformats.org/officeDocument/2006/math">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𝑳</m:t>
                                    </m:r>
                                  </m:num>
                                  <m:den>
                                    <m:r>
                                      <a:rPr lang="en-US" altLang="zh-CN" sz="2400" i="1">
                                        <a:latin typeface="Cambria Math" panose="02040503050406030204" pitchFamily="18" charset="0"/>
                                      </a:rPr>
                                      <m:t>𝟐</m:t>
                                    </m:r>
                                    <m:r>
                                      <a:rPr lang="en-US" altLang="zh-CN" sz="2400" i="1">
                                        <a:latin typeface="Cambria Math" panose="02040503050406030204" pitchFamily="18" charset="0"/>
                                      </a:rPr>
                                      <m:t>𝝐</m:t>
                                    </m:r>
                                  </m:den>
                                </m:f>
                              </m:e>
                            </m:d>
                            <m:r>
                              <a:rPr lang="en-US" altLang="zh-CN" sz="2400" i="1">
                                <a:latin typeface="Cambria Math" panose="02040503050406030204" pitchFamily="18" charset="0"/>
                              </a:rPr>
                              <m:t>+</m:t>
                            </m:r>
                            <m:r>
                              <a:rPr lang="en-US" altLang="zh-CN" sz="2400" i="1">
                                <a:latin typeface="Cambria Math" panose="02040503050406030204" pitchFamily="18" charset="0"/>
                              </a:rPr>
                              <m:t>𝟏</m:t>
                            </m:r>
                          </m:e>
                        </m:d>
                      </m:e>
                      <m:sup>
                        <m:r>
                          <a:rPr lang="en-US" altLang="zh-CN" sz="2400" i="1">
                            <a:latin typeface="Cambria Math" panose="02040503050406030204" pitchFamily="18" charset="0"/>
                          </a:rPr>
                          <m:t>𝒏</m:t>
                        </m:r>
                      </m:sup>
                    </m:sSup>
                  </m:oMath>
                </a14:m>
                <a:r>
                  <a:rPr lang="en-US" altLang="zh-CN" sz="2400" dirty="0"/>
                  <a:t>.</a:t>
                </a:r>
                <a:r>
                  <a:rPr lang="zh-CN" altLang="en-US" sz="2400" dirty="0"/>
                  <a:t>令</a:t>
                </a:r>
                <a14:m>
                  <m:oMath xmlns:m="http://schemas.openxmlformats.org/officeDocument/2006/math">
                    <m:r>
                      <a:rPr lang="en-US" altLang="zh-CN" sz="2400">
                        <a:latin typeface="Cambria Math" panose="02040503050406030204" pitchFamily="18" charset="0"/>
                      </a:rPr>
                      <m:t>𝐩</m:t>
                    </m:r>
                    <m:r>
                      <a:rPr lang="en-US" altLang="zh-CN" sz="2400">
                        <a:latin typeface="Cambria Math" panose="02040503050406030204" pitchFamily="18" charset="0"/>
                      </a:rPr>
                      <m:t>=</m:t>
                    </m:r>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𝑳</m:t>
                            </m:r>
                          </m:num>
                          <m:den>
                            <m:r>
                              <a:rPr lang="en-US" altLang="zh-CN" sz="2400" i="1">
                                <a:latin typeface="Cambria Math" panose="02040503050406030204" pitchFamily="18" charset="0"/>
                              </a:rPr>
                              <m:t>𝟐</m:t>
                            </m:r>
                            <m:r>
                              <a:rPr lang="en-US" altLang="zh-CN" sz="2400" i="1">
                                <a:latin typeface="Cambria Math" panose="02040503050406030204" pitchFamily="18" charset="0"/>
                              </a:rPr>
                              <m:t>𝝐</m:t>
                            </m:r>
                          </m:den>
                        </m:f>
                      </m:e>
                    </m:d>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 </m:t>
                    </m:r>
                  </m:oMath>
                </a14:m>
                <a:r>
                  <a:rPr lang="zh-CN" altLang="en-US" sz="2400" dirty="0"/>
                  <a:t>则</a:t>
                </a:r>
                <a14:m>
                  <m:oMath xmlns:m="http://schemas.openxmlformats.org/officeDocument/2006/math">
                    <m:r>
                      <a:rPr lang="en-US" altLang="zh-CN" sz="2400" dirty="0">
                        <a:latin typeface="Cambria Math" panose="02040503050406030204" pitchFamily="18" charset="0"/>
                      </a:rPr>
                      <m:t>𝐩</m:t>
                    </m:r>
                    <m:r>
                      <a:rPr lang="en-US" altLang="zh-CN" sz="2400"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dirty="0">
                            <a:latin typeface="Cambria Math" panose="02040503050406030204" pitchFamily="18" charset="0"/>
                          </a:rPr>
                          <m:t>𝐋</m:t>
                        </m:r>
                      </m:num>
                      <m:den>
                        <m:r>
                          <a:rPr lang="en-US" altLang="zh-CN" sz="2400" dirty="0">
                            <a:latin typeface="Cambria Math" panose="02040503050406030204" pitchFamily="18" charset="0"/>
                          </a:rPr>
                          <m:t>𝟐</m:t>
                        </m:r>
                        <m:r>
                          <a:rPr lang="en-US" altLang="zh-CN" sz="2400" i="1" dirty="0">
                            <a:latin typeface="Cambria Math" panose="02040503050406030204" pitchFamily="18" charset="0"/>
                          </a:rPr>
                          <m:t>𝝐</m:t>
                        </m:r>
                      </m:den>
                    </m:f>
                    <m:r>
                      <a:rPr lang="en-US" altLang="zh-CN" sz="2400" dirty="0">
                        <a:latin typeface="Cambria Math" panose="02040503050406030204" pitchFamily="18" charset="0"/>
                      </a:rPr>
                      <m:t>⇒</m:t>
                    </m:r>
                    <m:r>
                      <a:rPr lang="en-US" altLang="zh-CN" sz="2400" dirty="0">
                        <a:latin typeface="Cambria Math" panose="02040503050406030204" pitchFamily="18" charset="0"/>
                      </a:rPr>
                      <m:t>𝐟</m:t>
                    </m:r>
                    <m:d>
                      <m:dPr>
                        <m:ctrlPr>
                          <a:rPr lang="en-US" altLang="zh-CN" sz="2400" i="1" dirty="0">
                            <a:latin typeface="Cambria Math" panose="02040503050406030204" pitchFamily="18" charset="0"/>
                          </a:rPr>
                        </m:ctrlPr>
                      </m:dPr>
                      <m:e>
                        <m:acc>
                          <m:accPr>
                            <m:chr m:val="̅"/>
                            <m:ctrlPr>
                              <a:rPr lang="en-US" altLang="zh-CN" sz="2400" i="1" dirty="0">
                                <a:latin typeface="Cambria Math" panose="02040503050406030204" pitchFamily="18" charset="0"/>
                              </a:rPr>
                            </m:ctrlPr>
                          </m:accPr>
                          <m:e>
                            <m:r>
                              <a:rPr lang="en-US" altLang="zh-CN" sz="2400" dirty="0">
                                <a:latin typeface="Cambria Math" panose="02040503050406030204" pitchFamily="18" charset="0"/>
                              </a:rPr>
                              <m:t>𝐱</m:t>
                            </m:r>
                          </m:e>
                        </m:acc>
                      </m:e>
                    </m:d>
                    <m:r>
                      <a:rPr lang="en-US" altLang="zh-CN" sz="2400"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dirty="0">
                            <a:latin typeface="Cambria Math" panose="02040503050406030204" pitchFamily="18" charset="0"/>
                          </a:rPr>
                          <m:t>𝐟</m:t>
                        </m:r>
                      </m:e>
                      <m:sup>
                        <m:r>
                          <a:rPr lang="en-US" altLang="zh-CN" sz="2400" dirty="0">
                            <a:latin typeface="Cambria Math" panose="02040503050406030204" pitchFamily="18" charset="0"/>
                          </a:rPr>
                          <m:t>∗</m:t>
                        </m:r>
                      </m:sup>
                    </m:sSup>
                    <m:r>
                      <a:rPr lang="en-US" altLang="zh-CN" sz="2400"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dirty="0">
                            <a:latin typeface="Cambria Math" panose="02040503050406030204" pitchFamily="18" charset="0"/>
                          </a:rPr>
                          <m:t>𝐋</m:t>
                        </m:r>
                      </m:num>
                      <m:den>
                        <m:r>
                          <a:rPr lang="en-US" altLang="zh-CN" sz="2400" dirty="0">
                            <a:latin typeface="Cambria Math" panose="02040503050406030204" pitchFamily="18" charset="0"/>
                          </a:rPr>
                          <m:t>𝟐𝐩</m:t>
                        </m:r>
                      </m:den>
                    </m:f>
                    <m:r>
                      <a:rPr lang="en-US" altLang="zh-CN" sz="2400" dirty="0">
                        <a:latin typeface="Cambria Math" panose="02040503050406030204" pitchFamily="18" charset="0"/>
                      </a:rPr>
                      <m:t>≤</m:t>
                    </m:r>
                    <m:r>
                      <a:rPr lang="en-US" altLang="zh-CN" sz="2400" i="1" dirty="0">
                        <a:latin typeface="Cambria Math" panose="02040503050406030204" pitchFamily="18" charset="0"/>
                      </a:rPr>
                      <m:t>𝝐</m:t>
                    </m:r>
                  </m:oMath>
                </a14:m>
                <a:r>
                  <a:rPr lang="en-US" altLang="zh-CN" sz="2400" dirty="0"/>
                  <a:t>.</a:t>
                </a:r>
              </a:p>
            </p:txBody>
          </p:sp>
        </mc:Choice>
        <mc:Fallback xmlns="">
          <p:sp>
            <p:nvSpPr>
              <p:cNvPr id="3" name="内容占位符 2">
                <a:extLst>
                  <a:ext uri="{FF2B5EF4-FFF2-40B4-BE49-F238E27FC236}">
                    <a16:creationId xmlns:a16="http://schemas.microsoft.com/office/drawing/2014/main" id="{F02AEBB6-B24C-45F1-AFCB-0DE20016B09D}"/>
                  </a:ext>
                </a:extLst>
              </p:cNvPr>
              <p:cNvSpPr>
                <a:spLocks noGrp="1" noRot="1" noChangeAspect="1" noMove="1" noResize="1" noEditPoints="1" noAdjustHandles="1" noChangeArrowheads="1" noChangeShapeType="1" noTextEdit="1"/>
              </p:cNvSpPr>
              <p:nvPr>
                <p:ph idx="1"/>
              </p:nvPr>
            </p:nvSpPr>
            <p:spPr>
              <a:blipFill>
                <a:blip r:embed="rId2"/>
                <a:stretch>
                  <a:fillRect l="-1058" t="-651" r="-463"/>
                </a:stretch>
              </a:blipFill>
            </p:spPr>
            <p:txBody>
              <a:bodyPr/>
              <a:lstStyle/>
              <a:p>
                <a:r>
                  <a:rPr lang="zh-CN" altLang="en-US">
                    <a:noFill/>
                  </a:rPr>
                  <a:t> </a:t>
                </a:r>
              </a:p>
            </p:txBody>
          </p:sp>
        </mc:Fallback>
      </mc:AlternateContent>
      <p:sp>
        <p:nvSpPr>
          <p:cNvPr id="5" name="标题 1">
            <a:extLst>
              <a:ext uri="{FF2B5EF4-FFF2-40B4-BE49-F238E27FC236}">
                <a16:creationId xmlns:a16="http://schemas.microsoft.com/office/drawing/2014/main" id="{8E77C4FC-B513-47BB-8299-4E04B5C243C9}"/>
              </a:ext>
            </a:extLst>
          </p:cNvPr>
          <p:cNvSpPr>
            <a:spLocks noGrp="1"/>
          </p:cNvSpPr>
          <p:nvPr>
            <p:ph type="title"/>
          </p:nvPr>
        </p:nvSpPr>
        <p:spPr>
          <a:xfrm>
            <a:off x="479425" y="180975"/>
            <a:ext cx="8650288" cy="763588"/>
          </a:xfrm>
        </p:spPr>
        <p:txBody>
          <a:bodyPr/>
          <a:lstStyle/>
          <a:p>
            <a:r>
              <a:rPr lang="zh-CN" altLang="en-US" sz="3200" dirty="0"/>
              <a:t>第四章第</a:t>
            </a:r>
            <a:r>
              <a:rPr lang="en-US" altLang="zh-CN" sz="3200" dirty="0"/>
              <a:t>5</a:t>
            </a:r>
            <a:r>
              <a:rPr lang="zh-CN" altLang="en-US" sz="3200" dirty="0"/>
              <a:t>章</a:t>
            </a:r>
            <a:r>
              <a:rPr lang="zh-CN" altLang="en-US" sz="3200" dirty="0">
                <a:latin typeface="隶书" panose="02010509060101010101" pitchFamily="1" charset="-122"/>
              </a:rPr>
              <a:t>无约束最优化方法</a:t>
            </a:r>
            <a:r>
              <a:rPr lang="en-US" altLang="zh-CN" sz="3200" dirty="0">
                <a:latin typeface="隶书" panose="02010509060101010101" pitchFamily="1" charset="-122"/>
              </a:rPr>
              <a:t>(Unconstrained Optimization Methods)-</a:t>
            </a:r>
            <a:r>
              <a:rPr lang="en-US" altLang="zh-CN" sz="3200" dirty="0"/>
              <a:t> </a:t>
            </a:r>
            <a:r>
              <a:rPr lang="zh-CN" altLang="en-US" sz="3200" dirty="0"/>
              <a:t>复杂性</a:t>
            </a:r>
          </a:p>
        </p:txBody>
      </p:sp>
    </p:spTree>
    <p:extLst>
      <p:ext uri="{BB962C8B-B14F-4D97-AF65-F5344CB8AC3E}">
        <p14:creationId xmlns:p14="http://schemas.microsoft.com/office/powerpoint/2010/main" val="387339400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2AEBB6-B24C-45F1-AFCB-0DE20016B09D}"/>
                  </a:ext>
                </a:extLst>
              </p:cNvPr>
              <p:cNvSpPr>
                <a:spLocks noGrp="1"/>
              </p:cNvSpPr>
              <p:nvPr>
                <p:ph idx="1"/>
              </p:nvPr>
            </p:nvSpPr>
            <p:spPr/>
            <p:txBody>
              <a:bodyPr>
                <a:noAutofit/>
              </a:bodyPr>
              <a:lstStyle/>
              <a:p>
                <a:pPr>
                  <a:lnSpc>
                    <a:spcPct val="120000"/>
                  </a:lnSpc>
                </a:pPr>
                <a:r>
                  <a:rPr lang="zh-CN" altLang="en-US" sz="2400" dirty="0"/>
                  <a:t>确定了问题类的复杂度上界。存在的问题</a:t>
                </a:r>
                <a:r>
                  <a:rPr lang="en-US" altLang="zh-CN" sz="2400" dirty="0"/>
                  <a:t>1.</a:t>
                </a:r>
                <a:r>
                  <a:rPr lang="zh-CN" altLang="en-US" sz="2400" dirty="0"/>
                  <a:t>证明粗糙，实际性能可能会更好；</a:t>
                </a:r>
                <a:r>
                  <a:rPr lang="en-US" altLang="zh-CN" sz="2400" dirty="0"/>
                  <a:t>2.</a:t>
                </a:r>
                <a:r>
                  <a:rPr lang="zh-CN" altLang="en-US" sz="2400" dirty="0"/>
                  <a:t>不能确定是否算法就是解决问题的合理方法，可能存在更好的。</a:t>
                </a:r>
                <a:r>
                  <a:rPr lang="zh-CN" altLang="en-US" sz="2400" dirty="0">
                    <a:solidFill>
                      <a:srgbClr val="FF0000"/>
                    </a:solidFill>
                  </a:rPr>
                  <a:t>下界</a:t>
                </a:r>
                <a:r>
                  <a:rPr lang="zh-CN" altLang="en-US" sz="2400" dirty="0"/>
                  <a:t>？</a:t>
                </a:r>
                <a:endParaRPr lang="en-US" altLang="zh-CN" sz="2400" dirty="0"/>
              </a:p>
              <a:p>
                <a:pPr>
                  <a:lnSpc>
                    <a:spcPct val="120000"/>
                  </a:lnSpc>
                </a:pPr>
                <a:r>
                  <a:rPr lang="zh-CN" altLang="en-US" sz="2400" dirty="0">
                    <a:solidFill>
                      <a:srgbClr val="FF0000"/>
                    </a:solidFill>
                  </a:rPr>
                  <a:t>定理：</a:t>
                </a:r>
                <a:r>
                  <a:rPr lang="zh-CN" altLang="en-US" sz="2400" dirty="0"/>
                  <a:t>对于</a:t>
                </a:r>
                <a14:m>
                  <m:oMath xmlns:m="http://schemas.openxmlformats.org/officeDocument/2006/math">
                    <m:r>
                      <a:rPr lang="en-US" altLang="zh-CN" sz="2400" i="1">
                        <a:latin typeface="Cambria Math" panose="02040503050406030204" pitchFamily="18" charset="0"/>
                      </a:rPr>
                      <m:t>𝝐</m:t>
                    </m:r>
                    <m:r>
                      <a:rPr lang="en-US" altLang="zh-CN" sz="2400" i="1">
                        <a:latin typeface="Cambria Math" panose="02040503050406030204" pitchFamily="18" charset="0"/>
                      </a:rPr>
                      <m:t>&lt;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𝟐</m:t>
                        </m:r>
                      </m:den>
                    </m:f>
                    <m:r>
                      <a:rPr lang="en-US" altLang="zh-CN" sz="2400" i="1">
                        <a:latin typeface="Cambria Math" panose="02040503050406030204" pitchFamily="18" charset="0"/>
                      </a:rPr>
                      <m:t>𝑳</m:t>
                    </m:r>
                  </m:oMath>
                </a14:m>
                <a:r>
                  <a:rPr lang="en-US" altLang="zh-CN" sz="2400" dirty="0"/>
                  <a:t>,</a:t>
                </a:r>
                <a:r>
                  <a:rPr lang="zh-CN" altLang="en-US" sz="2400" dirty="0"/>
                  <a:t>问题的解析复杂度至少为</a:t>
                </a:r>
                <a14:m>
                  <m:oMath xmlns:m="http://schemas.openxmlformats.org/officeDocument/2006/math">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𝑳</m:t>
                                </m:r>
                              </m:num>
                              <m:den>
                                <m:r>
                                  <a:rPr lang="en-US" altLang="zh-CN" sz="2400" i="1">
                                    <a:latin typeface="Cambria Math" panose="02040503050406030204" pitchFamily="18" charset="0"/>
                                  </a:rPr>
                                  <m:t>𝟐</m:t>
                                </m:r>
                                <m:r>
                                  <a:rPr lang="en-US" altLang="zh-CN" sz="2400" i="1">
                                    <a:latin typeface="Cambria Math" panose="02040503050406030204" pitchFamily="18" charset="0"/>
                                  </a:rPr>
                                  <m:t>𝝐</m:t>
                                </m:r>
                              </m:den>
                            </m:f>
                          </m:e>
                        </m:d>
                      </m:e>
                      <m:sup>
                        <m:r>
                          <a:rPr lang="en-US" altLang="zh-CN" sz="2400" i="1">
                            <a:latin typeface="Cambria Math" panose="02040503050406030204" pitchFamily="18" charset="0"/>
                          </a:rPr>
                          <m:t>𝒏</m:t>
                        </m:r>
                      </m:sup>
                    </m:sSup>
                    <m:r>
                      <a:rPr lang="en-US" altLang="zh-CN" sz="2400" i="1">
                        <a:latin typeface="Cambria Math" panose="02040503050406030204" pitchFamily="18" charset="0"/>
                      </a:rPr>
                      <m:t> </m:t>
                    </m:r>
                  </m:oMath>
                </a14:m>
                <a:r>
                  <a:rPr lang="zh-CN" altLang="en-US" sz="2400" dirty="0"/>
                  <a:t>次调用</a:t>
                </a:r>
                <a:r>
                  <a:rPr lang="en-US" altLang="zh-CN" sz="2400" dirty="0"/>
                  <a:t>oracle.</a:t>
                </a:r>
                <a:r>
                  <a:rPr lang="zh-CN" altLang="en-US" sz="2400" dirty="0"/>
                  <a:t>（令</a:t>
                </a:r>
                <a14:m>
                  <m:oMath xmlns:m="http://schemas.openxmlformats.org/officeDocument/2006/math">
                    <m:r>
                      <a:rPr lang="en-US" altLang="zh-CN" sz="2400">
                        <a:latin typeface="Cambria Math" panose="02040503050406030204" pitchFamily="18" charset="0"/>
                      </a:rPr>
                      <m:t>𝐩</m:t>
                    </m:r>
                    <m:r>
                      <a:rPr lang="en-US" altLang="zh-CN" sz="2400">
                        <a:latin typeface="Cambria Math" panose="02040503050406030204" pitchFamily="18" charset="0"/>
                      </a:rPr>
                      <m:t>=</m:t>
                    </m:r>
                  </m:oMath>
                </a14:m>
                <a:r>
                  <a:rPr lang="en-US" altLang="zh-CN" sz="2400" dirty="0"/>
                  <a:t> </a:t>
                </a:r>
                <a14:m>
                  <m:oMath xmlns:m="http://schemas.openxmlformats.org/officeDocument/2006/math">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𝑳</m:t>
                            </m:r>
                          </m:num>
                          <m:den>
                            <m:r>
                              <a:rPr lang="en-US" altLang="zh-CN" sz="2400" i="1">
                                <a:latin typeface="Cambria Math" panose="02040503050406030204" pitchFamily="18" charset="0"/>
                              </a:rPr>
                              <m:t>𝟐</m:t>
                            </m:r>
                            <m:r>
                              <a:rPr lang="en-US" altLang="zh-CN" sz="2400" i="1">
                                <a:latin typeface="Cambria Math" panose="02040503050406030204" pitchFamily="18" charset="0"/>
                              </a:rPr>
                              <m:t>𝝐</m:t>
                            </m:r>
                          </m:den>
                        </m:f>
                      </m:e>
                    </m:d>
                    <m:r>
                      <a:rPr lang="en-US" altLang="zh-CN" sz="2400">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oMath>
                </a14:m>
                <a:r>
                  <a:rPr lang="en-US" altLang="zh-CN" sz="2400" dirty="0"/>
                  <a:t>)</a:t>
                </a:r>
              </a:p>
              <a:p>
                <a:pPr>
                  <a:lnSpc>
                    <a:spcPct val="120000"/>
                  </a:lnSpc>
                </a:pPr>
                <a:r>
                  <a:rPr lang="zh-CN" altLang="en-US" sz="2400" dirty="0"/>
                  <a:t>对于上述均匀网格法的性能，将其效率估计值与下界进行比较</a:t>
                </a:r>
                <a14:m>
                  <m:oMath xmlns:m="http://schemas.openxmlformats.org/officeDocument/2006/math">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𝑳</m:t>
                                    </m:r>
                                  </m:num>
                                  <m:den>
                                    <m:r>
                                      <a:rPr lang="en-US" altLang="zh-CN" sz="2400" i="1">
                                        <a:latin typeface="Cambria Math" panose="02040503050406030204" pitchFamily="18" charset="0"/>
                                      </a:rPr>
                                      <m:t>𝟐</m:t>
                                    </m:r>
                                    <m:r>
                                      <a:rPr lang="en-US" altLang="zh-CN" sz="2400" i="1">
                                        <a:latin typeface="Cambria Math" panose="02040503050406030204" pitchFamily="18" charset="0"/>
                                      </a:rPr>
                                      <m:t>𝝐</m:t>
                                    </m:r>
                                  </m:den>
                                </m:f>
                              </m:e>
                            </m:d>
                            <m:r>
                              <a:rPr lang="en-US" altLang="zh-CN" sz="2400" i="1">
                                <a:latin typeface="Cambria Math" panose="02040503050406030204" pitchFamily="18" charset="0"/>
                              </a:rPr>
                              <m:t>+</m:t>
                            </m:r>
                            <m:r>
                              <a:rPr lang="en-US" altLang="zh-CN" sz="2400" i="1">
                                <a:latin typeface="Cambria Math" panose="02040503050406030204" pitchFamily="18" charset="0"/>
                              </a:rPr>
                              <m:t>𝟏</m:t>
                            </m:r>
                          </m:e>
                        </m:d>
                      </m:e>
                      <m:sup>
                        <m:r>
                          <a:rPr lang="en-US" altLang="zh-CN" sz="2400" i="1">
                            <a:latin typeface="Cambria Math" panose="02040503050406030204" pitchFamily="18" charset="0"/>
                          </a:rPr>
                          <m:t>𝒏</m:t>
                        </m:r>
                      </m:sup>
                    </m:sSup>
                    <m:r>
                      <a:rPr lang="en-US" altLang="zh-CN" sz="2400">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𝑳</m:t>
                                </m:r>
                              </m:num>
                              <m:den>
                                <m:r>
                                  <a:rPr lang="en-US" altLang="zh-CN" sz="2400" i="1">
                                    <a:latin typeface="Cambria Math" panose="02040503050406030204" pitchFamily="18" charset="0"/>
                                  </a:rPr>
                                  <m:t>𝟐</m:t>
                                </m:r>
                                <m:r>
                                  <a:rPr lang="en-US" altLang="zh-CN" sz="2400" i="1">
                                    <a:latin typeface="Cambria Math" panose="02040503050406030204" pitchFamily="18" charset="0"/>
                                  </a:rPr>
                                  <m:t>𝝐</m:t>
                                </m:r>
                              </m:den>
                            </m:f>
                          </m:e>
                        </m:d>
                      </m:e>
                      <m:sup>
                        <m:r>
                          <a:rPr lang="en-US" altLang="zh-CN" sz="2400" i="1">
                            <a:latin typeface="Cambria Math" panose="02040503050406030204" pitchFamily="18" charset="0"/>
                          </a:rPr>
                          <m:t>𝒏</m:t>
                        </m:r>
                      </m:sup>
                    </m:sSup>
                  </m:oMath>
                </a14:m>
                <a:r>
                  <a:rPr lang="zh-CN" altLang="en-US" sz="2400" dirty="0"/>
                  <a:t>，如果</a:t>
                </a:r>
                <a14:m>
                  <m:oMath xmlns:m="http://schemas.openxmlformats.org/officeDocument/2006/math">
                    <m:r>
                      <a:rPr lang="en-US" altLang="zh-CN" sz="2400" i="1">
                        <a:latin typeface="Cambria Math" panose="02040503050406030204" pitchFamily="18" charset="0"/>
                      </a:rPr>
                      <m:t>𝝐</m:t>
                    </m:r>
                    <m:r>
                      <a:rPr lang="en-US" altLang="zh-CN" sz="2400" i="1">
                        <a:latin typeface="Cambria Math" panose="02040503050406030204" pitchFamily="18" charset="0"/>
                      </a:rPr>
                      <m:t>≤</m:t>
                    </m:r>
                    <m:r>
                      <a:rPr lang="en-US" altLang="zh-CN" sz="2400" i="1">
                        <a:latin typeface="Cambria Math" panose="02040503050406030204" pitchFamily="18" charset="0"/>
                      </a:rPr>
                      <m:t>𝑶</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𝑳</m:t>
                            </m:r>
                          </m:num>
                          <m:den>
                            <m:r>
                              <a:rPr lang="en-US" altLang="zh-CN" sz="2400" i="1">
                                <a:latin typeface="Cambria Math" panose="02040503050406030204" pitchFamily="18" charset="0"/>
                              </a:rPr>
                              <m:t>𝒏</m:t>
                            </m:r>
                          </m:den>
                        </m:f>
                      </m:e>
                    </m:d>
                  </m:oMath>
                </a14:m>
                <a:r>
                  <a:rPr lang="zh-CN" altLang="en-US" sz="2400" dirty="0"/>
                  <a:t>，则除了一个绝对常数乘子的意义下，下界和上界是一致的。这意味着，对于这个精度，算法对该问题类来说是最优的</a:t>
                </a:r>
                <a:endParaRPr lang="en-US" altLang="zh-CN" sz="2400" dirty="0"/>
              </a:p>
            </p:txBody>
          </p:sp>
        </mc:Choice>
        <mc:Fallback xmlns="">
          <p:sp>
            <p:nvSpPr>
              <p:cNvPr id="3" name="内容占位符 2">
                <a:extLst>
                  <a:ext uri="{FF2B5EF4-FFF2-40B4-BE49-F238E27FC236}">
                    <a16:creationId xmlns:a16="http://schemas.microsoft.com/office/drawing/2014/main" id="{F02AEBB6-B24C-45F1-AFCB-0DE20016B09D}"/>
                  </a:ext>
                </a:extLst>
              </p:cNvPr>
              <p:cNvSpPr>
                <a:spLocks noGrp="1" noRot="1" noChangeAspect="1" noMove="1" noResize="1" noEditPoints="1" noAdjustHandles="1" noChangeArrowheads="1" noChangeShapeType="1" noTextEdit="1"/>
              </p:cNvSpPr>
              <p:nvPr>
                <p:ph idx="1"/>
              </p:nvPr>
            </p:nvSpPr>
            <p:spPr>
              <a:blipFill>
                <a:blip r:embed="rId2"/>
                <a:stretch>
                  <a:fillRect l="-926" t="-651" r="-728"/>
                </a:stretch>
              </a:blipFill>
            </p:spPr>
            <p:txBody>
              <a:bodyPr/>
              <a:lstStyle/>
              <a:p>
                <a:r>
                  <a:rPr lang="zh-CN" altLang="en-US">
                    <a:noFill/>
                  </a:rPr>
                  <a:t> </a:t>
                </a:r>
              </a:p>
            </p:txBody>
          </p:sp>
        </mc:Fallback>
      </mc:AlternateContent>
      <p:sp>
        <p:nvSpPr>
          <p:cNvPr id="5" name="标题 1">
            <a:extLst>
              <a:ext uri="{FF2B5EF4-FFF2-40B4-BE49-F238E27FC236}">
                <a16:creationId xmlns:a16="http://schemas.microsoft.com/office/drawing/2014/main" id="{8E77C4FC-B513-47BB-8299-4E04B5C243C9}"/>
              </a:ext>
            </a:extLst>
          </p:cNvPr>
          <p:cNvSpPr>
            <a:spLocks noGrp="1"/>
          </p:cNvSpPr>
          <p:nvPr>
            <p:ph type="title"/>
          </p:nvPr>
        </p:nvSpPr>
        <p:spPr>
          <a:xfrm>
            <a:off x="479425" y="180975"/>
            <a:ext cx="8650288" cy="763588"/>
          </a:xfrm>
        </p:spPr>
        <p:txBody>
          <a:bodyPr/>
          <a:lstStyle/>
          <a:p>
            <a:r>
              <a:rPr lang="zh-CN" altLang="en-US" sz="3200" dirty="0"/>
              <a:t>第四章第</a:t>
            </a:r>
            <a:r>
              <a:rPr lang="en-US" altLang="zh-CN" sz="3200" dirty="0"/>
              <a:t>5</a:t>
            </a:r>
            <a:r>
              <a:rPr lang="zh-CN" altLang="en-US" sz="3200" dirty="0"/>
              <a:t>章</a:t>
            </a:r>
            <a:r>
              <a:rPr lang="zh-CN" altLang="en-US" sz="3200" dirty="0">
                <a:latin typeface="隶书" panose="02010509060101010101" pitchFamily="1" charset="-122"/>
              </a:rPr>
              <a:t>无约束最优化方法</a:t>
            </a:r>
            <a:r>
              <a:rPr lang="en-US" altLang="zh-CN" sz="3200" dirty="0">
                <a:latin typeface="隶书" panose="02010509060101010101" pitchFamily="1" charset="-122"/>
              </a:rPr>
              <a:t>(Unconstrained Optimization Methods)-</a:t>
            </a:r>
            <a:r>
              <a:rPr lang="en-US" altLang="zh-CN" sz="3200" dirty="0"/>
              <a:t> </a:t>
            </a:r>
            <a:r>
              <a:rPr lang="zh-CN" altLang="en-US" sz="3200" dirty="0"/>
              <a:t>复杂性</a:t>
            </a:r>
          </a:p>
        </p:txBody>
      </p:sp>
    </p:spTree>
    <p:extLst>
      <p:ext uri="{BB962C8B-B14F-4D97-AF65-F5344CB8AC3E}">
        <p14:creationId xmlns:p14="http://schemas.microsoft.com/office/powerpoint/2010/main" val="109109725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EB8749-9780-4085-AB67-452546029A14}"/>
              </a:ext>
            </a:extLst>
          </p:cNvPr>
          <p:cNvSpPr>
            <a:spLocks noGrp="1"/>
          </p:cNvSpPr>
          <p:nvPr>
            <p:ph type="title"/>
          </p:nvPr>
        </p:nvSpPr>
        <p:spPr/>
        <p:txBody>
          <a:bodyPr/>
          <a:lstStyle/>
          <a:p>
            <a:r>
              <a:rPr lang="zh-CN" altLang="en-US" sz="3200" dirty="0"/>
              <a:t>第</a:t>
            </a:r>
            <a:r>
              <a:rPr lang="en-US" altLang="zh-CN" sz="3200" dirty="0"/>
              <a:t>5</a:t>
            </a:r>
            <a:r>
              <a:rPr lang="zh-CN" altLang="en-US" sz="3200" dirty="0"/>
              <a:t>章</a:t>
            </a:r>
            <a:r>
              <a:rPr lang="zh-CN" altLang="en-US" sz="3200" dirty="0">
                <a:latin typeface="隶书" panose="02010509060101010101" pitchFamily="1" charset="-122"/>
              </a:rPr>
              <a:t>无约束最优化方法</a:t>
            </a:r>
            <a:r>
              <a:rPr lang="en-US" altLang="zh-CN" sz="3200" dirty="0">
                <a:latin typeface="隶书" panose="02010509060101010101" pitchFamily="1" charset="-122"/>
              </a:rPr>
              <a:t>(Unconstrained Optimization Methods)-</a:t>
            </a:r>
            <a:r>
              <a:rPr lang="en-US" altLang="zh-CN" sz="3200" dirty="0"/>
              <a:t> </a:t>
            </a:r>
            <a:r>
              <a:rPr lang="zh-CN" altLang="en-US" sz="3200" dirty="0"/>
              <a:t>复杂性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828DECB-76E4-4A06-89C0-81E41B6D8016}"/>
                  </a:ext>
                </a:extLst>
              </p:cNvPr>
              <p:cNvSpPr>
                <a:spLocks noGrp="1"/>
              </p:cNvSpPr>
              <p:nvPr>
                <p:ph idx="1"/>
              </p:nvPr>
            </p:nvSpPr>
            <p:spPr/>
            <p:txBody>
              <a:bodyPr>
                <a:noAutofit/>
              </a:bodyPr>
              <a:lstStyle/>
              <a:p>
                <a:r>
                  <a:rPr lang="zh-CN" altLang="en-US" sz="3200" dirty="0"/>
                  <a:t>考虑上述问题参数为：</a:t>
                </a:r>
                <a14:m>
                  <m:oMath xmlns:m="http://schemas.openxmlformats.org/officeDocument/2006/math">
                    <m:r>
                      <a:rPr lang="en-US" altLang="zh-CN" sz="3200" i="1">
                        <a:latin typeface="Cambria Math" panose="02040503050406030204" pitchFamily="18" charset="0"/>
                      </a:rPr>
                      <m:t>𝑳</m:t>
                    </m:r>
                    <m:r>
                      <a:rPr lang="en-US" altLang="zh-CN" sz="3200" i="1">
                        <a:latin typeface="Cambria Math" panose="02040503050406030204" pitchFamily="18" charset="0"/>
                      </a:rPr>
                      <m:t>=</m:t>
                    </m:r>
                    <m:r>
                      <a:rPr lang="en-US" altLang="zh-CN" sz="3200" i="1">
                        <a:latin typeface="Cambria Math" panose="02040503050406030204" pitchFamily="18" charset="0"/>
                      </a:rPr>
                      <m:t>𝟐</m:t>
                    </m:r>
                    <m:r>
                      <a:rPr lang="en-US" altLang="zh-CN" sz="3200" i="1">
                        <a:latin typeface="Cambria Math" panose="02040503050406030204" pitchFamily="18" charset="0"/>
                      </a:rPr>
                      <m:t>,</m:t>
                    </m:r>
                    <m:r>
                      <a:rPr lang="en-US" altLang="zh-CN" sz="3200" i="1">
                        <a:latin typeface="Cambria Math" panose="02040503050406030204" pitchFamily="18" charset="0"/>
                      </a:rPr>
                      <m:t>𝒏</m:t>
                    </m:r>
                    <m:r>
                      <a:rPr lang="en-US" altLang="zh-CN" sz="3200" i="1">
                        <a:latin typeface="Cambria Math" panose="02040503050406030204" pitchFamily="18" charset="0"/>
                      </a:rPr>
                      <m:t>=</m:t>
                    </m:r>
                    <m:r>
                      <a:rPr lang="en-US" altLang="zh-CN" sz="3200" i="1">
                        <a:latin typeface="Cambria Math" panose="02040503050406030204" pitchFamily="18" charset="0"/>
                      </a:rPr>
                      <m:t>𝟏𝟎</m:t>
                    </m:r>
                    <m:r>
                      <a:rPr lang="en-US" altLang="zh-CN" sz="3200" i="1">
                        <a:latin typeface="Cambria Math" panose="02040503050406030204" pitchFamily="18" charset="0"/>
                      </a:rPr>
                      <m:t>,</m:t>
                    </m:r>
                    <m:r>
                      <a:rPr lang="en-US" altLang="zh-CN" sz="3200" i="1">
                        <a:latin typeface="Cambria Math" panose="02040503050406030204" pitchFamily="18" charset="0"/>
                      </a:rPr>
                      <m:t>𝝐</m:t>
                    </m:r>
                    <m:r>
                      <a:rPr lang="en-US" altLang="zh-CN" sz="3200" i="1">
                        <a:latin typeface="Cambria Math" panose="02040503050406030204" pitchFamily="18" charset="0"/>
                      </a:rPr>
                      <m:t>=</m:t>
                    </m:r>
                    <m:r>
                      <a:rPr lang="en-US" altLang="zh-CN" sz="3200" i="1">
                        <a:latin typeface="Cambria Math" panose="02040503050406030204" pitchFamily="18" charset="0"/>
                      </a:rPr>
                      <m:t>𝟎</m:t>
                    </m:r>
                    <m:r>
                      <a:rPr lang="en-US" altLang="zh-CN" sz="3200" i="1">
                        <a:latin typeface="Cambria Math" panose="02040503050406030204" pitchFamily="18" charset="0"/>
                      </a:rPr>
                      <m:t>.</m:t>
                    </m:r>
                    <m:r>
                      <a:rPr lang="en-US" altLang="zh-CN" sz="3200" i="1">
                        <a:latin typeface="Cambria Math" panose="02040503050406030204" pitchFamily="18" charset="0"/>
                      </a:rPr>
                      <m:t>𝟎𝟏</m:t>
                    </m:r>
                  </m:oMath>
                </a14:m>
                <a:r>
                  <a:rPr lang="en-US" altLang="zh-CN" sz="3200" dirty="0"/>
                  <a:t>.</a:t>
                </a:r>
                <a:r>
                  <a:rPr lang="zh-CN" altLang="en-US" sz="3200" dirty="0"/>
                  <a:t>问题规模非常小，且只要求适中的精度</a:t>
                </a:r>
                <a:r>
                  <a:rPr lang="en-US" altLang="zh-CN" sz="3200" dirty="0"/>
                  <a:t>1%</a:t>
                </a:r>
                <a:r>
                  <a:rPr lang="zh-CN" altLang="en-US" sz="3200" dirty="0"/>
                  <a:t>。</a:t>
                </a:r>
                <a:endParaRPr lang="en-US" altLang="zh-CN" sz="3200" dirty="0"/>
              </a:p>
              <a:p>
                <a:pPr lvl="1"/>
                <a:r>
                  <a:rPr lang="zh-CN" altLang="en-US" sz="2400" dirty="0"/>
                  <a:t>该问题的复杂度下界是</a:t>
                </a:r>
                <a:r>
                  <a:rPr lang="en-US" altLang="zh-CN" sz="2400" dirty="0"/>
                  <a:t>Oracle</a:t>
                </a:r>
                <a:r>
                  <a:rPr lang="zh-CN" altLang="en-US" sz="2400" dirty="0"/>
                  <a:t>的</a:t>
                </a:r>
                <a14:m>
                  <m:oMath xmlns:m="http://schemas.openxmlformats.org/officeDocument/2006/math">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𝑳</m:t>
                                </m:r>
                              </m:num>
                              <m:den>
                                <m:r>
                                  <a:rPr lang="en-US" altLang="zh-CN" sz="2400" i="1">
                                    <a:latin typeface="Cambria Math" panose="02040503050406030204" pitchFamily="18" charset="0"/>
                                  </a:rPr>
                                  <m:t>𝟐</m:t>
                                </m:r>
                                <m:r>
                                  <a:rPr lang="en-US" altLang="zh-CN" sz="2400" i="1">
                                    <a:latin typeface="Cambria Math" panose="02040503050406030204" pitchFamily="18" charset="0"/>
                                  </a:rPr>
                                  <m:t>𝝐</m:t>
                                </m:r>
                              </m:den>
                            </m:f>
                          </m:e>
                        </m:d>
                      </m:e>
                      <m:sup>
                        <m:r>
                          <a:rPr lang="en-US" altLang="zh-CN" sz="2400" i="1">
                            <a:latin typeface="Cambria Math" panose="02040503050406030204" pitchFamily="18" charset="0"/>
                          </a:rPr>
                          <m:t>𝒏</m:t>
                        </m:r>
                      </m:sup>
                    </m:sSup>
                  </m:oMath>
                </a14:m>
                <a:r>
                  <a:rPr lang="zh-CN" altLang="en-US" sz="2400" dirty="0"/>
                  <a:t>次调用，对于这个例子，看看具体值</a:t>
                </a:r>
                <a:endParaRPr lang="en-US" altLang="zh-CN" sz="2400" dirty="0"/>
              </a:p>
              <a:p>
                <a:pPr lvl="1"/>
                <a:r>
                  <a:rPr lang="zh-CN" altLang="en-US" sz="2400" dirty="0"/>
                  <a:t>下界：</a:t>
                </a:r>
                <a:r>
                  <a:rPr lang="en-US" altLang="zh-CN" sz="2400" dirty="0"/>
                  <a:t>Oracle </a:t>
                </a:r>
                <a:r>
                  <a:rPr lang="zh-CN" altLang="en-US" sz="2400" dirty="0"/>
                  <a:t>的</a:t>
                </a:r>
                <a14:m>
                  <m:oMath xmlns:m="http://schemas.openxmlformats.org/officeDocument/2006/math">
                    <m:r>
                      <a:rPr lang="en-US" altLang="zh-CN" sz="2400" i="1">
                        <a:latin typeface="Cambria Math" panose="02040503050406030204" pitchFamily="18" charset="0"/>
                      </a:rPr>
                      <m:t>𝟏</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𝟎</m:t>
                        </m:r>
                      </m:e>
                      <m:sup>
                        <m:r>
                          <a:rPr lang="en-US" altLang="zh-CN" sz="2400" i="1">
                            <a:latin typeface="Cambria Math" panose="02040503050406030204" pitchFamily="18" charset="0"/>
                          </a:rPr>
                          <m:t>𝟐𝟎</m:t>
                        </m:r>
                      </m:sup>
                    </m:sSup>
                  </m:oMath>
                </a14:m>
                <a:r>
                  <a:rPr lang="zh-CN" altLang="en-US" sz="2400" dirty="0"/>
                  <a:t>次调用</a:t>
                </a:r>
                <a:endParaRPr lang="en-US" altLang="zh-CN" sz="2400" dirty="0"/>
              </a:p>
              <a:p>
                <a:pPr lvl="1"/>
                <a:r>
                  <a:rPr lang="en-US" altLang="zh-CN" sz="2400" dirty="0"/>
                  <a:t>Oracle</a:t>
                </a:r>
                <a:r>
                  <a:rPr lang="zh-CN" altLang="en-US" sz="2400" dirty="0"/>
                  <a:t>的复杂度：至少</a:t>
                </a:r>
                <a14:m>
                  <m:oMath xmlns:m="http://schemas.openxmlformats.org/officeDocument/2006/math">
                    <m:r>
                      <a:rPr lang="en-US" altLang="zh-CN" sz="2400" i="1">
                        <a:latin typeface="Cambria Math" panose="02040503050406030204" pitchFamily="18" charset="0"/>
                      </a:rPr>
                      <m:t>𝒏</m:t>
                    </m:r>
                  </m:oMath>
                </a14:m>
                <a:r>
                  <a:rPr lang="zh-CN" altLang="en-US" sz="2400" dirty="0"/>
                  <a:t>次算术运算</a:t>
                </a:r>
                <a:endParaRPr lang="en-US" altLang="zh-CN" sz="2400" dirty="0"/>
              </a:p>
              <a:p>
                <a:pPr lvl="1"/>
                <a:r>
                  <a:rPr lang="zh-CN" altLang="en-US" sz="2400" dirty="0"/>
                  <a:t>总体复杂度：</a:t>
                </a:r>
                <a14:m>
                  <m:oMath xmlns:m="http://schemas.openxmlformats.org/officeDocument/2006/math">
                    <m:r>
                      <a:rPr lang="en-US" altLang="zh-CN" sz="2400" i="1">
                        <a:latin typeface="Cambria Math" panose="02040503050406030204" pitchFamily="18" charset="0"/>
                      </a:rPr>
                      <m:t>𝟏</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𝟎</m:t>
                        </m:r>
                      </m:e>
                      <m:sup>
                        <m:r>
                          <a:rPr lang="en-US" altLang="zh-CN" sz="2400" i="1">
                            <a:latin typeface="Cambria Math" panose="02040503050406030204" pitchFamily="18" charset="0"/>
                          </a:rPr>
                          <m:t>𝟐𝟏</m:t>
                        </m:r>
                      </m:sup>
                    </m:sSup>
                  </m:oMath>
                </a14:m>
                <a:r>
                  <a:rPr lang="zh-CN" altLang="en-US" sz="2400" dirty="0"/>
                  <a:t>次算术运算</a:t>
                </a:r>
                <a:endParaRPr lang="en-US" altLang="zh-CN" sz="2400" dirty="0"/>
              </a:p>
              <a:p>
                <a:pPr lvl="1"/>
                <a:r>
                  <a:rPr lang="zh-CN" altLang="en-US" sz="2400" dirty="0"/>
                  <a:t>处理器性能：每秒</a:t>
                </a:r>
                <a14:m>
                  <m:oMath xmlns:m="http://schemas.openxmlformats.org/officeDocument/2006/math">
                    <m:r>
                      <a:rPr lang="en-US" altLang="zh-CN" sz="2400" i="1">
                        <a:latin typeface="Cambria Math" panose="02040503050406030204" pitchFamily="18" charset="0"/>
                      </a:rPr>
                      <m:t>𝟏</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𝟎</m:t>
                        </m:r>
                      </m:e>
                      <m:sup>
                        <m:r>
                          <a:rPr lang="en-US" altLang="zh-CN" sz="2400" i="1">
                            <a:latin typeface="Cambria Math" panose="02040503050406030204" pitchFamily="18" charset="0"/>
                          </a:rPr>
                          <m:t>𝟔</m:t>
                        </m:r>
                      </m:sup>
                    </m:sSup>
                  </m:oMath>
                </a14:m>
                <a:r>
                  <a:rPr lang="zh-CN" altLang="en-US" sz="2400" dirty="0"/>
                  <a:t>次算术运算</a:t>
                </a:r>
                <a:endParaRPr lang="en-US" altLang="zh-CN" sz="2400" dirty="0"/>
              </a:p>
              <a:p>
                <a:pPr lvl="1"/>
                <a:r>
                  <a:rPr lang="zh-CN" altLang="en-US" sz="2400" dirty="0"/>
                  <a:t>总时间：</a:t>
                </a:r>
                <a14:m>
                  <m:oMath xmlns:m="http://schemas.openxmlformats.org/officeDocument/2006/math">
                    <m:r>
                      <a:rPr lang="en-US" altLang="zh-CN" sz="2400" i="1">
                        <a:latin typeface="Cambria Math" panose="02040503050406030204" pitchFamily="18" charset="0"/>
                      </a:rPr>
                      <m:t>𝟏</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𝟎</m:t>
                        </m:r>
                      </m:e>
                      <m:sup>
                        <m:r>
                          <a:rPr lang="en-US" altLang="zh-CN" sz="2400" i="1">
                            <a:latin typeface="Cambria Math" panose="02040503050406030204" pitchFamily="18" charset="0"/>
                          </a:rPr>
                          <m:t>𝟏𝟓</m:t>
                        </m:r>
                      </m:sup>
                    </m:sSup>
                  </m:oMath>
                </a14:m>
                <a:r>
                  <a:rPr lang="zh-CN" altLang="en-US" sz="2400" dirty="0"/>
                  <a:t>秒</a:t>
                </a:r>
                <a:endParaRPr lang="en-US" altLang="zh-CN" sz="2400" dirty="0"/>
              </a:p>
              <a:p>
                <a:pPr lvl="1"/>
                <a:r>
                  <a:rPr lang="zh-CN" altLang="en-US" sz="2400" dirty="0"/>
                  <a:t>一年：不超过</a:t>
                </a:r>
                <a14:m>
                  <m:oMath xmlns:m="http://schemas.openxmlformats.org/officeDocument/2006/math">
                    <m:r>
                      <a:rPr lang="en-US" altLang="zh-CN" sz="2400" i="1">
                        <a:latin typeface="Cambria Math" panose="02040503050406030204" pitchFamily="18" charset="0"/>
                      </a:rPr>
                      <m:t>𝟑</m:t>
                    </m:r>
                    <m:r>
                      <a:rPr lang="en-US" altLang="zh-CN" sz="2400" i="1">
                        <a:latin typeface="Cambria Math" panose="02040503050406030204" pitchFamily="18" charset="0"/>
                      </a:rPr>
                      <m:t>.</m:t>
                    </m:r>
                    <m:r>
                      <a:rPr lang="en-US" altLang="zh-CN" sz="2400">
                        <a:latin typeface="Cambria Math" panose="02040503050406030204" pitchFamily="18" charset="0"/>
                      </a:rPr>
                      <m:t>𝟐</m:t>
                    </m:r>
                    <m:r>
                      <a:rPr lang="en-US" altLang="zh-CN" sz="2400" i="1">
                        <a:latin typeface="Cambria Math" panose="02040503050406030204" pitchFamily="18" charset="0"/>
                      </a:rPr>
                      <m:t>×</m:t>
                    </m:r>
                    <m:r>
                      <a:rPr lang="en-US" altLang="zh-CN" sz="2400" i="1">
                        <a:latin typeface="Cambria Math" panose="02040503050406030204" pitchFamily="18" charset="0"/>
                      </a:rPr>
                      <m:t>𝟏</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𝟎</m:t>
                        </m:r>
                      </m:e>
                      <m:sup>
                        <m:r>
                          <a:rPr lang="en-US" altLang="zh-CN" sz="2400" i="1">
                            <a:latin typeface="Cambria Math" panose="02040503050406030204" pitchFamily="18" charset="0"/>
                          </a:rPr>
                          <m:t>𝟕</m:t>
                        </m:r>
                      </m:sup>
                    </m:sSup>
                  </m:oMath>
                </a14:m>
                <a:r>
                  <a:rPr lang="zh-CN" altLang="en-US" sz="2400" dirty="0"/>
                  <a:t>秒</a:t>
                </a:r>
                <a:endParaRPr lang="en-US" altLang="zh-CN" sz="2400" dirty="0"/>
              </a:p>
              <a:p>
                <a:pPr lvl="1"/>
                <a:r>
                  <a:rPr lang="zh-CN" altLang="en-US" sz="2400" dirty="0"/>
                  <a:t>需要：</a:t>
                </a:r>
                <a:r>
                  <a:rPr lang="en-US" altLang="zh-CN" sz="2400" dirty="0"/>
                  <a:t>31250000</a:t>
                </a:r>
                <a:r>
                  <a:rPr lang="zh-CN" altLang="en-US" sz="2400" dirty="0"/>
                  <a:t>年，即使处理器达到</a:t>
                </a:r>
                <a14:m>
                  <m:oMath xmlns:m="http://schemas.openxmlformats.org/officeDocument/2006/math">
                    <m:r>
                      <a:rPr lang="en-US" altLang="zh-CN" sz="2400" i="1">
                        <a:latin typeface="Cambria Math" panose="02040503050406030204" pitchFamily="18" charset="0"/>
                      </a:rPr>
                      <m:t>𝟏</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𝟎</m:t>
                        </m:r>
                      </m:e>
                      <m:sup>
                        <m:r>
                          <a:rPr lang="en-US" altLang="zh-CN" sz="2400" i="1">
                            <a:latin typeface="Cambria Math" panose="02040503050406030204" pitchFamily="18" charset="0"/>
                          </a:rPr>
                          <m:t>𝟖</m:t>
                        </m:r>
                      </m:sup>
                    </m:sSup>
                  </m:oMath>
                </a14:m>
                <a:r>
                  <a:rPr lang="en-US" altLang="zh-CN" sz="2400" dirty="0"/>
                  <a:t>,n=11</a:t>
                </a:r>
                <a:r>
                  <a:rPr lang="zh-CN" altLang="en-US" sz="2400" dirty="0"/>
                  <a:t>时仍然成立</a:t>
                </a:r>
                <a:r>
                  <a:rPr lang="en-US" altLang="zh-CN" sz="2400" dirty="0"/>
                  <a:t>!</a:t>
                </a:r>
              </a:p>
              <a:p>
                <a:pPr lvl="1"/>
                <a:r>
                  <a:rPr lang="zh-CN" altLang="en-US" sz="2400" dirty="0"/>
                  <a:t>与组合优化中的</a:t>
                </a:r>
                <a:r>
                  <a:rPr lang="en-US" altLang="zh-CN" sz="2400" dirty="0"/>
                  <a:t>NP</a:t>
                </a:r>
                <a:r>
                  <a:rPr lang="zh-CN" altLang="en-US" sz="2400" dirty="0"/>
                  <a:t>难问题的复杂度 比较，结果也令人沮丧，为找到精确解，最难的组合问题只需要</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𝟐</m:t>
                        </m:r>
                      </m:e>
                      <m:sup>
                        <m:r>
                          <a:rPr lang="en-US" altLang="zh-CN" sz="2400" i="1">
                            <a:latin typeface="Cambria Math" panose="02040503050406030204" pitchFamily="18" charset="0"/>
                          </a:rPr>
                          <m:t>𝒏</m:t>
                        </m:r>
                      </m:sup>
                    </m:sSup>
                  </m:oMath>
                </a14:m>
                <a:r>
                  <a:rPr lang="zh-CN" altLang="en-US" sz="2400" dirty="0"/>
                  <a:t>次算术运算！</a:t>
                </a:r>
              </a:p>
            </p:txBody>
          </p:sp>
        </mc:Choice>
        <mc:Fallback xmlns="">
          <p:sp>
            <p:nvSpPr>
              <p:cNvPr id="3" name="内容占位符 2">
                <a:extLst>
                  <a:ext uri="{FF2B5EF4-FFF2-40B4-BE49-F238E27FC236}">
                    <a16:creationId xmlns:a16="http://schemas.microsoft.com/office/drawing/2014/main" id="{8828DECB-76E4-4A06-89C0-81E41B6D8016}"/>
                  </a:ext>
                </a:extLst>
              </p:cNvPr>
              <p:cNvSpPr>
                <a:spLocks noGrp="1" noRot="1" noChangeAspect="1" noMove="1" noResize="1" noEditPoints="1" noAdjustHandles="1" noChangeArrowheads="1" noChangeShapeType="1" noTextEdit="1"/>
              </p:cNvSpPr>
              <p:nvPr>
                <p:ph idx="1"/>
              </p:nvPr>
            </p:nvSpPr>
            <p:spPr>
              <a:blipFill>
                <a:blip r:embed="rId2"/>
                <a:stretch>
                  <a:fillRect l="-1521" t="-1844" r="-397" b="-10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999999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4E464E-D91B-48DE-9701-BD64D0D695C3}"/>
              </a:ext>
            </a:extLst>
          </p:cNvPr>
          <p:cNvSpPr>
            <a:spLocks noGrp="1"/>
          </p:cNvSpPr>
          <p:nvPr>
            <p:ph type="title"/>
          </p:nvPr>
        </p:nvSpPr>
        <p:spPr/>
        <p:txBody>
          <a:bodyPr/>
          <a:lstStyle/>
          <a:p>
            <a:r>
              <a:rPr lang="zh-CN" altLang="en-US" sz="3200" dirty="0"/>
              <a:t>第</a:t>
            </a:r>
            <a:r>
              <a:rPr lang="en-US" altLang="zh-CN" sz="3200" dirty="0"/>
              <a:t>5</a:t>
            </a:r>
            <a:r>
              <a:rPr lang="zh-CN" altLang="en-US" sz="3200" dirty="0"/>
              <a:t>章</a:t>
            </a:r>
            <a:r>
              <a:rPr lang="zh-CN" altLang="en-US" sz="3200" dirty="0">
                <a:latin typeface="隶书" panose="02010509060101010101" pitchFamily="1" charset="-122"/>
              </a:rPr>
              <a:t>无约束最优化方法</a:t>
            </a:r>
            <a:r>
              <a:rPr lang="en-US" altLang="zh-CN" sz="3200" dirty="0">
                <a:latin typeface="隶书" panose="02010509060101010101" pitchFamily="1" charset="-122"/>
              </a:rPr>
              <a:t>(Unconstrained Optimization Methods)-</a:t>
            </a:r>
            <a:r>
              <a:rPr lang="en-US" altLang="zh-CN" sz="3200" dirty="0"/>
              <a:t> </a:t>
            </a:r>
            <a:r>
              <a:rPr lang="zh-CN" altLang="en-US" sz="3200" dirty="0"/>
              <a:t>可微函数类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E882A6-85FE-4AF1-A1FD-18B43B45014D}"/>
                  </a:ext>
                </a:extLst>
              </p:cNvPr>
              <p:cNvSpPr>
                <a:spLocks noGrp="1"/>
              </p:cNvSpPr>
              <p:nvPr>
                <p:ph idx="1"/>
              </p:nvPr>
            </p:nvSpPr>
            <p:spPr/>
            <p:txBody>
              <a:bodyPr/>
              <a:lstStyle/>
              <a:p>
                <a:r>
                  <a:rPr lang="zh-CN" altLang="en-US" sz="2800" dirty="0"/>
                  <a:t>函数类</a:t>
                </a:r>
                <a14:m>
                  <m:oMath xmlns:m="http://schemas.openxmlformats.org/officeDocument/2006/math">
                    <m:sSubSup>
                      <m:sSubSupPr>
                        <m:ctrlPr>
                          <a:rPr lang="en-US" altLang="zh-CN" sz="2800" b="0" i="1" smtClean="0">
                            <a:latin typeface="Cambria Math" panose="02040503050406030204" pitchFamily="18" charset="0"/>
                          </a:rPr>
                        </m:ctrlPr>
                      </m:sSubSupPr>
                      <m:e>
                        <m:r>
                          <a:rPr lang="en-US" altLang="zh-CN" sz="2800" b="0" i="1" smtClean="0">
                            <a:latin typeface="Cambria Math" panose="02040503050406030204" pitchFamily="18" charset="0"/>
                          </a:rPr>
                          <m:t>𝐶</m:t>
                        </m:r>
                      </m:e>
                      <m:sub>
                        <m:r>
                          <a:rPr lang="en-US" altLang="zh-CN" sz="2800" b="0" i="1" smtClean="0">
                            <a:latin typeface="Cambria Math" panose="02040503050406030204" pitchFamily="18" charset="0"/>
                          </a:rPr>
                          <m:t>𝐿</m:t>
                        </m:r>
                      </m:sub>
                      <m:sup>
                        <m:r>
                          <a:rPr lang="en-US" altLang="zh-CN" sz="2800" b="0" i="1" smtClean="0">
                            <a:latin typeface="Cambria Math" panose="02040503050406030204" pitchFamily="18" charset="0"/>
                          </a:rPr>
                          <m:t>𝑘</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𝑝</m:t>
                        </m:r>
                      </m:sup>
                    </m:sSubSup>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𝑄</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𝑄</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𝑅</m:t>
                        </m:r>
                      </m:e>
                      <m:sup>
                        <m:r>
                          <a:rPr lang="en-US" altLang="zh-CN" sz="2800" b="0" i="1" smtClean="0">
                            <a:latin typeface="Cambria Math" panose="02040503050406030204" pitchFamily="18" charset="0"/>
                          </a:rPr>
                          <m:t>𝑛</m:t>
                        </m:r>
                      </m:sup>
                    </m:sSup>
                  </m:oMath>
                </a14:m>
                <a:endParaRPr lang="en-US" altLang="zh-CN" sz="2800" b="0" dirty="0"/>
              </a:p>
              <a:p>
                <a:pPr lvl="1"/>
                <a:r>
                  <a:rPr lang="zh-CN" altLang="en-US" sz="2400" dirty="0"/>
                  <a:t>任意函数</a:t>
                </a:r>
                <a14:m>
                  <m:oMath xmlns:m="http://schemas.openxmlformats.org/officeDocument/2006/math">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𝐿</m:t>
                        </m:r>
                      </m:sub>
                      <m:sup>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𝑄</m:t>
                    </m:r>
                    <m:r>
                      <a:rPr lang="en-US" altLang="zh-CN" sz="2400" b="0" i="1" smtClean="0">
                        <a:latin typeface="Cambria Math" panose="02040503050406030204" pitchFamily="18" charset="0"/>
                      </a:rPr>
                      <m:t>)</m:t>
                    </m:r>
                  </m:oMath>
                </a14:m>
                <a:r>
                  <a:rPr lang="zh-CN" altLang="en-US" sz="2400" dirty="0"/>
                  <a:t>在集合</a:t>
                </a:r>
                <a14:m>
                  <m:oMath xmlns:m="http://schemas.openxmlformats.org/officeDocument/2006/math">
                    <m:r>
                      <a:rPr lang="en-US" altLang="zh-CN" sz="2400" b="0" i="1" smtClean="0">
                        <a:latin typeface="Cambria Math" panose="02040503050406030204" pitchFamily="18" charset="0"/>
                      </a:rPr>
                      <m:t>𝑄</m:t>
                    </m:r>
                  </m:oMath>
                </a14:m>
                <a:r>
                  <a:rPr lang="zh-CN" altLang="en-US" sz="2400" dirty="0"/>
                  <a:t>上是</a:t>
                </a:r>
                <a14:m>
                  <m:oMath xmlns:m="http://schemas.openxmlformats.org/officeDocument/2006/math">
                    <m:r>
                      <a:rPr lang="en-US" altLang="zh-CN" sz="2400" b="0" i="1" smtClean="0">
                        <a:latin typeface="Cambria Math" panose="02040503050406030204" pitchFamily="18" charset="0"/>
                      </a:rPr>
                      <m:t>𝑘</m:t>
                    </m:r>
                  </m:oMath>
                </a14:m>
                <a:r>
                  <a:rPr lang="zh-CN" altLang="en-US" sz="2400" dirty="0"/>
                  <a:t>次连续可微的</a:t>
                </a:r>
                <a:endParaRPr lang="en-US" altLang="zh-CN" sz="2400" dirty="0"/>
              </a:p>
              <a:p>
                <a:pPr lvl="1"/>
                <a:r>
                  <a:rPr lang="zh-CN" altLang="en-US" sz="2400" dirty="0"/>
                  <a:t>它的</a:t>
                </a:r>
                <a14:m>
                  <m:oMath xmlns:m="http://schemas.openxmlformats.org/officeDocument/2006/math">
                    <m:r>
                      <a:rPr lang="en-US" altLang="zh-CN" sz="2400" b="0" i="1" smtClean="0">
                        <a:latin typeface="Cambria Math" panose="02040503050406030204" pitchFamily="18" charset="0"/>
                      </a:rPr>
                      <m:t>𝑝</m:t>
                    </m:r>
                  </m:oMath>
                </a14:m>
                <a:r>
                  <a:rPr lang="zh-CN" altLang="en-US" sz="2400" dirty="0"/>
                  <a:t>阶导数在</a:t>
                </a:r>
                <a14:m>
                  <m:oMath xmlns:m="http://schemas.openxmlformats.org/officeDocument/2006/math">
                    <m:r>
                      <a:rPr lang="en-US" altLang="zh-CN" sz="2400" b="0" i="1" smtClean="0">
                        <a:latin typeface="Cambria Math" panose="02040503050406030204" pitchFamily="18" charset="0"/>
                      </a:rPr>
                      <m:t>𝑄</m:t>
                    </m:r>
                  </m:oMath>
                </a14:m>
                <a:r>
                  <a:rPr lang="zh-CN" altLang="en-US" sz="2400" dirty="0"/>
                  <a:t>上是关于常数</a:t>
                </a:r>
                <a14:m>
                  <m:oMath xmlns:m="http://schemas.openxmlformats.org/officeDocument/2006/math">
                    <m:r>
                      <a:rPr lang="en-US" altLang="zh-CN" sz="2400" b="0" i="1" smtClean="0">
                        <a:latin typeface="Cambria Math" panose="02040503050406030204" pitchFamily="18" charset="0"/>
                      </a:rPr>
                      <m:t>𝐿</m:t>
                    </m:r>
                  </m:oMath>
                </a14:m>
                <a:r>
                  <a:rPr lang="zh-CN" altLang="en-US" sz="2400" dirty="0"/>
                  <a:t>是</a:t>
                </a:r>
                <a:r>
                  <a:rPr lang="en-US" altLang="zh-CN" sz="2400" dirty="0"/>
                  <a:t>Lipschitz</a:t>
                </a:r>
                <a:r>
                  <a:rPr lang="zh-CN" altLang="en-US" sz="2400" dirty="0"/>
                  <a:t>连续的，即对所有</a:t>
                </a:r>
                <a14:m>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𝑄</m:t>
                    </m:r>
                    <m:r>
                      <a:rPr lang="zh-CN" altLang="en-US" sz="2400" i="1">
                        <a:latin typeface="Cambria Math" panose="02040503050406030204" pitchFamily="18" charset="0"/>
                      </a:rPr>
                      <m:t>，</m:t>
                    </m:r>
                  </m:oMath>
                </a14:m>
                <a:r>
                  <a:rPr lang="zh-CN" altLang="en-US" sz="2400" dirty="0"/>
                  <a:t>满足</a:t>
                </a:r>
                <a:endParaRPr lang="en-US" altLang="zh-CN" sz="2400" dirty="0"/>
              </a:p>
              <a:p>
                <a:pPr lvl="1"/>
                <a14:m>
                  <m:oMath xmlns:m="http://schemas.openxmlformats.org/officeDocument/2006/math">
                    <m:r>
                      <m:rPr>
                        <m:lit/>
                      </m:rP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m:rPr>
                            <m:sty m:val="p"/>
                          </m:rPr>
                          <a:rPr lang="en-US" altLang="zh-CN" sz="2400" b="0" i="0" smtClean="0">
                            <a:latin typeface="Cambria Math" panose="02040503050406030204" pitchFamily="18" charset="0"/>
                          </a:rPr>
                          <m:t>∇</m:t>
                        </m:r>
                      </m:e>
                      <m:sup>
                        <m:r>
                          <a:rPr lang="en-US" altLang="zh-CN" sz="2400" b="0" i="1" smtClean="0">
                            <a:latin typeface="Cambria Math" panose="02040503050406030204" pitchFamily="18" charset="0"/>
                          </a:rPr>
                          <m:t>𝑝</m:t>
                        </m:r>
                      </m:sup>
                    </m:sSup>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m:rPr>
                            <m:sty m:val="p"/>
                          </m:rPr>
                          <a:rPr lang="en-US" altLang="zh-CN" sz="2400" b="0" i="0" smtClean="0">
                            <a:latin typeface="Cambria Math" panose="02040503050406030204" pitchFamily="18" charset="0"/>
                          </a:rPr>
                          <m:t>∇</m:t>
                        </m:r>
                      </m:e>
                      <m:sup>
                        <m:r>
                          <a:rPr lang="en-US" altLang="zh-CN" sz="2400" b="0" i="1" smtClean="0">
                            <a:latin typeface="Cambria Math" panose="02040503050406030204" pitchFamily="18" charset="0"/>
                          </a:rPr>
                          <m:t>𝑝</m:t>
                        </m:r>
                      </m:sup>
                    </m:sSup>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𝑦</m:t>
                        </m:r>
                      </m:e>
                    </m:d>
                    <m:r>
                      <m:rPr>
                        <m:lit/>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𝐿</m:t>
                    </m:r>
                    <m:r>
                      <m:rPr>
                        <m:lit/>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m:rPr>
                        <m:lit/>
                      </m:rPr>
                      <a:rPr lang="en-US" altLang="zh-CN" sz="2400" b="0" i="1" smtClean="0">
                        <a:latin typeface="Cambria Math" panose="02040503050406030204" pitchFamily="18" charset="0"/>
                      </a:rPr>
                      <m:t>||</m:t>
                    </m:r>
                  </m:oMath>
                </a14:m>
                <a:endParaRPr lang="en-US" altLang="zh-CN" sz="2400" dirty="0"/>
              </a:p>
              <a:p>
                <a:r>
                  <a:rPr lang="zh-CN" altLang="en-US" sz="2800" dirty="0"/>
                  <a:t>函数类具有如下性质：</a:t>
                </a:r>
                <a:endParaRPr lang="en-US" altLang="zh-CN" sz="2800" dirty="0"/>
              </a:p>
              <a:p>
                <a:pPr lvl="1"/>
                <a14:m>
                  <m:oMath xmlns:m="http://schemas.openxmlformats.org/officeDocument/2006/math">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oMath>
                </a14:m>
                <a:r>
                  <a:rPr lang="zh-CN" altLang="en-US" sz="2400" dirty="0"/>
                  <a:t>如果</a:t>
                </a:r>
                <a14:m>
                  <m:oMath xmlns:m="http://schemas.openxmlformats.org/officeDocument/2006/math">
                    <m:r>
                      <a:rPr lang="en-US" altLang="zh-CN" sz="2400" b="0" i="1" dirty="0" smtClean="0">
                        <a:latin typeface="Cambria Math" panose="02040503050406030204" pitchFamily="18" charset="0"/>
                      </a:rPr>
                      <m:t>𝑞</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𝑘</m:t>
                    </m:r>
                    <m:r>
                      <a:rPr lang="en-US" altLang="zh-CN" sz="2400" b="0" i="1" dirty="0" smtClean="0">
                        <a:latin typeface="Cambria Math" panose="02040503050406030204" pitchFamily="18" charset="0"/>
                      </a:rPr>
                      <m:t>,</m:t>
                    </m:r>
                  </m:oMath>
                </a14:m>
                <a:r>
                  <a:rPr lang="zh-CN" altLang="en-US" sz="2400" dirty="0"/>
                  <a:t>则</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𝐶</m:t>
                        </m:r>
                      </m:e>
                      <m:sub>
                        <m:r>
                          <a:rPr lang="en-US" altLang="zh-CN" sz="2400" i="1">
                            <a:latin typeface="Cambria Math" panose="02040503050406030204" pitchFamily="18" charset="0"/>
                          </a:rPr>
                          <m:t>𝐿</m:t>
                        </m:r>
                      </m:sub>
                      <m:sup>
                        <m:r>
                          <a:rPr lang="en-US" altLang="zh-CN" sz="2400" b="0" i="1" smtClean="0">
                            <a:latin typeface="Cambria Math" panose="02040503050406030204" pitchFamily="18" charset="0"/>
                          </a:rPr>
                          <m:t>𝑞</m:t>
                        </m:r>
                        <m:r>
                          <a:rPr lang="en-US" altLang="zh-CN" sz="2400" i="1">
                            <a:latin typeface="Cambria Math" panose="02040503050406030204" pitchFamily="18" charset="0"/>
                          </a:rPr>
                          <m:t>,</m:t>
                        </m:r>
                        <m:r>
                          <a:rPr lang="en-US" altLang="zh-CN" sz="2400" i="1">
                            <a:latin typeface="Cambria Math" panose="02040503050406030204" pitchFamily="18" charset="0"/>
                          </a:rPr>
                          <m:t>𝑝</m:t>
                        </m:r>
                      </m:sup>
                    </m:sSub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𝑄</m:t>
                        </m:r>
                      </m:e>
                    </m:d>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𝐶</m:t>
                        </m:r>
                      </m:e>
                      <m:sub>
                        <m:r>
                          <a:rPr lang="en-US" altLang="zh-CN" sz="2400" i="1">
                            <a:latin typeface="Cambria Math" panose="02040503050406030204" pitchFamily="18" charset="0"/>
                          </a:rPr>
                          <m:t>𝐿</m:t>
                        </m:r>
                      </m:sub>
                      <m:sup>
                        <m:r>
                          <a:rPr lang="en-US" altLang="zh-CN" sz="2400" i="1">
                            <a:latin typeface="Cambria Math" panose="02040503050406030204" pitchFamily="18" charset="0"/>
                          </a:rPr>
                          <m:t>𝑘</m:t>
                        </m:r>
                        <m:r>
                          <a:rPr lang="en-US" altLang="zh-CN" sz="2400" i="1">
                            <a:latin typeface="Cambria Math" panose="02040503050406030204" pitchFamily="18" charset="0"/>
                          </a:rPr>
                          <m:t>,</m:t>
                        </m:r>
                        <m:r>
                          <a:rPr lang="en-US" altLang="zh-CN" sz="2400" i="1">
                            <a:latin typeface="Cambria Math" panose="02040503050406030204" pitchFamily="18" charset="0"/>
                          </a:rPr>
                          <m:t>𝑝</m:t>
                        </m:r>
                      </m:sup>
                    </m:sSub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𝑄</m:t>
                        </m:r>
                      </m:e>
                    </m:d>
                    <m:r>
                      <a:rPr lang="en-US" altLang="zh-CN" sz="2400" i="1">
                        <a:latin typeface="Cambria Math" panose="02040503050406030204" pitchFamily="18" charset="0"/>
                      </a:rPr>
                      <m:t>,</m:t>
                    </m:r>
                  </m:oMath>
                </a14:m>
                <a:endParaRPr lang="en-US" altLang="zh-CN" sz="2400" dirty="0"/>
              </a:p>
              <a:p>
                <a:pPr lvl="1"/>
                <a:r>
                  <a:rPr lang="zh-CN" altLang="en-US" sz="2400" dirty="0"/>
                  <a:t>如果</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𝐶</m:t>
                        </m:r>
                      </m:e>
                      <m:sub>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𝐿</m:t>
                            </m:r>
                          </m:e>
                          <m:sub>
                            <m:r>
                              <a:rPr lang="en-US" altLang="zh-CN" sz="2400" b="0" i="1" smtClean="0">
                                <a:latin typeface="Cambria Math" panose="02040503050406030204" pitchFamily="18" charset="0"/>
                              </a:rPr>
                              <m:t>1</m:t>
                            </m:r>
                          </m:sub>
                        </m:sSub>
                      </m:sub>
                      <m:sup>
                        <m:r>
                          <a:rPr lang="en-US" altLang="zh-CN" sz="2400" i="1">
                            <a:latin typeface="Cambria Math" panose="02040503050406030204" pitchFamily="18" charset="0"/>
                          </a:rPr>
                          <m:t>𝑘</m:t>
                        </m:r>
                        <m:r>
                          <a:rPr lang="en-US" altLang="zh-CN" sz="2400" i="1">
                            <a:latin typeface="Cambria Math" panose="02040503050406030204" pitchFamily="18" charset="0"/>
                          </a:rPr>
                          <m:t>,</m:t>
                        </m:r>
                        <m:r>
                          <a:rPr lang="en-US" altLang="zh-CN" sz="2400" i="1">
                            <a:latin typeface="Cambria Math" panose="02040503050406030204" pitchFamily="18" charset="0"/>
                          </a:rPr>
                          <m:t>𝑝</m:t>
                        </m:r>
                      </m:sup>
                    </m:sSub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𝑄</m:t>
                        </m:r>
                      </m:e>
                    </m:d>
                    <m:r>
                      <a:rPr lang="en-US" altLang="zh-CN" sz="2400" i="1">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𝐶</m:t>
                        </m:r>
                      </m:e>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𝐿</m:t>
                            </m:r>
                          </m:e>
                          <m:sub>
                            <m:r>
                              <a:rPr lang="en-US" altLang="zh-CN" sz="2400" b="0" i="1" smtClean="0">
                                <a:latin typeface="Cambria Math" panose="02040503050406030204" pitchFamily="18" charset="0"/>
                              </a:rPr>
                              <m:t>2</m:t>
                            </m:r>
                          </m:sub>
                        </m:sSub>
                      </m:sub>
                      <m:sup>
                        <m:r>
                          <a:rPr lang="en-US" altLang="zh-CN" sz="2400" i="1">
                            <a:latin typeface="Cambria Math" panose="02040503050406030204" pitchFamily="18" charset="0"/>
                          </a:rPr>
                          <m:t>𝑘</m:t>
                        </m:r>
                        <m:r>
                          <a:rPr lang="en-US" altLang="zh-CN" sz="2400" i="1">
                            <a:latin typeface="Cambria Math" panose="02040503050406030204" pitchFamily="18" charset="0"/>
                          </a:rPr>
                          <m:t>,</m:t>
                        </m:r>
                        <m:r>
                          <a:rPr lang="en-US" altLang="zh-CN" sz="2400" i="1">
                            <a:latin typeface="Cambria Math" panose="02040503050406030204" pitchFamily="18" charset="0"/>
                          </a:rPr>
                          <m:t>𝑝</m:t>
                        </m:r>
                      </m:sup>
                    </m:sSub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𝑄</m:t>
                        </m:r>
                      </m:e>
                    </m:d>
                    <m:r>
                      <a:rPr lang="en-US" altLang="zh-CN" sz="2400" i="1">
                        <a:latin typeface="Cambria Math" panose="02040503050406030204" pitchFamily="18" charset="0"/>
                      </a:rPr>
                      <m:t>,</m:t>
                    </m:r>
                  </m:oMath>
                </a14:m>
                <a:r>
                  <a:rPr lang="zh-CN" altLang="en-US" sz="2400" dirty="0"/>
                  <a:t>且</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𝛼</m:t>
                        </m:r>
                      </m:e>
                      <m:sub>
                        <m:r>
                          <a:rPr lang="en-US" altLang="zh-CN" sz="2400" b="0" i="1" dirty="0" smtClean="0">
                            <a:latin typeface="Cambria Math" panose="02040503050406030204" pitchFamily="18" charset="0"/>
                          </a:rPr>
                          <m:t>1</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𝛼</m:t>
                        </m:r>
                      </m:e>
                      <m:sub>
                        <m:r>
                          <a:rPr lang="en-US" altLang="zh-CN" sz="2400" b="0" i="1" dirty="0" smtClean="0">
                            <a:latin typeface="Cambria Math" panose="02040503050406030204" pitchFamily="18" charset="0"/>
                          </a:rPr>
                          <m:t>2</m:t>
                        </m:r>
                      </m:sub>
                    </m:sSub>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𝑅</m:t>
                    </m:r>
                    <m:r>
                      <a:rPr lang="zh-CN" altLang="en-US" sz="2400" i="1" dirty="0">
                        <a:latin typeface="Cambria Math" panose="02040503050406030204" pitchFamily="18" charset="0"/>
                      </a:rPr>
                      <m:t>，</m:t>
                    </m:r>
                  </m:oMath>
                </a14:m>
                <a:r>
                  <a:rPr lang="zh-CN" altLang="en-US" sz="2400" dirty="0"/>
                  <a:t>则对</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r>
                      <m:rPr>
                        <m:lit/>
                      </m:rP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1</m:t>
                        </m:r>
                      </m:sub>
                    </m:sSub>
                    <m:r>
                      <m:rPr>
                        <m:lit/>
                      </m:rP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m:rPr>
                        <m:lit/>
                      </m:rP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2</m:t>
                        </m:r>
                      </m:sub>
                    </m:sSub>
                    <m:r>
                      <m:rPr>
                        <m:lit/>
                      </m:rP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2</m:t>
                        </m:r>
                      </m:sub>
                    </m:sSub>
                  </m:oMath>
                </a14:m>
                <a:r>
                  <a:rPr lang="en-US" altLang="zh-CN" sz="2400" dirty="0"/>
                  <a:t>,</a:t>
                </a:r>
                <a:r>
                  <a:rPr lang="zh-CN" altLang="en-US" sz="2400" dirty="0"/>
                  <a:t>有</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𝐶</m:t>
                        </m:r>
                      </m:e>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𝐿</m:t>
                            </m:r>
                          </m:e>
                          <m:sub>
                            <m:r>
                              <a:rPr lang="en-US" altLang="zh-CN" sz="2400" b="0" i="1" smtClean="0">
                                <a:latin typeface="Cambria Math" panose="02040503050406030204" pitchFamily="18" charset="0"/>
                              </a:rPr>
                              <m:t>3</m:t>
                            </m:r>
                          </m:sub>
                        </m:sSub>
                      </m:sub>
                      <m:sup>
                        <m:r>
                          <a:rPr lang="en-US" altLang="zh-CN" sz="2400" i="1">
                            <a:latin typeface="Cambria Math" panose="02040503050406030204" pitchFamily="18" charset="0"/>
                          </a:rPr>
                          <m:t>𝑘</m:t>
                        </m:r>
                        <m:r>
                          <a:rPr lang="en-US" altLang="zh-CN" sz="2400" i="1">
                            <a:latin typeface="Cambria Math" panose="02040503050406030204" pitchFamily="18" charset="0"/>
                          </a:rPr>
                          <m:t>,</m:t>
                        </m:r>
                        <m:r>
                          <a:rPr lang="en-US" altLang="zh-CN" sz="2400" i="1">
                            <a:latin typeface="Cambria Math" panose="02040503050406030204" pitchFamily="18" charset="0"/>
                          </a:rPr>
                          <m:t>𝑝</m:t>
                        </m:r>
                      </m:sup>
                    </m:sSub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𝑄</m:t>
                        </m:r>
                      </m:e>
                    </m:d>
                    <m:r>
                      <a:rPr lang="en-US" altLang="zh-CN" sz="2400" i="1">
                        <a:latin typeface="Cambria Math" panose="02040503050406030204" pitchFamily="18" charset="0"/>
                      </a:rPr>
                      <m:t>,</m:t>
                    </m:r>
                  </m:oMath>
                </a14:m>
                <a:endParaRPr lang="en-US" altLang="zh-CN" sz="2400" dirty="0"/>
              </a:p>
              <a:p>
                <a:pPr lvl="1"/>
                <a:r>
                  <a:rPr lang="zh-CN" altLang="en-US" sz="2400" dirty="0"/>
                  <a:t>最常用的函数类：</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𝐶</m:t>
                        </m:r>
                      </m:e>
                      <m:sub>
                        <m:r>
                          <a:rPr lang="en-US" altLang="zh-CN" sz="2400" b="0" i="1" smtClean="0">
                            <a:latin typeface="Cambria Math" panose="02040503050406030204" pitchFamily="18" charset="0"/>
                          </a:rPr>
                          <m:t>𝐿</m:t>
                        </m:r>
                      </m:sub>
                      <m:sup>
                        <m:r>
                          <a:rPr lang="en-US" altLang="zh-CN" sz="2400" b="0" i="1" smtClean="0">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1</m:t>
                        </m:r>
                      </m:sup>
                    </m:sSub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𝑄</m:t>
                        </m:r>
                      </m:e>
                    </m:d>
                    <m:r>
                      <a:rPr lang="en-US" altLang="zh-CN" sz="2400" i="1">
                        <a:latin typeface="Cambria Math" panose="02040503050406030204" pitchFamily="18" charset="0"/>
                      </a:rPr>
                      <m:t>,</m:t>
                    </m:r>
                  </m:oMath>
                </a14:m>
                <a:r>
                  <a:rPr lang="zh-CN" altLang="en-US" sz="2400" dirty="0"/>
                  <a:t>即具有</a:t>
                </a:r>
                <a14:m>
                  <m:oMath xmlns:m="http://schemas.openxmlformats.org/officeDocument/2006/math">
                    <m:r>
                      <a:rPr lang="en-US" altLang="zh-CN" sz="2400" b="0" i="1" smtClean="0">
                        <a:latin typeface="Cambria Math" panose="02040503050406030204" pitchFamily="18" charset="0"/>
                      </a:rPr>
                      <m:t>𝐿𝑖𝑝𝑠𝑐h𝑖𝑡𝑧</m:t>
                    </m:r>
                  </m:oMath>
                </a14:m>
                <a:r>
                  <a:rPr lang="zh-CN" altLang="en-US" sz="2400" dirty="0"/>
                  <a:t>连续梯度的函数类，即满足对所有的</a:t>
                </a:r>
                <a14:m>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𝑄</m:t>
                    </m:r>
                    <m:r>
                      <a:rPr lang="en-US" altLang="zh-CN" sz="2400" b="0" i="1" smtClean="0">
                        <a:latin typeface="Cambria Math" panose="02040503050406030204" pitchFamily="18" charset="0"/>
                      </a:rPr>
                      <m:t>,</m:t>
                    </m:r>
                  </m:oMath>
                </a14:m>
                <a:r>
                  <a:rPr lang="zh-CN" altLang="en-US" sz="2400" dirty="0"/>
                  <a:t>有</a:t>
                </a:r>
                <a:endParaRPr lang="en-US" altLang="zh-CN" sz="2400" dirty="0"/>
              </a:p>
              <a:p>
                <a:pPr lvl="1"/>
                <a14:m>
                  <m:oMath xmlns:m="http://schemas.openxmlformats.org/officeDocument/2006/math">
                    <m:r>
                      <m:rPr>
                        <m:lit/>
                      </m:rP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𝑦</m:t>
                        </m:r>
                      </m:e>
                    </m:d>
                    <m:r>
                      <m:rPr>
                        <m:lit/>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𝐿</m:t>
                    </m:r>
                    <m:r>
                      <m:rPr>
                        <m:lit/>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m:rPr>
                        <m:lit/>
                      </m:rPr>
                      <a:rPr lang="en-US" altLang="zh-CN" sz="2400" b="0" i="1" smtClean="0">
                        <a:latin typeface="Cambria Math" panose="02040503050406030204" pitchFamily="18" charset="0"/>
                      </a:rPr>
                      <m:t>||</m:t>
                    </m:r>
                  </m:oMath>
                </a14:m>
                <a:endParaRPr lang="zh-CN" altLang="en-US" sz="2400" dirty="0"/>
              </a:p>
            </p:txBody>
          </p:sp>
        </mc:Choice>
        <mc:Fallback xmlns="">
          <p:sp>
            <p:nvSpPr>
              <p:cNvPr id="3" name="内容占位符 2">
                <a:extLst>
                  <a:ext uri="{FF2B5EF4-FFF2-40B4-BE49-F238E27FC236}">
                    <a16:creationId xmlns:a16="http://schemas.microsoft.com/office/drawing/2014/main" id="{BFE882A6-85FE-4AF1-A1FD-18B43B45014D}"/>
                  </a:ext>
                </a:extLst>
              </p:cNvPr>
              <p:cNvSpPr>
                <a:spLocks noGrp="1" noRot="1" noChangeAspect="1" noMove="1" noResize="1" noEditPoints="1" noAdjustHandles="1" noChangeArrowheads="1" noChangeShapeType="1" noTextEdit="1"/>
              </p:cNvSpPr>
              <p:nvPr>
                <p:ph idx="1"/>
              </p:nvPr>
            </p:nvSpPr>
            <p:spPr>
              <a:blipFill>
                <a:blip r:embed="rId2"/>
                <a:stretch>
                  <a:fillRect l="-1190" t="-325" b="-48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9256044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4E464E-D91B-48DE-9701-BD64D0D695C3}"/>
              </a:ext>
            </a:extLst>
          </p:cNvPr>
          <p:cNvSpPr>
            <a:spLocks noGrp="1"/>
          </p:cNvSpPr>
          <p:nvPr>
            <p:ph type="title"/>
          </p:nvPr>
        </p:nvSpPr>
        <p:spPr/>
        <p:txBody>
          <a:bodyPr/>
          <a:lstStyle/>
          <a:p>
            <a:r>
              <a:rPr lang="zh-CN" altLang="en-US" sz="3200" dirty="0"/>
              <a:t>第</a:t>
            </a:r>
            <a:r>
              <a:rPr lang="en-US" altLang="zh-CN" sz="3200" dirty="0"/>
              <a:t>5</a:t>
            </a:r>
            <a:r>
              <a:rPr lang="zh-CN" altLang="en-US" sz="3200" dirty="0"/>
              <a:t>章</a:t>
            </a:r>
            <a:r>
              <a:rPr lang="zh-CN" altLang="en-US" sz="3200" dirty="0">
                <a:latin typeface="隶书" panose="02010509060101010101" pitchFamily="1" charset="-122"/>
              </a:rPr>
              <a:t>无约束最优化方法</a:t>
            </a:r>
            <a:r>
              <a:rPr lang="en-US" altLang="zh-CN" sz="3200" dirty="0">
                <a:latin typeface="隶书" panose="02010509060101010101" pitchFamily="1" charset="-122"/>
              </a:rPr>
              <a:t>(Unconstrained Optimization Methods)-</a:t>
            </a:r>
            <a:r>
              <a:rPr lang="en-US" altLang="zh-CN" sz="3200" dirty="0"/>
              <a:t> </a:t>
            </a:r>
            <a:r>
              <a:rPr lang="zh-CN" altLang="en-US" sz="3200" dirty="0"/>
              <a:t>可微函数类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E882A6-85FE-4AF1-A1FD-18B43B45014D}"/>
                  </a:ext>
                </a:extLst>
              </p:cNvPr>
              <p:cNvSpPr>
                <a:spLocks noGrp="1"/>
              </p:cNvSpPr>
              <p:nvPr>
                <p:ph idx="1"/>
              </p:nvPr>
            </p:nvSpPr>
            <p:spPr/>
            <p:txBody>
              <a:bodyPr/>
              <a:lstStyle/>
              <a:p>
                <a:r>
                  <a:rPr lang="zh-CN" altLang="en-US" sz="1800" dirty="0"/>
                  <a:t>满足这样条件的函数具体是什么样的呢？</a:t>
                </a:r>
                <a:endParaRPr lang="en-US" altLang="zh-CN" sz="1800" dirty="0"/>
              </a:p>
              <a:p>
                <a:r>
                  <a:rPr lang="zh-CN" altLang="en-US" sz="1800" dirty="0">
                    <a:solidFill>
                      <a:srgbClr val="FF0000"/>
                    </a:solidFill>
                  </a:rPr>
                  <a:t>引理：</a:t>
                </a:r>
                <a:r>
                  <a:rPr lang="zh-CN" altLang="en-US" sz="1800" dirty="0"/>
                  <a:t>函数</a:t>
                </a:r>
                <a14:m>
                  <m:oMath xmlns:m="http://schemas.openxmlformats.org/officeDocument/2006/math">
                    <m:r>
                      <a:rPr lang="en-US" altLang="zh-CN" sz="1800" b="0" i="1">
                        <a:latin typeface="Cambria Math" panose="02040503050406030204" pitchFamily="18" charset="0"/>
                      </a:rPr>
                      <m:t>𝑓</m:t>
                    </m:r>
                    <m:r>
                      <a:rPr lang="en-US" altLang="zh-CN" sz="1800" b="0" i="1">
                        <a:latin typeface="Cambria Math" panose="02040503050406030204" pitchFamily="18" charset="0"/>
                      </a:rPr>
                      <m:t>(</m:t>
                    </m:r>
                    <m:r>
                      <a:rPr lang="en-US" altLang="zh-CN" sz="1800" b="0" i="1">
                        <a:latin typeface="Cambria Math" panose="02040503050406030204" pitchFamily="18" charset="0"/>
                      </a:rPr>
                      <m:t>𝑥</m:t>
                    </m:r>
                    <m:r>
                      <a:rPr lang="en-US" altLang="zh-CN" sz="1800" b="0" i="1">
                        <a:latin typeface="Cambria Math" panose="02040503050406030204" pitchFamily="18" charset="0"/>
                      </a:rPr>
                      <m:t>)</m:t>
                    </m:r>
                  </m:oMath>
                </a14:m>
                <a:r>
                  <a:rPr lang="zh-CN" altLang="en-US" sz="1800" dirty="0"/>
                  <a:t>属于类</a:t>
                </a:r>
                <a14:m>
                  <m:oMath xmlns:m="http://schemas.openxmlformats.org/officeDocument/2006/math">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𝐶</m:t>
                        </m:r>
                      </m:e>
                      <m:sub>
                        <m:r>
                          <a:rPr lang="en-US" altLang="zh-CN" sz="1800" i="1">
                            <a:latin typeface="Cambria Math" panose="02040503050406030204" pitchFamily="18" charset="0"/>
                          </a:rPr>
                          <m:t>𝐿</m:t>
                        </m:r>
                      </m:sub>
                      <m:sup>
                        <m:r>
                          <a:rPr lang="en-US" altLang="zh-CN" sz="1800" b="0" i="1">
                            <a:latin typeface="Cambria Math" panose="02040503050406030204" pitchFamily="18" charset="0"/>
                          </a:rPr>
                          <m:t>2</m:t>
                        </m:r>
                        <m:r>
                          <a:rPr lang="en-US" altLang="zh-CN" sz="1800" i="1">
                            <a:latin typeface="Cambria Math" panose="02040503050406030204" pitchFamily="18" charset="0"/>
                          </a:rPr>
                          <m:t>,1</m:t>
                        </m:r>
                      </m:sup>
                    </m:sSubSup>
                    <m:d>
                      <m:dPr>
                        <m:ctrlPr>
                          <a:rPr lang="en-US" altLang="zh-CN" sz="1800" i="1">
                            <a:latin typeface="Cambria Math" panose="02040503050406030204" pitchFamily="18" charset="0"/>
                          </a:rPr>
                        </m:ctrlPr>
                      </m:dPr>
                      <m:e>
                        <m:sSup>
                          <m:sSupPr>
                            <m:ctrlPr>
                              <a:rPr lang="en-US" altLang="zh-CN" sz="1800" b="0" i="1">
                                <a:latin typeface="Cambria Math" panose="02040503050406030204" pitchFamily="18" charset="0"/>
                              </a:rPr>
                            </m:ctrlPr>
                          </m:sSupPr>
                          <m:e>
                            <m:r>
                              <a:rPr lang="en-US" altLang="zh-CN" sz="1800" b="0" i="1">
                                <a:latin typeface="Cambria Math" panose="02040503050406030204" pitchFamily="18" charset="0"/>
                              </a:rPr>
                              <m:t>𝑅</m:t>
                            </m:r>
                          </m:e>
                          <m:sup>
                            <m:r>
                              <a:rPr lang="en-US" altLang="zh-CN" sz="1800" b="0" i="1">
                                <a:latin typeface="Cambria Math" panose="02040503050406030204" pitchFamily="18" charset="0"/>
                              </a:rPr>
                              <m:t>𝑛</m:t>
                            </m:r>
                          </m:sup>
                        </m:sSup>
                      </m:e>
                    </m:d>
                    <m:r>
                      <a:rPr lang="en-US" altLang="zh-CN" sz="1800" b="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𝐶</m:t>
                        </m:r>
                      </m:e>
                      <m:sub>
                        <m:r>
                          <a:rPr lang="en-US" altLang="zh-CN" sz="1800" i="1">
                            <a:latin typeface="Cambria Math" panose="02040503050406030204" pitchFamily="18" charset="0"/>
                          </a:rPr>
                          <m:t>𝐿</m:t>
                        </m:r>
                      </m:sub>
                      <m:sup>
                        <m:r>
                          <a:rPr lang="en-US" altLang="zh-CN" sz="1800" i="1">
                            <a:latin typeface="Cambria Math" panose="02040503050406030204" pitchFamily="18" charset="0"/>
                          </a:rPr>
                          <m:t>1,1</m:t>
                        </m:r>
                      </m:sup>
                    </m:sSubSup>
                    <m:d>
                      <m:dPr>
                        <m:ctrlPr>
                          <a:rPr lang="en-US" altLang="zh-CN" sz="1800" i="1">
                            <a:latin typeface="Cambria Math" panose="02040503050406030204" pitchFamily="18" charset="0"/>
                          </a:rPr>
                        </m:ctrlPr>
                      </m:dPr>
                      <m:e>
                        <m:sSup>
                          <m:sSupPr>
                            <m:ctrlPr>
                              <a:rPr lang="en-US" altLang="zh-CN" sz="1800" b="0" i="1">
                                <a:latin typeface="Cambria Math" panose="02040503050406030204" pitchFamily="18" charset="0"/>
                              </a:rPr>
                            </m:ctrlPr>
                          </m:sSupPr>
                          <m:e>
                            <m:r>
                              <a:rPr lang="en-US" altLang="zh-CN" sz="1800" b="0" i="1">
                                <a:latin typeface="Cambria Math" panose="02040503050406030204" pitchFamily="18" charset="0"/>
                              </a:rPr>
                              <m:t>𝑅</m:t>
                            </m:r>
                          </m:e>
                          <m:sup>
                            <m:r>
                              <a:rPr lang="en-US" altLang="zh-CN" sz="1800" b="0" i="1">
                                <a:latin typeface="Cambria Math" panose="02040503050406030204" pitchFamily="18" charset="0"/>
                              </a:rPr>
                              <m:t>𝑛</m:t>
                            </m:r>
                          </m:sup>
                        </m:sSup>
                      </m:e>
                    </m:d>
                  </m:oMath>
                </a14:m>
                <a:r>
                  <a:rPr lang="en-US" altLang="zh-CN" sz="1800" dirty="0"/>
                  <a:t>,</a:t>
                </a:r>
                <a:r>
                  <a:rPr lang="zh-CN" altLang="en-US" sz="1800" dirty="0"/>
                  <a:t>当且仅当对所有</a:t>
                </a:r>
                <a14:m>
                  <m:oMath xmlns:m="http://schemas.openxmlformats.org/officeDocument/2006/math">
                    <m:r>
                      <a:rPr lang="en-US" altLang="zh-CN" sz="1800" b="0" i="1">
                        <a:latin typeface="Cambria Math" panose="02040503050406030204" pitchFamily="18" charset="0"/>
                      </a:rPr>
                      <m:t>𝑥</m:t>
                    </m:r>
                    <m:r>
                      <a:rPr lang="en-US" altLang="zh-CN" sz="1800" b="0" i="1">
                        <a:latin typeface="Cambria Math" panose="02040503050406030204" pitchFamily="18" charset="0"/>
                      </a:rPr>
                      <m:t>∈</m:t>
                    </m:r>
                    <m:sSup>
                      <m:sSupPr>
                        <m:ctrlPr>
                          <a:rPr lang="en-US" altLang="zh-CN" sz="1800" b="0" i="1">
                            <a:latin typeface="Cambria Math" panose="02040503050406030204" pitchFamily="18" charset="0"/>
                          </a:rPr>
                        </m:ctrlPr>
                      </m:sSupPr>
                      <m:e>
                        <m:r>
                          <a:rPr lang="en-US" altLang="zh-CN" sz="1800" b="0" i="1">
                            <a:latin typeface="Cambria Math" panose="02040503050406030204" pitchFamily="18" charset="0"/>
                          </a:rPr>
                          <m:t>𝑅</m:t>
                        </m:r>
                      </m:e>
                      <m:sup>
                        <m:r>
                          <a:rPr lang="en-US" altLang="zh-CN" sz="1800" b="0" i="1">
                            <a:latin typeface="Cambria Math" panose="02040503050406030204" pitchFamily="18" charset="0"/>
                          </a:rPr>
                          <m:t>𝑛</m:t>
                        </m:r>
                      </m:sup>
                    </m:sSup>
                    <m:r>
                      <a:rPr lang="zh-CN" altLang="en-US" sz="1800" i="1">
                        <a:latin typeface="Cambria Math" panose="02040503050406030204" pitchFamily="18" charset="0"/>
                      </a:rPr>
                      <m:t>，</m:t>
                    </m:r>
                  </m:oMath>
                </a14:m>
                <a:r>
                  <a:rPr lang="zh-CN" altLang="en-US" sz="1800" dirty="0"/>
                  <a:t>我们有：</a:t>
                </a:r>
                <a14:m>
                  <m:oMath xmlns:m="http://schemas.openxmlformats.org/officeDocument/2006/math">
                    <m:r>
                      <m:rPr>
                        <m:lit/>
                      </m:rPr>
                      <a:rPr lang="en-US" altLang="zh-CN" sz="1800" b="0" i="1">
                        <a:latin typeface="Cambria Math" panose="02040503050406030204" pitchFamily="18" charset="0"/>
                      </a:rPr>
                      <m:t>||</m:t>
                    </m:r>
                    <m:sSup>
                      <m:sSupPr>
                        <m:ctrlPr>
                          <a:rPr lang="en-US" altLang="zh-CN" sz="1800" b="0" i="1">
                            <a:latin typeface="Cambria Math" panose="02040503050406030204" pitchFamily="18" charset="0"/>
                          </a:rPr>
                        </m:ctrlPr>
                      </m:sSupPr>
                      <m:e>
                        <m:r>
                          <m:rPr>
                            <m:sty m:val="p"/>
                          </m:rPr>
                          <a:rPr lang="en-US" altLang="zh-CN" sz="1800" b="0">
                            <a:latin typeface="Cambria Math" panose="02040503050406030204" pitchFamily="18" charset="0"/>
                          </a:rPr>
                          <m:t>∇</m:t>
                        </m:r>
                      </m:e>
                      <m:sup>
                        <m:r>
                          <a:rPr lang="en-US" altLang="zh-CN" sz="1800" b="0" i="1">
                            <a:latin typeface="Cambria Math" panose="02040503050406030204" pitchFamily="18" charset="0"/>
                          </a:rPr>
                          <m:t>2</m:t>
                        </m:r>
                      </m:sup>
                    </m:sSup>
                    <m:r>
                      <a:rPr lang="en-US" altLang="zh-CN" sz="1800" b="0" i="1">
                        <a:latin typeface="Cambria Math" panose="02040503050406030204" pitchFamily="18" charset="0"/>
                      </a:rPr>
                      <m:t>𝑓</m:t>
                    </m:r>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𝑥</m:t>
                        </m:r>
                      </m:e>
                    </m:d>
                    <m:r>
                      <m:rPr>
                        <m:lit/>
                      </m:rPr>
                      <a:rPr lang="en-US" altLang="zh-CN" sz="1800" b="0" i="1">
                        <a:latin typeface="Cambria Math" panose="02040503050406030204" pitchFamily="18" charset="0"/>
                      </a:rPr>
                      <m:t>||</m:t>
                    </m:r>
                    <m:r>
                      <a:rPr lang="en-US" altLang="zh-CN" sz="1800" b="0" i="1">
                        <a:latin typeface="Cambria Math" panose="02040503050406030204" pitchFamily="18" charset="0"/>
                      </a:rPr>
                      <m:t>≤</m:t>
                    </m:r>
                    <m:r>
                      <a:rPr lang="en-US" altLang="zh-CN" sz="1800" b="0" i="1">
                        <a:latin typeface="Cambria Math" panose="02040503050406030204" pitchFamily="18" charset="0"/>
                      </a:rPr>
                      <m:t>𝐿</m:t>
                    </m:r>
                  </m:oMath>
                </a14:m>
                <a:endParaRPr lang="en-US" altLang="zh-CN" sz="1800" dirty="0"/>
              </a:p>
              <a:p>
                <a:r>
                  <a:rPr lang="zh-CN" altLang="en-US" sz="1800" dirty="0">
                    <a:solidFill>
                      <a:srgbClr val="FF0000"/>
                    </a:solidFill>
                  </a:rPr>
                  <a:t>证明：</a:t>
                </a:r>
                <a14:m>
                  <m:oMath xmlns:m="http://schemas.openxmlformats.org/officeDocument/2006/math">
                    <m:r>
                      <a:rPr lang="en-US" altLang="zh-CN" sz="1800" i="1">
                        <a:solidFill>
                          <a:srgbClr val="FF0000"/>
                        </a:solidFill>
                        <a:latin typeface="Cambria Math" panose="02040503050406030204" pitchFamily="18" charset="0"/>
                      </a:rPr>
                      <m:t>⇒</m:t>
                    </m:r>
                  </m:oMath>
                </a14:m>
                <a:r>
                  <a:rPr lang="en-US" altLang="zh-CN" sz="1800" dirty="0"/>
                  <a:t>:</a:t>
                </a:r>
                <a:r>
                  <a:rPr lang="zh-CN" altLang="en-US" sz="1800" dirty="0"/>
                  <a:t>对任意的</a:t>
                </a:r>
                <a14:m>
                  <m:oMath xmlns:m="http://schemas.openxmlformats.org/officeDocument/2006/math">
                    <m:r>
                      <a:rPr lang="en-US" altLang="zh-CN" sz="1800" b="0" i="1">
                        <a:latin typeface="Cambria Math" panose="02040503050406030204" pitchFamily="18" charset="0"/>
                      </a:rPr>
                      <m:t>𝑥</m:t>
                    </m:r>
                    <m:r>
                      <a:rPr lang="en-US" altLang="zh-CN" sz="1800" b="0" i="1">
                        <a:latin typeface="Cambria Math" panose="02040503050406030204" pitchFamily="18" charset="0"/>
                      </a:rPr>
                      <m:t>,</m:t>
                    </m:r>
                    <m:r>
                      <a:rPr lang="en-US" altLang="zh-CN" sz="1800" b="0" i="1">
                        <a:latin typeface="Cambria Math" panose="02040503050406030204" pitchFamily="18" charset="0"/>
                      </a:rPr>
                      <m:t>𝑦</m:t>
                    </m:r>
                    <m:r>
                      <a:rPr lang="en-US" altLang="zh-CN" sz="1800" b="0" i="1">
                        <a:latin typeface="Cambria Math" panose="02040503050406030204" pitchFamily="18" charset="0"/>
                      </a:rPr>
                      <m:t>∈</m:t>
                    </m:r>
                    <m:sSup>
                      <m:sSupPr>
                        <m:ctrlPr>
                          <a:rPr lang="en-US" altLang="zh-CN" sz="1800" b="0" i="1">
                            <a:latin typeface="Cambria Math" panose="02040503050406030204" pitchFamily="18" charset="0"/>
                          </a:rPr>
                        </m:ctrlPr>
                      </m:sSupPr>
                      <m:e>
                        <m:r>
                          <a:rPr lang="en-US" altLang="zh-CN" sz="1800" b="0" i="1">
                            <a:latin typeface="Cambria Math" panose="02040503050406030204" pitchFamily="18" charset="0"/>
                          </a:rPr>
                          <m:t>𝑅</m:t>
                        </m:r>
                      </m:e>
                      <m:sup>
                        <m:r>
                          <a:rPr lang="en-US" altLang="zh-CN" sz="1800" b="0" i="1">
                            <a:latin typeface="Cambria Math" panose="02040503050406030204" pitchFamily="18" charset="0"/>
                          </a:rPr>
                          <m:t>𝑛</m:t>
                        </m:r>
                      </m:sup>
                    </m:sSup>
                    <m:r>
                      <a:rPr lang="en-US" altLang="zh-CN" sz="1800" b="0" i="1">
                        <a:latin typeface="Cambria Math" panose="02040503050406030204" pitchFamily="18" charset="0"/>
                      </a:rPr>
                      <m:t>,</m:t>
                    </m:r>
                  </m:oMath>
                </a14:m>
                <a:r>
                  <a:rPr lang="zh-CN" altLang="en-US" sz="1800" dirty="0"/>
                  <a:t>我们有：</a:t>
                </a:r>
                <a:endParaRPr lang="en-US" altLang="zh-CN" sz="1800" dirty="0"/>
              </a:p>
              <a:p>
                <a14:m>
                  <m:oMath xmlns:m="http://schemas.openxmlformats.org/officeDocument/2006/math">
                    <m:r>
                      <m:rPr>
                        <m:sty m:val="p"/>
                      </m:rPr>
                      <a:rPr lang="en-US" altLang="zh-CN" sz="1800" b="0">
                        <a:latin typeface="Cambria Math" panose="02040503050406030204" pitchFamily="18" charset="0"/>
                      </a:rPr>
                      <m:t>∇</m:t>
                    </m:r>
                    <m:r>
                      <a:rPr lang="en-US" altLang="zh-CN" sz="1800" b="0" i="1">
                        <a:latin typeface="Cambria Math" panose="02040503050406030204" pitchFamily="18" charset="0"/>
                      </a:rPr>
                      <m:t>𝑓</m:t>
                    </m:r>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𝑦</m:t>
                        </m:r>
                      </m:e>
                    </m:d>
                    <m:r>
                      <a:rPr lang="en-US" altLang="zh-CN" sz="1800" b="0" i="1">
                        <a:latin typeface="Cambria Math" panose="02040503050406030204" pitchFamily="18" charset="0"/>
                      </a:rPr>
                      <m:t>=</m:t>
                    </m:r>
                    <m:r>
                      <m:rPr>
                        <m:sty m:val="p"/>
                      </m:rPr>
                      <a:rPr lang="en-US" altLang="zh-CN" sz="1800" b="0">
                        <a:latin typeface="Cambria Math" panose="02040503050406030204" pitchFamily="18" charset="0"/>
                      </a:rPr>
                      <m:t>∇</m:t>
                    </m:r>
                    <m:r>
                      <a:rPr lang="en-US" altLang="zh-CN" sz="1800" b="0" i="1">
                        <a:latin typeface="Cambria Math" panose="02040503050406030204" pitchFamily="18" charset="0"/>
                      </a:rPr>
                      <m:t>𝑓</m:t>
                    </m:r>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𝑥</m:t>
                        </m:r>
                      </m:e>
                    </m:d>
                    <m:r>
                      <a:rPr lang="en-US" altLang="zh-CN" sz="1800" b="0" i="1">
                        <a:latin typeface="Cambria Math" panose="02040503050406030204" pitchFamily="18" charset="0"/>
                      </a:rPr>
                      <m:t>+</m:t>
                    </m:r>
                    <m:nary>
                      <m:naryPr>
                        <m:ctrlPr>
                          <a:rPr lang="en-US" altLang="zh-CN" sz="1800" b="0" i="1">
                            <a:latin typeface="Cambria Math" panose="02040503050406030204" pitchFamily="18" charset="0"/>
                          </a:rPr>
                        </m:ctrlPr>
                      </m:naryPr>
                      <m:sub>
                        <m:r>
                          <a:rPr lang="en-US" altLang="zh-CN" sz="1800" b="0" i="1">
                            <a:latin typeface="Cambria Math" panose="02040503050406030204" pitchFamily="18" charset="0"/>
                          </a:rPr>
                          <m:t>0</m:t>
                        </m:r>
                      </m:sub>
                      <m:sup>
                        <m:r>
                          <a:rPr lang="en-US" altLang="zh-CN" sz="1800" b="0" i="1">
                            <a:latin typeface="Cambria Math" panose="02040503050406030204" pitchFamily="18" charset="0"/>
                          </a:rPr>
                          <m:t>1</m:t>
                        </m:r>
                      </m:sup>
                      <m:e>
                        <m:sSup>
                          <m:sSupPr>
                            <m:ctrlPr>
                              <a:rPr lang="en-US" altLang="zh-CN" sz="1800" b="0" i="1">
                                <a:latin typeface="Cambria Math" panose="02040503050406030204" pitchFamily="18" charset="0"/>
                              </a:rPr>
                            </m:ctrlPr>
                          </m:sSupPr>
                          <m:e>
                            <m:r>
                              <m:rPr>
                                <m:sty m:val="p"/>
                              </m:rPr>
                              <a:rPr lang="en-US" altLang="zh-CN" sz="1800" b="0">
                                <a:latin typeface="Cambria Math" panose="02040503050406030204" pitchFamily="18" charset="0"/>
                              </a:rPr>
                              <m:t>∇</m:t>
                            </m:r>
                          </m:e>
                          <m:sup>
                            <m:r>
                              <a:rPr lang="en-US" altLang="zh-CN" sz="1800" b="0" i="1">
                                <a:latin typeface="Cambria Math" panose="02040503050406030204" pitchFamily="18" charset="0"/>
                              </a:rPr>
                              <m:t>2</m:t>
                            </m:r>
                          </m:sup>
                        </m:sSup>
                        <m:r>
                          <a:rPr lang="en-US" altLang="zh-CN" sz="1800" b="0" i="1">
                            <a:latin typeface="Cambria Math" panose="02040503050406030204" pitchFamily="18" charset="0"/>
                          </a:rPr>
                          <m:t>𝑓</m:t>
                        </m:r>
                        <m:r>
                          <a:rPr lang="en-US" altLang="zh-CN" sz="1800" b="0" i="1">
                            <a:latin typeface="Cambria Math" panose="02040503050406030204" pitchFamily="18" charset="0"/>
                          </a:rPr>
                          <m:t>(</m:t>
                        </m:r>
                        <m:r>
                          <a:rPr lang="en-US" altLang="zh-CN" sz="1800" b="0" i="1">
                            <a:latin typeface="Cambria Math" panose="02040503050406030204" pitchFamily="18" charset="0"/>
                          </a:rPr>
                          <m:t>𝑥</m:t>
                        </m:r>
                        <m:r>
                          <a:rPr lang="en-US" altLang="zh-CN" sz="1800" b="0" i="1">
                            <a:latin typeface="Cambria Math" panose="02040503050406030204" pitchFamily="18" charset="0"/>
                          </a:rPr>
                          <m:t>+</m:t>
                        </m:r>
                        <m:r>
                          <a:rPr lang="en-US" altLang="zh-CN" sz="1800" b="0" i="1">
                            <a:latin typeface="Cambria Math" panose="02040503050406030204" pitchFamily="18" charset="0"/>
                          </a:rPr>
                          <m:t>𝜏</m:t>
                        </m:r>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𝑦</m:t>
                            </m:r>
                            <m:r>
                              <a:rPr lang="en-US" altLang="zh-CN" sz="1800" b="0" i="1">
                                <a:latin typeface="Cambria Math" panose="02040503050406030204" pitchFamily="18" charset="0"/>
                              </a:rPr>
                              <m:t>−</m:t>
                            </m:r>
                            <m:r>
                              <a:rPr lang="en-US" altLang="zh-CN" sz="1800" b="0" i="1">
                                <a:latin typeface="Cambria Math" panose="02040503050406030204" pitchFamily="18" charset="0"/>
                              </a:rPr>
                              <m:t>𝑥</m:t>
                            </m:r>
                          </m:e>
                        </m:d>
                        <m:r>
                          <a:rPr lang="en-US" altLang="zh-CN" sz="1800" b="0" i="1">
                            <a:latin typeface="Cambria Math" panose="02040503050406030204" pitchFamily="18" charset="0"/>
                          </a:rPr>
                          <m:t>)(</m:t>
                        </m:r>
                        <m:r>
                          <a:rPr lang="en-US" altLang="zh-CN" sz="1800" b="0" i="1">
                            <a:latin typeface="Cambria Math" panose="02040503050406030204" pitchFamily="18" charset="0"/>
                          </a:rPr>
                          <m:t>𝑦</m:t>
                        </m:r>
                        <m:r>
                          <a:rPr lang="en-US" altLang="zh-CN" sz="1800" b="0" i="1">
                            <a:latin typeface="Cambria Math" panose="02040503050406030204" pitchFamily="18" charset="0"/>
                          </a:rPr>
                          <m:t>−</m:t>
                        </m:r>
                        <m:r>
                          <a:rPr lang="en-US" altLang="zh-CN" sz="1800" b="0" i="1">
                            <a:latin typeface="Cambria Math" panose="02040503050406030204" pitchFamily="18" charset="0"/>
                          </a:rPr>
                          <m:t>𝑥</m:t>
                        </m:r>
                        <m:r>
                          <a:rPr lang="en-US" altLang="zh-CN" sz="1800" b="0" i="1">
                            <a:latin typeface="Cambria Math" panose="02040503050406030204" pitchFamily="18" charset="0"/>
                          </a:rPr>
                          <m:t>)</m:t>
                        </m:r>
                      </m:e>
                    </m:nary>
                    <m:r>
                      <a:rPr lang="en-US" altLang="zh-CN" sz="1800" b="0" i="1">
                        <a:latin typeface="Cambria Math" panose="02040503050406030204" pitchFamily="18" charset="0"/>
                      </a:rPr>
                      <m:t>𝑑</m:t>
                    </m:r>
                    <m:r>
                      <a:rPr lang="en-US" altLang="zh-CN" sz="1800" b="0" i="1">
                        <a:latin typeface="Cambria Math" panose="02040503050406030204" pitchFamily="18" charset="0"/>
                      </a:rPr>
                      <m:t>𝜏</m:t>
                    </m:r>
                    <m:r>
                      <a:rPr lang="en-US" altLang="zh-CN" sz="1800" b="0" i="1">
                        <a:latin typeface="Cambria Math" panose="02040503050406030204" pitchFamily="18" charset="0"/>
                      </a:rPr>
                      <m:t>=</m:t>
                    </m:r>
                    <m:r>
                      <m:rPr>
                        <m:sty m:val="p"/>
                      </m:rPr>
                      <a:rPr lang="en-US" altLang="zh-CN" sz="1800" b="0">
                        <a:latin typeface="Cambria Math" panose="02040503050406030204" pitchFamily="18" charset="0"/>
                      </a:rPr>
                      <m:t>∇</m:t>
                    </m:r>
                    <m:r>
                      <a:rPr lang="en-US" altLang="zh-CN" sz="1800" b="0" i="1">
                        <a:latin typeface="Cambria Math" panose="02040503050406030204" pitchFamily="18" charset="0"/>
                      </a:rPr>
                      <m:t>𝑓</m:t>
                    </m:r>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𝑥</m:t>
                        </m:r>
                      </m:e>
                    </m:d>
                    <m:r>
                      <a:rPr lang="en-US" altLang="zh-CN" sz="1800" b="0" i="1">
                        <a:latin typeface="Cambria Math" panose="02040503050406030204" pitchFamily="18" charset="0"/>
                      </a:rPr>
                      <m:t>+</m:t>
                    </m:r>
                    <m:d>
                      <m:dPr>
                        <m:ctrlPr>
                          <a:rPr lang="en-US" altLang="zh-CN" sz="1800" b="0" i="1">
                            <a:latin typeface="Cambria Math" panose="02040503050406030204" pitchFamily="18" charset="0"/>
                          </a:rPr>
                        </m:ctrlPr>
                      </m:dPr>
                      <m:e>
                        <m:nary>
                          <m:naryPr>
                            <m:ctrlPr>
                              <a:rPr lang="en-US" altLang="zh-CN" sz="1800" b="0" i="1">
                                <a:latin typeface="Cambria Math" panose="02040503050406030204" pitchFamily="18" charset="0"/>
                              </a:rPr>
                            </m:ctrlPr>
                          </m:naryPr>
                          <m:sub>
                            <m:r>
                              <a:rPr lang="en-US" altLang="zh-CN" sz="1800" b="0" i="1">
                                <a:latin typeface="Cambria Math" panose="02040503050406030204" pitchFamily="18" charset="0"/>
                              </a:rPr>
                              <m:t>0</m:t>
                            </m:r>
                          </m:sub>
                          <m:sup>
                            <m:r>
                              <a:rPr lang="en-US" altLang="zh-CN" sz="1800" b="0" i="1">
                                <a:latin typeface="Cambria Math" panose="02040503050406030204" pitchFamily="18" charset="0"/>
                              </a:rPr>
                              <m:t>1</m:t>
                            </m:r>
                          </m:sup>
                          <m:e>
                            <m:sSup>
                              <m:sSupPr>
                                <m:ctrlPr>
                                  <a:rPr lang="en-US" altLang="zh-CN" sz="1800" b="0" i="1">
                                    <a:latin typeface="Cambria Math" panose="02040503050406030204" pitchFamily="18" charset="0"/>
                                  </a:rPr>
                                </m:ctrlPr>
                              </m:sSupPr>
                              <m:e>
                                <m:r>
                                  <m:rPr>
                                    <m:sty m:val="p"/>
                                  </m:rPr>
                                  <a:rPr lang="en-US" altLang="zh-CN" sz="1800" b="0">
                                    <a:latin typeface="Cambria Math" panose="02040503050406030204" pitchFamily="18" charset="0"/>
                                  </a:rPr>
                                  <m:t>∇</m:t>
                                </m:r>
                              </m:e>
                              <m:sup>
                                <m:r>
                                  <a:rPr lang="en-US" altLang="zh-CN" sz="1800" b="0" i="1">
                                    <a:latin typeface="Cambria Math" panose="02040503050406030204" pitchFamily="18" charset="0"/>
                                  </a:rPr>
                                  <m:t>2</m:t>
                                </m:r>
                              </m:sup>
                            </m:sSup>
                            <m:r>
                              <a:rPr lang="en-US" altLang="zh-CN" sz="1800" b="0" i="1">
                                <a:latin typeface="Cambria Math" panose="02040503050406030204" pitchFamily="18" charset="0"/>
                              </a:rPr>
                              <m:t>𝑓</m:t>
                            </m:r>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𝑥</m:t>
                                </m:r>
                                <m:r>
                                  <a:rPr lang="en-US" altLang="zh-CN" sz="1800" b="0" i="1">
                                    <a:latin typeface="Cambria Math" panose="02040503050406030204" pitchFamily="18" charset="0"/>
                                  </a:rPr>
                                  <m:t>+</m:t>
                                </m:r>
                                <m:r>
                                  <a:rPr lang="en-US" altLang="zh-CN" sz="1800" b="0" i="1">
                                    <a:latin typeface="Cambria Math" panose="02040503050406030204" pitchFamily="18" charset="0"/>
                                  </a:rPr>
                                  <m:t>𝜏</m:t>
                                </m:r>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𝑦</m:t>
                                    </m:r>
                                    <m:r>
                                      <a:rPr lang="en-US" altLang="zh-CN" sz="1800" b="0" i="1">
                                        <a:latin typeface="Cambria Math" panose="02040503050406030204" pitchFamily="18" charset="0"/>
                                      </a:rPr>
                                      <m:t>−</m:t>
                                    </m:r>
                                    <m:r>
                                      <a:rPr lang="en-US" altLang="zh-CN" sz="1800" b="0" i="1">
                                        <a:latin typeface="Cambria Math" panose="02040503050406030204" pitchFamily="18" charset="0"/>
                                      </a:rPr>
                                      <m:t>𝑥</m:t>
                                    </m:r>
                                  </m:e>
                                </m:d>
                              </m:e>
                            </m:d>
                            <m:r>
                              <a:rPr lang="en-US" altLang="zh-CN" sz="1800" b="0" i="1">
                                <a:latin typeface="Cambria Math" panose="02040503050406030204" pitchFamily="18" charset="0"/>
                              </a:rPr>
                              <m:t>𝑑</m:t>
                            </m:r>
                            <m:r>
                              <a:rPr lang="en-US" altLang="zh-CN" sz="1800" b="0" i="1">
                                <a:latin typeface="Cambria Math" panose="02040503050406030204" pitchFamily="18" charset="0"/>
                              </a:rPr>
                              <m:t>𝜏</m:t>
                            </m:r>
                          </m:e>
                        </m:nary>
                      </m:e>
                    </m:d>
                    <m:r>
                      <a:rPr lang="en-US" altLang="zh-CN" sz="1800" b="0" i="1">
                        <a:latin typeface="Cambria Math" panose="02040503050406030204" pitchFamily="18" charset="0"/>
                      </a:rPr>
                      <m:t>⋅(</m:t>
                    </m:r>
                    <m:r>
                      <a:rPr lang="en-US" altLang="zh-CN" sz="1800" b="0" i="1">
                        <a:latin typeface="Cambria Math" panose="02040503050406030204" pitchFamily="18" charset="0"/>
                      </a:rPr>
                      <m:t>𝑦</m:t>
                    </m:r>
                    <m:r>
                      <a:rPr lang="en-US" altLang="zh-CN" sz="1800" b="0" i="1">
                        <a:latin typeface="Cambria Math" panose="02040503050406030204" pitchFamily="18" charset="0"/>
                      </a:rPr>
                      <m:t>−</m:t>
                    </m:r>
                    <m:r>
                      <a:rPr lang="en-US" altLang="zh-CN" sz="1800" b="0" i="1">
                        <a:latin typeface="Cambria Math" panose="02040503050406030204" pitchFamily="18" charset="0"/>
                      </a:rPr>
                      <m:t>𝑥</m:t>
                    </m:r>
                    <m:r>
                      <a:rPr lang="en-US" altLang="zh-CN" sz="1800" b="0" i="1">
                        <a:latin typeface="Cambria Math" panose="02040503050406030204" pitchFamily="18" charset="0"/>
                      </a:rPr>
                      <m:t>)</m:t>
                    </m:r>
                  </m:oMath>
                </a14:m>
                <a:endParaRPr lang="en-US" altLang="zh-CN" sz="1800" dirty="0"/>
              </a:p>
              <a:p>
                <a:r>
                  <a:rPr lang="zh-CN" altLang="en-US" sz="1800" dirty="0"/>
                  <a:t>因此有</a:t>
                </a:r>
                <a14:m>
                  <m:oMath xmlns:m="http://schemas.openxmlformats.org/officeDocument/2006/math">
                    <m:r>
                      <m:rPr>
                        <m:lit/>
                      </m:rPr>
                      <a:rPr lang="en-US" altLang="zh-CN" sz="1800" i="1">
                        <a:solidFill>
                          <a:srgbClr val="0000CC"/>
                        </a:solidFill>
                        <a:latin typeface="Cambria Math" panose="02040503050406030204" pitchFamily="18" charset="0"/>
                      </a:rPr>
                      <m:t>||</m:t>
                    </m:r>
                    <m:r>
                      <a:rPr lang="en-US" altLang="zh-CN" sz="1800">
                        <a:solidFill>
                          <a:srgbClr val="0000CC"/>
                        </a:solidFill>
                        <a:latin typeface="Cambria Math" panose="02040503050406030204" pitchFamily="18" charset="0"/>
                      </a:rPr>
                      <m:t>𝛁</m:t>
                    </m:r>
                    <m:r>
                      <a:rPr lang="en-US" altLang="zh-CN" sz="1800" i="1">
                        <a:solidFill>
                          <a:srgbClr val="0000CC"/>
                        </a:solidFill>
                        <a:latin typeface="Cambria Math" panose="02040503050406030204" pitchFamily="18" charset="0"/>
                      </a:rPr>
                      <m:t>𝒇</m:t>
                    </m:r>
                    <m:d>
                      <m:dPr>
                        <m:ctrlPr>
                          <a:rPr lang="en-US" altLang="zh-CN" sz="1800" i="1">
                            <a:solidFill>
                              <a:srgbClr val="0000CC"/>
                            </a:solidFill>
                            <a:latin typeface="Cambria Math" panose="02040503050406030204" pitchFamily="18" charset="0"/>
                          </a:rPr>
                        </m:ctrlPr>
                      </m:dPr>
                      <m:e>
                        <m:r>
                          <a:rPr lang="en-US" altLang="zh-CN" sz="1800" i="1">
                            <a:solidFill>
                              <a:srgbClr val="0000CC"/>
                            </a:solidFill>
                            <a:latin typeface="Cambria Math" panose="02040503050406030204" pitchFamily="18" charset="0"/>
                          </a:rPr>
                          <m:t>𝒚</m:t>
                        </m:r>
                      </m:e>
                    </m:d>
                    <m:r>
                      <a:rPr lang="en-US" altLang="zh-CN" sz="1800" i="1">
                        <a:solidFill>
                          <a:srgbClr val="0000CC"/>
                        </a:solidFill>
                        <a:latin typeface="Cambria Math" panose="02040503050406030204" pitchFamily="18" charset="0"/>
                      </a:rPr>
                      <m:t>−</m:t>
                    </m:r>
                    <m:r>
                      <a:rPr lang="en-US" altLang="zh-CN" sz="1800">
                        <a:solidFill>
                          <a:srgbClr val="0000CC"/>
                        </a:solidFill>
                        <a:latin typeface="Cambria Math" panose="02040503050406030204" pitchFamily="18" charset="0"/>
                      </a:rPr>
                      <m:t>𝛁</m:t>
                    </m:r>
                    <m:r>
                      <a:rPr lang="en-US" altLang="zh-CN" sz="1800" i="1">
                        <a:solidFill>
                          <a:srgbClr val="0000CC"/>
                        </a:solidFill>
                        <a:latin typeface="Cambria Math" panose="02040503050406030204" pitchFamily="18" charset="0"/>
                      </a:rPr>
                      <m:t>𝒇</m:t>
                    </m:r>
                    <m:d>
                      <m:dPr>
                        <m:ctrlPr>
                          <a:rPr lang="en-US" altLang="zh-CN" sz="1800" i="1">
                            <a:solidFill>
                              <a:srgbClr val="0000CC"/>
                            </a:solidFill>
                            <a:latin typeface="Cambria Math" panose="02040503050406030204" pitchFamily="18" charset="0"/>
                          </a:rPr>
                        </m:ctrlPr>
                      </m:dPr>
                      <m:e>
                        <m:r>
                          <a:rPr lang="en-US" altLang="zh-CN" sz="1800" i="1">
                            <a:solidFill>
                              <a:srgbClr val="0000CC"/>
                            </a:solidFill>
                            <a:latin typeface="Cambria Math" panose="02040503050406030204" pitchFamily="18" charset="0"/>
                          </a:rPr>
                          <m:t>𝒙</m:t>
                        </m:r>
                      </m:e>
                    </m:d>
                    <m:r>
                      <m:rPr>
                        <m:lit/>
                      </m:rPr>
                      <a:rPr lang="en-US" altLang="zh-CN" sz="1800" i="1">
                        <a:solidFill>
                          <a:srgbClr val="0000CC"/>
                        </a:solidFill>
                        <a:latin typeface="Cambria Math" panose="02040503050406030204" pitchFamily="18" charset="0"/>
                      </a:rPr>
                      <m:t>||</m:t>
                    </m:r>
                    <m:r>
                      <a:rPr lang="en-US" altLang="zh-CN" sz="1800" b="0" i="1">
                        <a:latin typeface="Cambria Math" panose="02040503050406030204" pitchFamily="18" charset="0"/>
                      </a:rPr>
                      <m:t>=</m:t>
                    </m:r>
                    <m:r>
                      <m:rPr>
                        <m:lit/>
                      </m:rPr>
                      <a:rPr lang="en-US" altLang="zh-CN" sz="1800" b="0" i="1">
                        <a:latin typeface="Cambria Math" panose="02040503050406030204" pitchFamily="18" charset="0"/>
                      </a:rPr>
                      <m:t>||</m:t>
                    </m:r>
                    <m:d>
                      <m:dPr>
                        <m:ctrlPr>
                          <a:rPr lang="en-US" altLang="zh-CN" sz="1800" i="1">
                            <a:latin typeface="Cambria Math" panose="02040503050406030204" pitchFamily="18" charset="0"/>
                          </a:rPr>
                        </m:ctrlPr>
                      </m:dPr>
                      <m:e>
                        <m:nary>
                          <m:naryPr>
                            <m:ctrlPr>
                              <a:rPr lang="en-US" altLang="zh-CN" sz="1800" i="1">
                                <a:latin typeface="Cambria Math" panose="02040503050406030204" pitchFamily="18" charset="0"/>
                              </a:rPr>
                            </m:ctrlPr>
                          </m:naryPr>
                          <m:sub>
                            <m:r>
                              <a:rPr lang="en-US" altLang="zh-CN" sz="1800" i="1">
                                <a:latin typeface="Cambria Math" panose="02040503050406030204" pitchFamily="18" charset="0"/>
                              </a:rPr>
                              <m:t>0</m:t>
                            </m:r>
                          </m:sub>
                          <m:sup>
                            <m:r>
                              <a:rPr lang="en-US" altLang="zh-CN" sz="1800" i="1">
                                <a:latin typeface="Cambria Math" panose="02040503050406030204" pitchFamily="18" charset="0"/>
                              </a:rPr>
                              <m:t>1</m:t>
                            </m:r>
                          </m:sup>
                          <m:e>
                            <m:sSup>
                              <m:sSupPr>
                                <m:ctrlPr>
                                  <a:rPr lang="en-US" altLang="zh-CN" sz="1800" i="1">
                                    <a:latin typeface="Cambria Math" panose="02040503050406030204" pitchFamily="18" charset="0"/>
                                  </a:rPr>
                                </m:ctrlPr>
                              </m:sSupPr>
                              <m:e>
                                <m:r>
                                  <m:rPr>
                                    <m:sty m:val="p"/>
                                  </m:rPr>
                                  <a:rPr lang="en-US" altLang="zh-CN" sz="1800">
                                    <a:latin typeface="Cambria Math" panose="02040503050406030204" pitchFamily="18" charset="0"/>
                                  </a:rPr>
                                  <m:t>∇</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𝜏</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𝑦</m:t>
                                    </m:r>
                                    <m:r>
                                      <a:rPr lang="en-US" altLang="zh-CN" sz="1800" i="1">
                                        <a:latin typeface="Cambria Math" panose="02040503050406030204" pitchFamily="18" charset="0"/>
                                      </a:rPr>
                                      <m:t>−</m:t>
                                    </m:r>
                                    <m:r>
                                      <a:rPr lang="en-US" altLang="zh-CN" sz="1800" i="1">
                                        <a:latin typeface="Cambria Math" panose="02040503050406030204" pitchFamily="18" charset="0"/>
                                      </a:rPr>
                                      <m:t>𝑥</m:t>
                                    </m:r>
                                  </m:e>
                                </m:d>
                              </m:e>
                            </m:d>
                            <m:r>
                              <a:rPr lang="en-US" altLang="zh-CN" sz="1800" i="1">
                                <a:latin typeface="Cambria Math" panose="02040503050406030204" pitchFamily="18" charset="0"/>
                              </a:rPr>
                              <m:t>𝑑</m:t>
                            </m:r>
                            <m:r>
                              <a:rPr lang="en-US" altLang="zh-CN" sz="1800" i="1">
                                <a:latin typeface="Cambria Math" panose="02040503050406030204" pitchFamily="18" charset="0"/>
                              </a:rPr>
                              <m:t>𝜏</m:t>
                            </m:r>
                          </m:e>
                        </m:nary>
                      </m:e>
                    </m:d>
                    <m:r>
                      <a:rPr lang="en-US" altLang="zh-CN" sz="1800" i="1">
                        <a:latin typeface="Cambria Math" panose="02040503050406030204" pitchFamily="18" charset="0"/>
                      </a:rPr>
                      <m:t>⋅</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𝑦</m:t>
                        </m:r>
                        <m:r>
                          <a:rPr lang="en-US" altLang="zh-CN" sz="1800" i="1">
                            <a:latin typeface="Cambria Math" panose="02040503050406030204" pitchFamily="18" charset="0"/>
                          </a:rPr>
                          <m:t>−</m:t>
                        </m:r>
                        <m:r>
                          <a:rPr lang="en-US" altLang="zh-CN" sz="1800" i="1">
                            <a:latin typeface="Cambria Math" panose="02040503050406030204" pitchFamily="18" charset="0"/>
                          </a:rPr>
                          <m:t>𝑥</m:t>
                        </m:r>
                      </m:e>
                    </m:d>
                    <m:r>
                      <m:rPr>
                        <m:lit/>
                      </m:rPr>
                      <a:rPr lang="en-US" altLang="zh-CN" sz="1800" b="0" i="1">
                        <a:latin typeface="Cambria Math" panose="02040503050406030204" pitchFamily="18" charset="0"/>
                      </a:rPr>
                      <m:t>||</m:t>
                    </m:r>
                    <m:r>
                      <a:rPr lang="en-US" altLang="zh-CN" sz="1800" b="0" i="1">
                        <a:latin typeface="Cambria Math" panose="02040503050406030204" pitchFamily="18" charset="0"/>
                      </a:rPr>
                      <m:t>≤</m:t>
                    </m:r>
                  </m:oMath>
                </a14:m>
                <a:r>
                  <a:rPr lang="en-US" altLang="zh-CN" sz="1800" dirty="0"/>
                  <a:t> </a:t>
                </a:r>
                <a14:m>
                  <m:oMath xmlns:m="http://schemas.openxmlformats.org/officeDocument/2006/math">
                    <m:r>
                      <m:rPr>
                        <m:lit/>
                      </m:rPr>
                      <a:rPr lang="en-US" altLang="zh-CN" sz="1800" i="1">
                        <a:latin typeface="Cambria Math" panose="02040503050406030204" pitchFamily="18" charset="0"/>
                      </a:rPr>
                      <m:t>||</m:t>
                    </m:r>
                    <m:d>
                      <m:dPr>
                        <m:ctrlPr>
                          <a:rPr lang="en-US" altLang="zh-CN" sz="1800" i="1">
                            <a:latin typeface="Cambria Math" panose="02040503050406030204" pitchFamily="18" charset="0"/>
                          </a:rPr>
                        </m:ctrlPr>
                      </m:dPr>
                      <m:e>
                        <m:nary>
                          <m:naryPr>
                            <m:ctrlPr>
                              <a:rPr lang="en-US" altLang="zh-CN" sz="1800" i="1">
                                <a:latin typeface="Cambria Math" panose="02040503050406030204" pitchFamily="18" charset="0"/>
                              </a:rPr>
                            </m:ctrlPr>
                          </m:naryPr>
                          <m:sub>
                            <m:r>
                              <a:rPr lang="en-US" altLang="zh-CN" sz="1800" i="1">
                                <a:latin typeface="Cambria Math" panose="02040503050406030204" pitchFamily="18" charset="0"/>
                              </a:rPr>
                              <m:t>0</m:t>
                            </m:r>
                          </m:sub>
                          <m:sup>
                            <m:r>
                              <a:rPr lang="en-US" altLang="zh-CN" sz="1800" i="1">
                                <a:latin typeface="Cambria Math" panose="02040503050406030204" pitchFamily="18" charset="0"/>
                              </a:rPr>
                              <m:t>1</m:t>
                            </m:r>
                          </m:sup>
                          <m:e>
                            <m:sSup>
                              <m:sSupPr>
                                <m:ctrlPr>
                                  <a:rPr lang="en-US" altLang="zh-CN" sz="1800" i="1">
                                    <a:latin typeface="Cambria Math" panose="02040503050406030204" pitchFamily="18" charset="0"/>
                                  </a:rPr>
                                </m:ctrlPr>
                              </m:sSupPr>
                              <m:e>
                                <m:r>
                                  <m:rPr>
                                    <m:sty m:val="p"/>
                                  </m:rPr>
                                  <a:rPr lang="en-US" altLang="zh-CN" sz="1800">
                                    <a:latin typeface="Cambria Math" panose="02040503050406030204" pitchFamily="18" charset="0"/>
                                  </a:rPr>
                                  <m:t>∇</m:t>
                                </m:r>
                              </m:e>
                              <m:sup>
                                <m:r>
                                  <a:rPr lang="en-US" altLang="zh-CN" sz="1800" i="1">
                                    <a:latin typeface="Cambria Math" panose="02040503050406030204" pitchFamily="18" charset="0"/>
                                  </a:rPr>
                                  <m:t>2</m:t>
                                </m:r>
                              </m:sup>
                            </m:sSup>
                            <m:r>
                              <a:rPr lang="en-US" altLang="zh-CN" sz="1800" i="1">
                                <a:latin typeface="Cambria Math" panose="02040503050406030204" pitchFamily="18" charset="0"/>
                              </a:rPr>
                              <m:t>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𝜏</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𝑦</m:t>
                                    </m:r>
                                    <m:r>
                                      <a:rPr lang="en-US" altLang="zh-CN" sz="1800" i="1">
                                        <a:latin typeface="Cambria Math" panose="02040503050406030204" pitchFamily="18" charset="0"/>
                                      </a:rPr>
                                      <m:t>−</m:t>
                                    </m:r>
                                    <m:r>
                                      <a:rPr lang="en-US" altLang="zh-CN" sz="1800" i="1">
                                        <a:latin typeface="Cambria Math" panose="02040503050406030204" pitchFamily="18" charset="0"/>
                                      </a:rPr>
                                      <m:t>𝑥</m:t>
                                    </m:r>
                                  </m:e>
                                </m:d>
                              </m:e>
                            </m:d>
                            <m:r>
                              <a:rPr lang="en-US" altLang="zh-CN" sz="1800" i="1">
                                <a:latin typeface="Cambria Math" panose="02040503050406030204" pitchFamily="18" charset="0"/>
                              </a:rPr>
                              <m:t>𝑑</m:t>
                            </m:r>
                            <m:r>
                              <a:rPr lang="en-US" altLang="zh-CN" sz="1800" i="1">
                                <a:latin typeface="Cambria Math" panose="02040503050406030204" pitchFamily="18" charset="0"/>
                              </a:rPr>
                              <m:t>𝜏</m:t>
                            </m:r>
                          </m:e>
                        </m:nary>
                      </m:e>
                    </m:d>
                    <m:r>
                      <m:rPr>
                        <m:lit/>
                      </m:rPr>
                      <a:rPr lang="en-US" altLang="zh-CN" sz="1800" b="0" i="1">
                        <a:latin typeface="Cambria Math" panose="02040503050406030204" pitchFamily="18" charset="0"/>
                      </a:rPr>
                      <m:t>||</m:t>
                    </m:r>
                    <m:r>
                      <a:rPr lang="en-US" altLang="zh-CN" sz="1800" i="1">
                        <a:latin typeface="Cambria Math" panose="02040503050406030204" pitchFamily="18" charset="0"/>
                      </a:rPr>
                      <m:t>⋅</m:t>
                    </m:r>
                    <m:r>
                      <m:rPr>
                        <m:lit/>
                      </m:rPr>
                      <a:rPr lang="en-US" altLang="zh-CN" sz="1800" b="0" i="1">
                        <a:latin typeface="Cambria Math" panose="02040503050406030204" pitchFamily="18" charset="0"/>
                      </a:rPr>
                      <m:t>||</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𝑦</m:t>
                        </m:r>
                        <m:r>
                          <a:rPr lang="en-US" altLang="zh-CN" sz="1800" i="1">
                            <a:latin typeface="Cambria Math" panose="02040503050406030204" pitchFamily="18" charset="0"/>
                          </a:rPr>
                          <m:t>−</m:t>
                        </m:r>
                        <m:r>
                          <a:rPr lang="en-US" altLang="zh-CN" sz="1800" i="1">
                            <a:latin typeface="Cambria Math" panose="02040503050406030204" pitchFamily="18" charset="0"/>
                          </a:rPr>
                          <m:t>𝑥</m:t>
                        </m:r>
                      </m:e>
                    </m:d>
                    <m:r>
                      <m:rPr>
                        <m:lit/>
                      </m:rPr>
                      <a:rPr lang="en-US" altLang="zh-CN" sz="1800" i="1">
                        <a:latin typeface="Cambria Math" panose="02040503050406030204" pitchFamily="18" charset="0"/>
                      </a:rPr>
                      <m:t>||</m:t>
                    </m:r>
                    <m:r>
                      <a:rPr lang="en-US" altLang="zh-CN" sz="1800" b="0" i="1">
                        <a:latin typeface="Cambria Math" panose="02040503050406030204" pitchFamily="18" charset="0"/>
                      </a:rPr>
                      <m:t>≤</m:t>
                    </m:r>
                    <m:r>
                      <a:rPr lang="en-US" altLang="zh-CN" sz="1800" i="1">
                        <a:solidFill>
                          <a:srgbClr val="0000CC"/>
                        </a:solidFill>
                        <a:latin typeface="Cambria Math" panose="02040503050406030204" pitchFamily="18" charset="0"/>
                      </a:rPr>
                      <m:t>𝑳</m:t>
                    </m:r>
                    <m:r>
                      <m:rPr>
                        <m:lit/>
                      </m:rPr>
                      <a:rPr lang="en-US" altLang="zh-CN" sz="1800" i="1">
                        <a:solidFill>
                          <a:srgbClr val="0000CC"/>
                        </a:solidFill>
                        <a:latin typeface="Cambria Math" panose="02040503050406030204" pitchFamily="18" charset="0"/>
                      </a:rPr>
                      <m:t>||</m:t>
                    </m:r>
                    <m:d>
                      <m:dPr>
                        <m:ctrlPr>
                          <a:rPr lang="en-US" altLang="zh-CN" sz="1800" i="1">
                            <a:solidFill>
                              <a:srgbClr val="0000CC"/>
                            </a:solidFill>
                            <a:latin typeface="Cambria Math" panose="02040503050406030204" pitchFamily="18" charset="0"/>
                          </a:rPr>
                        </m:ctrlPr>
                      </m:dPr>
                      <m:e>
                        <m:r>
                          <a:rPr lang="en-US" altLang="zh-CN" sz="1800" i="1">
                            <a:solidFill>
                              <a:srgbClr val="0000CC"/>
                            </a:solidFill>
                            <a:latin typeface="Cambria Math" panose="02040503050406030204" pitchFamily="18" charset="0"/>
                          </a:rPr>
                          <m:t>𝒚</m:t>
                        </m:r>
                        <m:r>
                          <a:rPr lang="en-US" altLang="zh-CN" sz="1800" i="1">
                            <a:solidFill>
                              <a:srgbClr val="0000CC"/>
                            </a:solidFill>
                            <a:latin typeface="Cambria Math" panose="02040503050406030204" pitchFamily="18" charset="0"/>
                          </a:rPr>
                          <m:t>−</m:t>
                        </m:r>
                        <m:r>
                          <a:rPr lang="en-US" altLang="zh-CN" sz="1800" i="1">
                            <a:solidFill>
                              <a:srgbClr val="0000CC"/>
                            </a:solidFill>
                            <a:latin typeface="Cambria Math" panose="02040503050406030204" pitchFamily="18" charset="0"/>
                          </a:rPr>
                          <m:t>𝒙</m:t>
                        </m:r>
                      </m:e>
                    </m:d>
                    <m:r>
                      <m:rPr>
                        <m:lit/>
                      </m:rPr>
                      <a:rPr lang="en-US" altLang="zh-CN" sz="1800" i="1">
                        <a:solidFill>
                          <a:srgbClr val="0000CC"/>
                        </a:solidFill>
                        <a:latin typeface="Cambria Math" panose="02040503050406030204" pitchFamily="18" charset="0"/>
                      </a:rPr>
                      <m:t>||</m:t>
                    </m:r>
                  </m:oMath>
                </a14:m>
                <a:endParaRPr lang="en-US" altLang="zh-CN" sz="1800" dirty="0"/>
              </a:p>
              <a:p>
                <a14:m>
                  <m:oMath xmlns:m="http://schemas.openxmlformats.org/officeDocument/2006/math">
                    <m:r>
                      <a:rPr lang="en-US" altLang="zh-CN" sz="1800" i="1">
                        <a:solidFill>
                          <a:srgbClr val="FF0000"/>
                        </a:solidFill>
                        <a:latin typeface="Cambria Math" panose="02040503050406030204" pitchFamily="18" charset="0"/>
                      </a:rPr>
                      <m:t>⇐</m:t>
                    </m:r>
                    <m:r>
                      <a:rPr lang="zh-CN" altLang="en-US" sz="1800" i="1">
                        <a:latin typeface="Cambria Math" panose="02040503050406030204" pitchFamily="18" charset="0"/>
                      </a:rPr>
                      <m:t>：</m:t>
                    </m:r>
                  </m:oMath>
                </a14:m>
                <a:r>
                  <a:rPr lang="zh-CN" altLang="en-US" sz="1800" dirty="0"/>
                  <a:t>如果</a:t>
                </a:r>
                <a14:m>
                  <m:oMath xmlns:m="http://schemas.openxmlformats.org/officeDocument/2006/math">
                    <m:r>
                      <a:rPr lang="en-US" altLang="zh-CN" sz="1800" b="0" i="1" dirty="0">
                        <a:latin typeface="Cambria Math" panose="02040503050406030204" pitchFamily="18" charset="0"/>
                      </a:rPr>
                      <m:t>𝑓</m:t>
                    </m:r>
                    <m:r>
                      <a:rPr lang="en-US" altLang="zh-CN" sz="1800" b="0" i="1" dirty="0">
                        <a:latin typeface="Cambria Math" panose="02040503050406030204" pitchFamily="18" charset="0"/>
                      </a:rPr>
                      <m:t>∈</m:t>
                    </m:r>
                    <m:sSubSup>
                      <m:sSubSupPr>
                        <m:ctrlPr>
                          <a:rPr lang="en-US" altLang="zh-CN" sz="1800" i="1" dirty="0">
                            <a:latin typeface="Cambria Math" panose="02040503050406030204" pitchFamily="18" charset="0"/>
                          </a:rPr>
                        </m:ctrlPr>
                      </m:sSubSupPr>
                      <m:e>
                        <m:r>
                          <a:rPr lang="en-US" altLang="zh-CN" sz="1800" b="0" i="1" dirty="0">
                            <a:latin typeface="Cambria Math" panose="02040503050406030204" pitchFamily="18" charset="0"/>
                          </a:rPr>
                          <m:t>𝐶</m:t>
                        </m:r>
                      </m:e>
                      <m:sub>
                        <m:r>
                          <a:rPr lang="en-US" altLang="zh-CN" sz="1800" b="0" i="1" dirty="0">
                            <a:latin typeface="Cambria Math" panose="02040503050406030204" pitchFamily="18" charset="0"/>
                          </a:rPr>
                          <m:t>𝐿</m:t>
                        </m:r>
                      </m:sub>
                      <m:sup>
                        <m:r>
                          <a:rPr lang="en-US" altLang="zh-CN" sz="1800" b="0" i="1" dirty="0">
                            <a:latin typeface="Cambria Math" panose="02040503050406030204" pitchFamily="18" charset="0"/>
                          </a:rPr>
                          <m:t>2,1</m:t>
                        </m:r>
                      </m:sup>
                    </m:sSubSup>
                    <m:d>
                      <m:dPr>
                        <m:ctrlPr>
                          <a:rPr lang="en-US" altLang="zh-CN" sz="1800" i="1" dirty="0">
                            <a:latin typeface="Cambria Math" panose="02040503050406030204" pitchFamily="18" charset="0"/>
                          </a:rPr>
                        </m:ctrlPr>
                      </m:dPr>
                      <m:e>
                        <m:sSup>
                          <m:sSupPr>
                            <m:ctrlPr>
                              <a:rPr lang="en-US" altLang="zh-CN" sz="1800" i="1" dirty="0">
                                <a:latin typeface="Cambria Math" panose="02040503050406030204" pitchFamily="18" charset="0"/>
                              </a:rPr>
                            </m:ctrlPr>
                          </m:sSupPr>
                          <m:e>
                            <m:r>
                              <a:rPr lang="en-US" altLang="zh-CN" sz="1800" b="0" i="1" dirty="0">
                                <a:latin typeface="Cambria Math" panose="02040503050406030204" pitchFamily="18" charset="0"/>
                              </a:rPr>
                              <m:t>𝑅</m:t>
                            </m:r>
                          </m:e>
                          <m:sup>
                            <m:r>
                              <a:rPr lang="en-US" altLang="zh-CN" sz="1800" b="0" i="1" dirty="0">
                                <a:latin typeface="Cambria Math" panose="02040503050406030204" pitchFamily="18" charset="0"/>
                              </a:rPr>
                              <m:t>𝑛</m:t>
                            </m:r>
                          </m:sup>
                        </m:sSup>
                      </m:e>
                    </m:d>
                    <m:r>
                      <a:rPr lang="en-US" altLang="zh-CN" sz="1800" b="0" i="1" dirty="0">
                        <a:latin typeface="Cambria Math" panose="02040503050406030204" pitchFamily="18" charset="0"/>
                      </a:rPr>
                      <m:t>,</m:t>
                    </m:r>
                  </m:oMath>
                </a14:m>
                <a:r>
                  <a:rPr lang="zh-CN" altLang="en-US" sz="1800" dirty="0"/>
                  <a:t>则对于任意</a:t>
                </a:r>
                <a14:m>
                  <m:oMath xmlns:m="http://schemas.openxmlformats.org/officeDocument/2006/math">
                    <m:r>
                      <a:rPr lang="en-US" altLang="zh-CN" sz="1800" b="0" i="1">
                        <a:latin typeface="Cambria Math" panose="02040503050406030204" pitchFamily="18" charset="0"/>
                      </a:rPr>
                      <m:t>𝑠</m:t>
                    </m:r>
                    <m:r>
                      <a:rPr lang="en-US" altLang="zh-CN" sz="1800" b="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b="0" i="1">
                            <a:latin typeface="Cambria Math" panose="02040503050406030204" pitchFamily="18" charset="0"/>
                          </a:rPr>
                          <m:t>𝑅</m:t>
                        </m:r>
                      </m:e>
                      <m:sup>
                        <m:r>
                          <a:rPr lang="en-US" altLang="zh-CN" sz="1800" b="0" i="1">
                            <a:latin typeface="Cambria Math" panose="02040503050406030204" pitchFamily="18" charset="0"/>
                          </a:rPr>
                          <m:t>𝑛</m:t>
                        </m:r>
                      </m:sup>
                    </m:sSup>
                  </m:oMath>
                </a14:m>
                <a:r>
                  <a:rPr lang="zh-CN" altLang="en-US" sz="1800" dirty="0"/>
                  <a:t>和</a:t>
                </a:r>
                <a14:m>
                  <m:oMath xmlns:m="http://schemas.openxmlformats.org/officeDocument/2006/math">
                    <m:r>
                      <a:rPr lang="en-US" altLang="zh-CN" sz="1800" b="0" i="1" dirty="0">
                        <a:latin typeface="Cambria Math" panose="02040503050406030204" pitchFamily="18" charset="0"/>
                      </a:rPr>
                      <m:t>𝛼</m:t>
                    </m:r>
                    <m:r>
                      <a:rPr lang="en-US" altLang="zh-CN" sz="1800" b="0" i="1" dirty="0">
                        <a:latin typeface="Cambria Math" panose="02040503050406030204" pitchFamily="18" charset="0"/>
                      </a:rPr>
                      <m:t>&gt;0</m:t>
                    </m:r>
                    <m:r>
                      <a:rPr lang="zh-CN" altLang="en-US" sz="1800" b="0" i="1" dirty="0">
                        <a:latin typeface="Cambria Math" panose="02040503050406030204" pitchFamily="18" charset="0"/>
                      </a:rPr>
                      <m:t>，</m:t>
                    </m:r>
                  </m:oMath>
                </a14:m>
                <a:r>
                  <a:rPr lang="zh-CN" altLang="en-US" sz="1800" dirty="0"/>
                  <a:t>我们有：</a:t>
                </a:r>
                <a:br>
                  <a:rPr lang="en-US" altLang="zh-CN" sz="1800" dirty="0"/>
                </a:br>
                <a14:m>
                  <m:oMath xmlns:m="http://schemas.openxmlformats.org/officeDocument/2006/math">
                    <m:r>
                      <m:rPr>
                        <m:lit/>
                      </m:rPr>
                      <a:rPr lang="en-US" altLang="zh-CN" sz="1800" b="0" i="1">
                        <a:latin typeface="Cambria Math" panose="02040503050406030204" pitchFamily="18" charset="0"/>
                      </a:rPr>
                      <m:t>||</m:t>
                    </m:r>
                    <m:d>
                      <m:dPr>
                        <m:ctrlPr>
                          <a:rPr lang="en-US" altLang="zh-CN" sz="1800" i="1">
                            <a:latin typeface="Cambria Math" panose="02040503050406030204" pitchFamily="18" charset="0"/>
                          </a:rPr>
                        </m:ctrlPr>
                      </m:dPr>
                      <m:e>
                        <m:nary>
                          <m:naryPr>
                            <m:ctrlPr>
                              <a:rPr lang="en-US" altLang="zh-CN" sz="1800" i="1">
                                <a:latin typeface="Cambria Math" panose="02040503050406030204" pitchFamily="18" charset="0"/>
                              </a:rPr>
                            </m:ctrlPr>
                          </m:naryPr>
                          <m:sub>
                            <m:r>
                              <a:rPr lang="en-US" altLang="zh-CN" sz="1800" b="0" i="1">
                                <a:latin typeface="Cambria Math" panose="02040503050406030204" pitchFamily="18" charset="0"/>
                              </a:rPr>
                              <m:t>0</m:t>
                            </m:r>
                          </m:sub>
                          <m:sup>
                            <m:r>
                              <a:rPr lang="en-US" altLang="zh-CN" sz="1800" b="0" i="1">
                                <a:latin typeface="Cambria Math" panose="02040503050406030204" pitchFamily="18" charset="0"/>
                              </a:rPr>
                              <m:t>𝛼</m:t>
                            </m:r>
                          </m:sup>
                          <m:e>
                            <m:sSup>
                              <m:sSupPr>
                                <m:ctrlPr>
                                  <a:rPr lang="en-US" altLang="zh-CN" sz="1800" i="1">
                                    <a:latin typeface="Cambria Math" panose="02040503050406030204" pitchFamily="18" charset="0"/>
                                  </a:rPr>
                                </m:ctrlPr>
                              </m:sSupPr>
                              <m:e>
                                <m:r>
                                  <m:rPr>
                                    <m:sty m:val="p"/>
                                  </m:rPr>
                                  <a:rPr lang="en-US" altLang="zh-CN" sz="1800" b="0">
                                    <a:latin typeface="Cambria Math" panose="02040503050406030204" pitchFamily="18" charset="0"/>
                                  </a:rPr>
                                  <m:t>∇</m:t>
                                </m:r>
                              </m:e>
                              <m:sup>
                                <m:r>
                                  <a:rPr lang="en-US" altLang="zh-CN" sz="1800" b="0">
                                    <a:latin typeface="Cambria Math" panose="02040503050406030204" pitchFamily="18" charset="0"/>
                                  </a:rPr>
                                  <m:t>2</m:t>
                                </m:r>
                              </m:sup>
                            </m:sSup>
                            <m:r>
                              <a:rPr lang="en-US" altLang="zh-CN" sz="1800" b="0" i="1">
                                <a:latin typeface="Cambria Math" panose="02040503050406030204" pitchFamily="18" charset="0"/>
                              </a:rPr>
                              <m:t>𝑓</m:t>
                            </m:r>
                            <m:d>
                              <m:dPr>
                                <m:ctrlPr>
                                  <a:rPr lang="en-US" altLang="zh-CN" sz="1800" i="1">
                                    <a:latin typeface="Cambria Math" panose="02040503050406030204" pitchFamily="18" charset="0"/>
                                  </a:rPr>
                                </m:ctrlPr>
                              </m:dPr>
                              <m:e>
                                <m:r>
                                  <a:rPr lang="en-US" altLang="zh-CN" sz="1800" b="0" i="1">
                                    <a:latin typeface="Cambria Math" panose="02040503050406030204" pitchFamily="18" charset="0"/>
                                  </a:rPr>
                                  <m:t>𝑥</m:t>
                                </m:r>
                                <m:r>
                                  <a:rPr lang="en-US" altLang="zh-CN" sz="1800" b="0" i="1">
                                    <a:latin typeface="Cambria Math" panose="02040503050406030204" pitchFamily="18" charset="0"/>
                                  </a:rPr>
                                  <m:t>+</m:t>
                                </m:r>
                                <m:r>
                                  <a:rPr lang="en-US" altLang="zh-CN" sz="1800" b="0" i="1">
                                    <a:latin typeface="Cambria Math" panose="02040503050406030204" pitchFamily="18" charset="0"/>
                                  </a:rPr>
                                  <m:t>𝜏</m:t>
                                </m:r>
                                <m:r>
                                  <a:rPr lang="en-US" altLang="zh-CN" sz="1800" b="0" i="1">
                                    <a:latin typeface="Cambria Math" panose="02040503050406030204" pitchFamily="18" charset="0"/>
                                  </a:rPr>
                                  <m:t>𝑠</m:t>
                                </m:r>
                              </m:e>
                            </m:d>
                            <m:r>
                              <a:rPr lang="en-US" altLang="zh-CN" sz="1800" b="0" i="1">
                                <a:latin typeface="Cambria Math" panose="02040503050406030204" pitchFamily="18" charset="0"/>
                              </a:rPr>
                              <m:t>𝑑</m:t>
                            </m:r>
                            <m:r>
                              <a:rPr lang="en-US" altLang="zh-CN" sz="1800" b="0" i="1">
                                <a:latin typeface="Cambria Math" panose="02040503050406030204" pitchFamily="18" charset="0"/>
                              </a:rPr>
                              <m:t>𝜏</m:t>
                            </m:r>
                          </m:e>
                        </m:nary>
                      </m:e>
                    </m:d>
                    <m:r>
                      <a:rPr lang="en-US" altLang="zh-CN" sz="1800" b="0" i="1">
                        <a:latin typeface="Cambria Math" panose="02040503050406030204" pitchFamily="18" charset="0"/>
                      </a:rPr>
                      <m:t>⋅</m:t>
                    </m:r>
                    <m:r>
                      <a:rPr lang="en-US" altLang="zh-CN" sz="1800" b="0" i="1">
                        <a:latin typeface="Cambria Math" panose="02040503050406030204" pitchFamily="18" charset="0"/>
                      </a:rPr>
                      <m:t>𝑠</m:t>
                    </m:r>
                    <m:r>
                      <m:rPr>
                        <m:lit/>
                      </m:rPr>
                      <a:rPr lang="en-US" altLang="zh-CN" sz="1800" b="0" i="1">
                        <a:latin typeface="Cambria Math" panose="02040503050406030204" pitchFamily="18" charset="0"/>
                      </a:rPr>
                      <m:t>||</m:t>
                    </m:r>
                    <m:r>
                      <a:rPr lang="en-US" altLang="zh-CN" sz="1800" b="0" i="1">
                        <a:latin typeface="Cambria Math" panose="02040503050406030204" pitchFamily="18" charset="0"/>
                      </a:rPr>
                      <m:t>=</m:t>
                    </m:r>
                    <m:r>
                      <m:rPr>
                        <m:lit/>
                      </m:rPr>
                      <a:rPr lang="en-US" altLang="zh-CN" sz="1800" b="0" i="1">
                        <a:latin typeface="Cambria Math" panose="02040503050406030204" pitchFamily="18" charset="0"/>
                      </a:rPr>
                      <m:t>||</m:t>
                    </m:r>
                    <m:r>
                      <m:rPr>
                        <m:sty m:val="p"/>
                      </m:rPr>
                      <a:rPr lang="en-US" altLang="zh-CN" sz="1800" b="0">
                        <a:latin typeface="Cambria Math" panose="02040503050406030204" pitchFamily="18" charset="0"/>
                      </a:rPr>
                      <m:t>∇</m:t>
                    </m:r>
                    <m:r>
                      <a:rPr lang="en-US" altLang="zh-CN" sz="1800" b="0" i="1">
                        <a:latin typeface="Cambria Math" panose="02040503050406030204" pitchFamily="18" charset="0"/>
                      </a:rPr>
                      <m:t>𝑓</m:t>
                    </m:r>
                    <m:d>
                      <m:dPr>
                        <m:ctrlPr>
                          <a:rPr lang="en-US" altLang="zh-CN" sz="1800" i="1">
                            <a:latin typeface="Cambria Math" panose="02040503050406030204" pitchFamily="18" charset="0"/>
                          </a:rPr>
                        </m:ctrlPr>
                      </m:dPr>
                      <m:e>
                        <m:r>
                          <a:rPr lang="en-US" altLang="zh-CN" sz="1800" b="0" i="1">
                            <a:latin typeface="Cambria Math" panose="02040503050406030204" pitchFamily="18" charset="0"/>
                          </a:rPr>
                          <m:t>𝑥</m:t>
                        </m:r>
                        <m:r>
                          <a:rPr lang="en-US" altLang="zh-CN" sz="1800" b="0" i="1">
                            <a:latin typeface="Cambria Math" panose="02040503050406030204" pitchFamily="18" charset="0"/>
                          </a:rPr>
                          <m:t>+</m:t>
                        </m:r>
                        <m:r>
                          <a:rPr lang="en-US" altLang="zh-CN" sz="1800" b="0" i="1">
                            <a:latin typeface="Cambria Math" panose="02040503050406030204" pitchFamily="18" charset="0"/>
                          </a:rPr>
                          <m:t>𝛼</m:t>
                        </m:r>
                        <m:r>
                          <a:rPr lang="en-US" altLang="zh-CN" sz="1800" b="0" i="1">
                            <a:latin typeface="Cambria Math" panose="02040503050406030204" pitchFamily="18" charset="0"/>
                          </a:rPr>
                          <m:t>𝑠</m:t>
                        </m:r>
                      </m:e>
                    </m:d>
                    <m:r>
                      <a:rPr lang="en-US" altLang="zh-CN" sz="1800" b="0" i="1">
                        <a:latin typeface="Cambria Math" panose="02040503050406030204" pitchFamily="18" charset="0"/>
                      </a:rPr>
                      <m:t>−</m:t>
                    </m:r>
                    <m:r>
                      <m:rPr>
                        <m:sty m:val="p"/>
                      </m:rPr>
                      <a:rPr lang="en-US" altLang="zh-CN" sz="1800" b="0">
                        <a:latin typeface="Cambria Math" panose="02040503050406030204" pitchFamily="18" charset="0"/>
                      </a:rPr>
                      <m:t>∇</m:t>
                    </m:r>
                    <m:r>
                      <a:rPr lang="en-US" altLang="zh-CN" sz="1800" b="0" i="1">
                        <a:latin typeface="Cambria Math" panose="02040503050406030204" pitchFamily="18" charset="0"/>
                      </a:rPr>
                      <m:t>𝑓</m:t>
                    </m:r>
                    <m:d>
                      <m:dPr>
                        <m:ctrlPr>
                          <a:rPr lang="en-US" altLang="zh-CN" sz="1800" i="1">
                            <a:latin typeface="Cambria Math" panose="02040503050406030204" pitchFamily="18" charset="0"/>
                          </a:rPr>
                        </m:ctrlPr>
                      </m:dPr>
                      <m:e>
                        <m:r>
                          <a:rPr lang="en-US" altLang="zh-CN" sz="1800" b="0" i="1">
                            <a:latin typeface="Cambria Math" panose="02040503050406030204" pitchFamily="18" charset="0"/>
                          </a:rPr>
                          <m:t>𝑥</m:t>
                        </m:r>
                      </m:e>
                    </m:d>
                    <m:r>
                      <m:rPr>
                        <m:lit/>
                      </m:rPr>
                      <a:rPr lang="en-US" altLang="zh-CN" sz="1800" b="0" i="1">
                        <a:latin typeface="Cambria Math" panose="02040503050406030204" pitchFamily="18" charset="0"/>
                      </a:rPr>
                      <m:t>||</m:t>
                    </m:r>
                    <m:r>
                      <a:rPr lang="en-US" altLang="zh-CN" sz="1800" b="0" i="1">
                        <a:latin typeface="Cambria Math" panose="02040503050406030204" pitchFamily="18" charset="0"/>
                      </a:rPr>
                      <m:t>≤</m:t>
                    </m:r>
                    <m:r>
                      <a:rPr lang="en-US" altLang="zh-CN" sz="1800" b="0" i="1">
                        <a:latin typeface="Cambria Math" panose="02040503050406030204" pitchFamily="18" charset="0"/>
                      </a:rPr>
                      <m:t>𝛼</m:t>
                    </m:r>
                    <m:r>
                      <a:rPr lang="en-US" altLang="zh-CN" sz="1800" b="0" i="1">
                        <a:latin typeface="Cambria Math" panose="02040503050406030204" pitchFamily="18" charset="0"/>
                      </a:rPr>
                      <m:t>𝐿</m:t>
                    </m:r>
                    <m:r>
                      <m:rPr>
                        <m:lit/>
                      </m:rPr>
                      <a:rPr lang="en-US" altLang="zh-CN" sz="1800" b="0" i="1">
                        <a:latin typeface="Cambria Math" panose="02040503050406030204" pitchFamily="18" charset="0"/>
                      </a:rPr>
                      <m:t>||</m:t>
                    </m:r>
                    <m:r>
                      <a:rPr lang="en-US" altLang="zh-CN" sz="1800" b="0" i="1">
                        <a:latin typeface="Cambria Math" panose="02040503050406030204" pitchFamily="18" charset="0"/>
                      </a:rPr>
                      <m:t>𝑠</m:t>
                    </m:r>
                    <m:r>
                      <a:rPr lang="en-US" altLang="zh-CN" sz="1800" b="0" i="1">
                        <a:latin typeface="Cambria Math" panose="02040503050406030204" pitchFamily="18" charset="0"/>
                      </a:rPr>
                      <m:t>||</m:t>
                    </m:r>
                  </m:oMath>
                </a14:m>
                <a:endParaRPr lang="en-US" altLang="zh-CN" sz="1800" dirty="0"/>
              </a:p>
              <a:p>
                <a:r>
                  <a:rPr lang="zh-CN" altLang="en-US" sz="1800" dirty="0"/>
                  <a:t>两边同时除以</a:t>
                </a:r>
                <a14:m>
                  <m:oMath xmlns:m="http://schemas.openxmlformats.org/officeDocument/2006/math">
                    <m:r>
                      <a:rPr lang="en-US" altLang="zh-CN" sz="1800" b="0" i="1">
                        <a:latin typeface="Cambria Math" panose="02040503050406030204" pitchFamily="18" charset="0"/>
                      </a:rPr>
                      <m:t>𝛼</m:t>
                    </m:r>
                    <m:r>
                      <a:rPr lang="en-US" altLang="zh-CN" sz="1800" b="0" i="1">
                        <a:latin typeface="Cambria Math" panose="02040503050406030204" pitchFamily="18" charset="0"/>
                      </a:rPr>
                      <m:t>,</m:t>
                    </m:r>
                  </m:oMath>
                </a14:m>
                <a:r>
                  <a:rPr lang="zh-CN" altLang="en-US" sz="1800" dirty="0"/>
                  <a:t>并令</a:t>
                </a:r>
                <a14:m>
                  <m:oMath xmlns:m="http://schemas.openxmlformats.org/officeDocument/2006/math">
                    <m:r>
                      <a:rPr lang="en-US" altLang="zh-CN" sz="1800" b="0" i="1">
                        <a:latin typeface="Cambria Math" panose="02040503050406030204" pitchFamily="18" charset="0"/>
                      </a:rPr>
                      <m:t>𝛼</m:t>
                    </m:r>
                    <m:r>
                      <a:rPr lang="en-US" altLang="zh-CN" sz="1800" b="0" i="1">
                        <a:latin typeface="Cambria Math" panose="02040503050406030204" pitchFamily="18" charset="0"/>
                      </a:rPr>
                      <m:t>↓0,</m:t>
                    </m:r>
                  </m:oMath>
                </a14:m>
                <a:r>
                  <a:rPr lang="zh-CN" altLang="en-US" sz="1800" dirty="0"/>
                  <a:t>即得证。</a:t>
                </a:r>
                <a:endParaRPr lang="en-US" altLang="zh-CN" sz="1800" dirty="0"/>
              </a:p>
              <a:p>
                <a:r>
                  <a:rPr lang="zh-CN" altLang="en-US" sz="1800" dirty="0">
                    <a:solidFill>
                      <a:srgbClr val="FF0000"/>
                    </a:solidFill>
                  </a:rPr>
                  <a:t>思考：这样的函数多不多</a:t>
                </a:r>
                <a:r>
                  <a:rPr lang="zh-CN" altLang="en-US" sz="1800" dirty="0"/>
                  <a:t>？</a:t>
                </a:r>
                <a:endParaRPr lang="en-US" altLang="zh-CN" sz="1800" dirty="0"/>
              </a:p>
              <a:p>
                <a:r>
                  <a:rPr lang="zh-CN" altLang="en-US" sz="1800" dirty="0"/>
                  <a:t>线性函数：</a:t>
                </a:r>
                <a14:m>
                  <m:oMath xmlns:m="http://schemas.openxmlformats.org/officeDocument/2006/math">
                    <m:r>
                      <a:rPr lang="en-US" altLang="zh-CN" sz="1800" b="0" i="1">
                        <a:latin typeface="Cambria Math" panose="02040503050406030204" pitchFamily="18" charset="0"/>
                      </a:rPr>
                      <m:t>𝑓</m:t>
                    </m:r>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𝑥</m:t>
                        </m:r>
                      </m:e>
                    </m:d>
                    <m:r>
                      <a:rPr lang="en-US" altLang="zh-CN" sz="1800" b="0" i="1">
                        <a:latin typeface="Cambria Math" panose="02040503050406030204" pitchFamily="18" charset="0"/>
                      </a:rPr>
                      <m:t>=</m:t>
                    </m:r>
                    <m:r>
                      <a:rPr lang="en-US" altLang="zh-CN" sz="1800" b="0" i="1">
                        <a:latin typeface="Cambria Math" panose="02040503050406030204" pitchFamily="18" charset="0"/>
                      </a:rPr>
                      <m:t>𝑎</m:t>
                    </m:r>
                    <m:r>
                      <a:rPr lang="en-US" altLang="zh-CN" sz="1800" b="0" i="1">
                        <a:latin typeface="Cambria Math" panose="02040503050406030204" pitchFamily="18" charset="0"/>
                      </a:rPr>
                      <m:t>+&lt;</m:t>
                    </m:r>
                    <m:r>
                      <a:rPr lang="en-US" altLang="zh-CN" sz="1800" b="0" i="1">
                        <a:latin typeface="Cambria Math" panose="02040503050406030204" pitchFamily="18" charset="0"/>
                      </a:rPr>
                      <m:t>𝑎</m:t>
                    </m:r>
                    <m:r>
                      <a:rPr lang="en-US" altLang="zh-CN" sz="1800" b="0" i="1">
                        <a:latin typeface="Cambria Math" panose="02040503050406030204" pitchFamily="18" charset="0"/>
                      </a:rPr>
                      <m:t>,</m:t>
                    </m:r>
                    <m:r>
                      <a:rPr lang="en-US" altLang="zh-CN" sz="1800" b="0" i="1">
                        <a:latin typeface="Cambria Math" panose="02040503050406030204" pitchFamily="18" charset="0"/>
                      </a:rPr>
                      <m:t>𝑥</m:t>
                    </m:r>
                    <m:r>
                      <a:rPr lang="en-US" altLang="zh-CN" sz="1800" b="0" i="1">
                        <a:latin typeface="Cambria Math" panose="02040503050406030204" pitchFamily="18" charset="0"/>
                      </a:rPr>
                      <m:t>&gt;∈</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𝐶</m:t>
                        </m:r>
                      </m:e>
                      <m:sub>
                        <m:r>
                          <a:rPr lang="en-US" altLang="zh-CN" sz="1800" b="0" i="1">
                            <a:latin typeface="Cambria Math" panose="02040503050406030204" pitchFamily="18" charset="0"/>
                          </a:rPr>
                          <m:t>0</m:t>
                        </m:r>
                      </m:sub>
                      <m:sup>
                        <m:r>
                          <a:rPr lang="en-US" altLang="zh-CN" sz="1800" b="0" i="1">
                            <a:latin typeface="Cambria Math" panose="02040503050406030204" pitchFamily="18" charset="0"/>
                          </a:rPr>
                          <m:t>1,1</m:t>
                        </m:r>
                      </m:sup>
                    </m:sSubSup>
                    <m:r>
                      <a:rPr lang="en-US" altLang="zh-CN" sz="1800" b="0" i="1">
                        <a:latin typeface="Cambria Math" panose="02040503050406030204" pitchFamily="18" charset="0"/>
                      </a:rPr>
                      <m:t>(</m:t>
                    </m:r>
                    <m:sSup>
                      <m:sSupPr>
                        <m:ctrlPr>
                          <a:rPr lang="en-US" altLang="zh-CN" sz="1800" b="0" i="1">
                            <a:latin typeface="Cambria Math" panose="02040503050406030204" pitchFamily="18" charset="0"/>
                          </a:rPr>
                        </m:ctrlPr>
                      </m:sSupPr>
                      <m:e>
                        <m:r>
                          <a:rPr lang="en-US" altLang="zh-CN" sz="1800" b="0" i="1">
                            <a:latin typeface="Cambria Math" panose="02040503050406030204" pitchFamily="18" charset="0"/>
                          </a:rPr>
                          <m:t>𝑅</m:t>
                        </m:r>
                      </m:e>
                      <m:sup>
                        <m:r>
                          <a:rPr lang="en-US" altLang="zh-CN" sz="1800" b="0" i="1">
                            <a:latin typeface="Cambria Math" panose="02040503050406030204" pitchFamily="18" charset="0"/>
                          </a:rPr>
                          <m:t>𝑛</m:t>
                        </m:r>
                      </m:sup>
                    </m:sSup>
                    <m:r>
                      <a:rPr lang="en-US" altLang="zh-CN" sz="1800" b="0" i="1">
                        <a:latin typeface="Cambria Math" panose="02040503050406030204" pitchFamily="18" charset="0"/>
                      </a:rPr>
                      <m:t>)</m:t>
                    </m:r>
                    <m:r>
                      <a:rPr lang="zh-CN" altLang="en-US" sz="1800" i="1">
                        <a:latin typeface="Cambria Math" panose="02040503050406030204" pitchFamily="18" charset="0"/>
                      </a:rPr>
                      <m:t>，</m:t>
                    </m:r>
                  </m:oMath>
                </a14:m>
                <a:r>
                  <a:rPr lang="zh-CN" altLang="en-US" sz="1800" dirty="0"/>
                  <a:t>因为</a:t>
                </a:r>
                <a14:m>
                  <m:oMath xmlns:m="http://schemas.openxmlformats.org/officeDocument/2006/math">
                    <m:r>
                      <m:rPr>
                        <m:sty m:val="p"/>
                      </m:rPr>
                      <a:rPr lang="en-US" altLang="zh-CN" sz="1800" b="0" dirty="0">
                        <a:latin typeface="Cambria Math" panose="02040503050406030204" pitchFamily="18" charset="0"/>
                      </a:rPr>
                      <m:t>∇</m:t>
                    </m:r>
                    <m:r>
                      <a:rPr lang="en-US" altLang="zh-CN" sz="1800" b="0" i="1" dirty="0">
                        <a:latin typeface="Cambria Math" panose="02040503050406030204" pitchFamily="18" charset="0"/>
                      </a:rPr>
                      <m:t>𝑓</m:t>
                    </m:r>
                    <m:d>
                      <m:dPr>
                        <m:ctrlPr>
                          <a:rPr lang="en-US" altLang="zh-CN" sz="1800" b="0" i="1" dirty="0">
                            <a:latin typeface="Cambria Math" panose="02040503050406030204" pitchFamily="18" charset="0"/>
                          </a:rPr>
                        </m:ctrlPr>
                      </m:dPr>
                      <m:e>
                        <m:r>
                          <a:rPr lang="en-US" altLang="zh-CN" sz="1800" b="0" i="1" dirty="0">
                            <a:latin typeface="Cambria Math" panose="02040503050406030204" pitchFamily="18" charset="0"/>
                          </a:rPr>
                          <m:t>𝑥</m:t>
                        </m:r>
                      </m:e>
                    </m:d>
                    <m:r>
                      <a:rPr lang="en-US" altLang="zh-CN" sz="1800" b="0" i="1" dirty="0">
                        <a:latin typeface="Cambria Math" panose="02040503050406030204" pitchFamily="18" charset="0"/>
                      </a:rPr>
                      <m:t>=</m:t>
                    </m:r>
                    <m:r>
                      <a:rPr lang="en-US" altLang="zh-CN" sz="1800" b="0" i="1" dirty="0">
                        <a:latin typeface="Cambria Math" panose="02040503050406030204" pitchFamily="18" charset="0"/>
                      </a:rPr>
                      <m:t>𝑎</m:t>
                    </m:r>
                    <m:r>
                      <a:rPr lang="en-US" altLang="zh-CN" sz="1800" b="0" i="1" dirty="0">
                        <a:latin typeface="Cambria Math" panose="02040503050406030204" pitchFamily="18" charset="0"/>
                      </a:rPr>
                      <m:t>,</m:t>
                    </m:r>
                    <m:sSup>
                      <m:sSupPr>
                        <m:ctrlPr>
                          <a:rPr lang="en-US" altLang="zh-CN" sz="1800" b="0" i="1" dirty="0">
                            <a:latin typeface="Cambria Math" panose="02040503050406030204" pitchFamily="18" charset="0"/>
                          </a:rPr>
                        </m:ctrlPr>
                      </m:sSupPr>
                      <m:e>
                        <m:r>
                          <m:rPr>
                            <m:sty m:val="p"/>
                          </m:rPr>
                          <a:rPr lang="en-US" altLang="zh-CN" sz="1800" b="0" dirty="0">
                            <a:latin typeface="Cambria Math" panose="02040503050406030204" pitchFamily="18" charset="0"/>
                          </a:rPr>
                          <m:t>∇</m:t>
                        </m:r>
                      </m:e>
                      <m:sup>
                        <m:r>
                          <a:rPr lang="en-US" altLang="zh-CN" sz="1800" b="0" i="1" dirty="0">
                            <a:latin typeface="Cambria Math" panose="02040503050406030204" pitchFamily="18" charset="0"/>
                          </a:rPr>
                          <m:t>2</m:t>
                        </m:r>
                      </m:sup>
                    </m:sSup>
                    <m:r>
                      <a:rPr lang="en-US" altLang="zh-CN" sz="1800" b="0" i="1" dirty="0">
                        <a:latin typeface="Cambria Math" panose="02040503050406030204" pitchFamily="18" charset="0"/>
                      </a:rPr>
                      <m:t>𝑓</m:t>
                    </m:r>
                    <m:d>
                      <m:dPr>
                        <m:ctrlPr>
                          <a:rPr lang="en-US" altLang="zh-CN" sz="1800" b="0" i="1" dirty="0">
                            <a:latin typeface="Cambria Math" panose="02040503050406030204" pitchFamily="18" charset="0"/>
                          </a:rPr>
                        </m:ctrlPr>
                      </m:dPr>
                      <m:e>
                        <m:r>
                          <a:rPr lang="en-US" altLang="zh-CN" sz="1800" b="0" i="1" dirty="0">
                            <a:latin typeface="Cambria Math" panose="02040503050406030204" pitchFamily="18" charset="0"/>
                          </a:rPr>
                          <m:t>𝑥</m:t>
                        </m:r>
                      </m:e>
                    </m:d>
                    <m:r>
                      <a:rPr lang="en-US" altLang="zh-CN" sz="1800" b="0" i="1" dirty="0">
                        <a:latin typeface="Cambria Math" panose="02040503050406030204" pitchFamily="18" charset="0"/>
                      </a:rPr>
                      <m:t>=0</m:t>
                    </m:r>
                  </m:oMath>
                </a14:m>
                <a:endParaRPr lang="en-US" altLang="zh-CN" sz="1800" b="0" dirty="0"/>
              </a:p>
              <a:p>
                <a:r>
                  <a:rPr lang="zh-CN" altLang="en-US" sz="1800" dirty="0"/>
                  <a:t>二次函数</a:t>
                </a:r>
                <a14:m>
                  <m:oMath xmlns:m="http://schemas.openxmlformats.org/officeDocument/2006/math">
                    <m:r>
                      <a:rPr lang="en-US" altLang="zh-CN" sz="1800" b="0" i="1">
                        <a:latin typeface="Cambria Math" panose="02040503050406030204" pitchFamily="18" charset="0"/>
                      </a:rPr>
                      <m:t>𝑓</m:t>
                    </m:r>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𝑥</m:t>
                        </m:r>
                      </m:e>
                    </m:d>
                    <m:r>
                      <a:rPr lang="en-US" altLang="zh-CN" sz="1800" b="0" i="1">
                        <a:latin typeface="Cambria Math" panose="02040503050406030204" pitchFamily="18" charset="0"/>
                      </a:rPr>
                      <m:t>=</m:t>
                    </m:r>
                    <m:r>
                      <a:rPr lang="en-US" altLang="zh-CN" sz="1800" b="0" i="1">
                        <a:latin typeface="Cambria Math" panose="02040503050406030204" pitchFamily="18" charset="0"/>
                      </a:rPr>
                      <m:t>𝑎</m:t>
                    </m:r>
                    <m:r>
                      <a:rPr lang="en-US" altLang="zh-CN" sz="1800" b="0" i="1">
                        <a:latin typeface="Cambria Math" panose="02040503050406030204" pitchFamily="18" charset="0"/>
                      </a:rPr>
                      <m:t>+&lt;</m:t>
                    </m:r>
                    <m:r>
                      <a:rPr lang="en-US" altLang="zh-CN" sz="1800" b="0" i="1">
                        <a:latin typeface="Cambria Math" panose="02040503050406030204" pitchFamily="18" charset="0"/>
                      </a:rPr>
                      <m:t>𝑎</m:t>
                    </m:r>
                    <m:r>
                      <a:rPr lang="en-US" altLang="zh-CN" sz="1800" b="0" i="1">
                        <a:latin typeface="Cambria Math" panose="02040503050406030204" pitchFamily="18" charset="0"/>
                      </a:rPr>
                      <m:t>,</m:t>
                    </m:r>
                    <m:r>
                      <a:rPr lang="en-US" altLang="zh-CN" sz="1800" b="0" i="1">
                        <a:latin typeface="Cambria Math" panose="02040503050406030204" pitchFamily="18" charset="0"/>
                      </a:rPr>
                      <m:t>𝑥</m:t>
                    </m:r>
                    <m:r>
                      <a:rPr lang="en-US" altLang="zh-CN" sz="1800" b="0" i="1">
                        <a:latin typeface="Cambria Math" panose="02040503050406030204" pitchFamily="18" charset="0"/>
                      </a:rPr>
                      <m:t>&gt;+</m:t>
                    </m:r>
                    <m:f>
                      <m:fPr>
                        <m:ctrlPr>
                          <a:rPr lang="en-US" altLang="zh-CN" sz="1800" b="0" i="1">
                            <a:latin typeface="Cambria Math" panose="02040503050406030204" pitchFamily="18" charset="0"/>
                          </a:rPr>
                        </m:ctrlPr>
                      </m:fPr>
                      <m:num>
                        <m:r>
                          <a:rPr lang="en-US" altLang="zh-CN" sz="1800" b="0" i="1">
                            <a:latin typeface="Cambria Math" panose="02040503050406030204" pitchFamily="18" charset="0"/>
                          </a:rPr>
                          <m:t>1</m:t>
                        </m:r>
                      </m:num>
                      <m:den>
                        <m:r>
                          <a:rPr lang="en-US" altLang="zh-CN" sz="1800" b="0" i="1">
                            <a:latin typeface="Cambria Math" panose="02040503050406030204" pitchFamily="18" charset="0"/>
                          </a:rPr>
                          <m:t>2</m:t>
                        </m:r>
                      </m:den>
                    </m:f>
                    <m:r>
                      <a:rPr lang="en-US" altLang="zh-CN" sz="1800" b="0" i="1">
                        <a:latin typeface="Cambria Math" panose="02040503050406030204" pitchFamily="18" charset="0"/>
                      </a:rPr>
                      <m:t>&lt;</m:t>
                    </m:r>
                    <m:r>
                      <a:rPr lang="en-US" altLang="zh-CN" sz="1800" b="0" i="1">
                        <a:latin typeface="Cambria Math" panose="02040503050406030204" pitchFamily="18" charset="0"/>
                      </a:rPr>
                      <m:t>𝐴𝑥</m:t>
                    </m:r>
                    <m:r>
                      <a:rPr lang="en-US" altLang="zh-CN" sz="1800" b="0" i="1">
                        <a:latin typeface="Cambria Math" panose="02040503050406030204" pitchFamily="18" charset="0"/>
                      </a:rPr>
                      <m:t>,</m:t>
                    </m:r>
                    <m:r>
                      <a:rPr lang="en-US" altLang="zh-CN" sz="1800" b="0" i="1">
                        <a:latin typeface="Cambria Math" panose="02040503050406030204" pitchFamily="18" charset="0"/>
                      </a:rPr>
                      <m:t>𝑥</m:t>
                    </m:r>
                    <m:r>
                      <a:rPr lang="en-US" altLang="zh-CN" sz="1800" b="0" i="1">
                        <a:latin typeface="Cambria Math" panose="02040503050406030204" pitchFamily="18" charset="0"/>
                      </a:rPr>
                      <m:t>&gt;,</m:t>
                    </m:r>
                  </m:oMath>
                </a14:m>
                <a:r>
                  <a:rPr lang="zh-CN" altLang="en-US" sz="1800" dirty="0"/>
                  <a:t>满足</a:t>
                </a:r>
                <a14:m>
                  <m:oMath xmlns:m="http://schemas.openxmlformats.org/officeDocument/2006/math">
                    <m:r>
                      <a:rPr lang="en-US" altLang="zh-CN" sz="1800" b="0" i="1" dirty="0">
                        <a:latin typeface="Cambria Math" panose="02040503050406030204" pitchFamily="18" charset="0"/>
                      </a:rPr>
                      <m:t>𝐴</m:t>
                    </m:r>
                    <m:r>
                      <a:rPr lang="en-US" altLang="zh-CN" sz="1800" b="0" i="1" dirty="0">
                        <a:latin typeface="Cambria Math" panose="02040503050406030204" pitchFamily="18" charset="0"/>
                      </a:rPr>
                      <m:t>=</m:t>
                    </m:r>
                    <m:sSup>
                      <m:sSupPr>
                        <m:ctrlPr>
                          <a:rPr lang="en-US" altLang="zh-CN" sz="1800" b="0" i="1" dirty="0">
                            <a:latin typeface="Cambria Math" panose="02040503050406030204" pitchFamily="18" charset="0"/>
                          </a:rPr>
                        </m:ctrlPr>
                      </m:sSupPr>
                      <m:e>
                        <m:r>
                          <a:rPr lang="en-US" altLang="zh-CN" sz="1800" b="0" i="1" dirty="0">
                            <a:latin typeface="Cambria Math" panose="02040503050406030204" pitchFamily="18" charset="0"/>
                          </a:rPr>
                          <m:t>𝐴</m:t>
                        </m:r>
                      </m:e>
                      <m:sup>
                        <m:r>
                          <a:rPr lang="en-US" altLang="zh-CN" sz="1800" b="0" i="1" dirty="0">
                            <a:latin typeface="Cambria Math" panose="02040503050406030204" pitchFamily="18" charset="0"/>
                          </a:rPr>
                          <m:t>𝑇</m:t>
                        </m:r>
                      </m:sup>
                    </m:sSup>
                    <m:r>
                      <a:rPr lang="zh-CN" altLang="en-US" sz="1800" i="1" dirty="0">
                        <a:latin typeface="Cambria Math" panose="02040503050406030204" pitchFamily="18" charset="0"/>
                      </a:rPr>
                      <m:t>，</m:t>
                    </m:r>
                  </m:oMath>
                </a14:m>
                <a:r>
                  <a:rPr lang="zh-CN" altLang="en-US" sz="1800" dirty="0"/>
                  <a:t>我们有：</a:t>
                </a:r>
                <a14:m>
                  <m:oMath xmlns:m="http://schemas.openxmlformats.org/officeDocument/2006/math">
                    <m:r>
                      <m:rPr>
                        <m:sty m:val="p"/>
                      </m:rPr>
                      <a:rPr lang="en-US" altLang="zh-CN" sz="1800" b="0">
                        <a:latin typeface="Cambria Math" panose="02040503050406030204" pitchFamily="18" charset="0"/>
                      </a:rPr>
                      <m:t>∇</m:t>
                    </m:r>
                    <m:r>
                      <a:rPr lang="en-US" altLang="zh-CN" sz="1800" b="0" i="1">
                        <a:latin typeface="Cambria Math" panose="02040503050406030204" pitchFamily="18" charset="0"/>
                      </a:rPr>
                      <m:t>𝑓</m:t>
                    </m:r>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𝑥</m:t>
                        </m:r>
                      </m:e>
                    </m:d>
                    <m:r>
                      <a:rPr lang="en-US" altLang="zh-CN" sz="1800" b="0" i="1">
                        <a:latin typeface="Cambria Math" panose="02040503050406030204" pitchFamily="18" charset="0"/>
                      </a:rPr>
                      <m:t>=</m:t>
                    </m:r>
                    <m:r>
                      <a:rPr lang="en-US" altLang="zh-CN" sz="1800" b="0" i="1">
                        <a:latin typeface="Cambria Math" panose="02040503050406030204" pitchFamily="18" charset="0"/>
                      </a:rPr>
                      <m:t>𝑎</m:t>
                    </m:r>
                    <m:r>
                      <a:rPr lang="en-US" altLang="zh-CN" sz="1800" b="0" i="1">
                        <a:latin typeface="Cambria Math" panose="02040503050406030204" pitchFamily="18" charset="0"/>
                      </a:rPr>
                      <m:t>+</m:t>
                    </m:r>
                    <m:r>
                      <a:rPr lang="en-US" altLang="zh-CN" sz="1800" b="0" i="1">
                        <a:latin typeface="Cambria Math" panose="02040503050406030204" pitchFamily="18" charset="0"/>
                      </a:rPr>
                      <m:t>𝐴𝑥</m:t>
                    </m:r>
                    <m:r>
                      <a:rPr lang="en-US" altLang="zh-CN" sz="1800" b="0" i="1">
                        <a:latin typeface="Cambria Math" panose="02040503050406030204" pitchFamily="18" charset="0"/>
                      </a:rPr>
                      <m:t>,</m:t>
                    </m:r>
                    <m:sSup>
                      <m:sSupPr>
                        <m:ctrlPr>
                          <a:rPr lang="en-US" altLang="zh-CN" sz="1800" b="0" i="1">
                            <a:latin typeface="Cambria Math" panose="02040503050406030204" pitchFamily="18" charset="0"/>
                          </a:rPr>
                        </m:ctrlPr>
                      </m:sSupPr>
                      <m:e>
                        <m:r>
                          <m:rPr>
                            <m:sty m:val="p"/>
                          </m:rPr>
                          <a:rPr lang="en-US" altLang="zh-CN" sz="1800" b="0">
                            <a:latin typeface="Cambria Math" panose="02040503050406030204" pitchFamily="18" charset="0"/>
                          </a:rPr>
                          <m:t>∇</m:t>
                        </m:r>
                      </m:e>
                      <m:sup>
                        <m:r>
                          <a:rPr lang="en-US" altLang="zh-CN" sz="1800" b="0" i="1">
                            <a:latin typeface="Cambria Math" panose="02040503050406030204" pitchFamily="18" charset="0"/>
                          </a:rPr>
                          <m:t>2</m:t>
                        </m:r>
                      </m:sup>
                    </m:sSup>
                    <m:r>
                      <a:rPr lang="en-US" altLang="zh-CN" sz="1800" b="0" i="1">
                        <a:latin typeface="Cambria Math" panose="02040503050406030204" pitchFamily="18" charset="0"/>
                      </a:rPr>
                      <m:t>𝑓</m:t>
                    </m:r>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𝑥</m:t>
                        </m:r>
                      </m:e>
                    </m:d>
                    <m:r>
                      <a:rPr lang="en-US" altLang="zh-CN" sz="1800" b="0" i="1">
                        <a:latin typeface="Cambria Math" panose="02040503050406030204" pitchFamily="18" charset="0"/>
                      </a:rPr>
                      <m:t>=</m:t>
                    </m:r>
                    <m:r>
                      <a:rPr lang="en-US" altLang="zh-CN" sz="1800" b="0" i="1">
                        <a:latin typeface="Cambria Math" panose="02040503050406030204" pitchFamily="18" charset="0"/>
                      </a:rPr>
                      <m:t>𝐴</m:t>
                    </m:r>
                  </m:oMath>
                </a14:m>
                <a:r>
                  <a:rPr lang="en-US" altLang="zh-CN" sz="1800" dirty="0"/>
                  <a:t>,</a:t>
                </a:r>
                <a:r>
                  <a:rPr lang="zh-CN" altLang="en-US" sz="1800" dirty="0"/>
                  <a:t>因此</a:t>
                </a:r>
                <a14:m>
                  <m:oMath xmlns:m="http://schemas.openxmlformats.org/officeDocument/2006/math">
                    <m:r>
                      <a:rPr lang="en-US" altLang="zh-CN" sz="1800" b="0" i="1">
                        <a:latin typeface="Cambria Math" panose="02040503050406030204" pitchFamily="18" charset="0"/>
                      </a:rPr>
                      <m:t>𝑓</m:t>
                    </m:r>
                    <m:d>
                      <m:dPr>
                        <m:ctrlPr>
                          <a:rPr lang="en-US" altLang="zh-CN" sz="1800" b="0" i="1">
                            <a:latin typeface="Cambria Math" panose="02040503050406030204" pitchFamily="18" charset="0"/>
                          </a:rPr>
                        </m:ctrlPr>
                      </m:dPr>
                      <m:e>
                        <m:r>
                          <a:rPr lang="en-US" altLang="zh-CN" sz="1800" b="0" i="1">
                            <a:latin typeface="Cambria Math" panose="02040503050406030204" pitchFamily="18" charset="0"/>
                          </a:rPr>
                          <m:t>⋅</m:t>
                        </m:r>
                      </m:e>
                    </m:d>
                    <m:r>
                      <a:rPr lang="en-US" altLang="zh-CN" sz="1800" b="0" i="1">
                        <a:latin typeface="Cambria Math" panose="02040503050406030204" pitchFamily="18" charset="0"/>
                      </a:rPr>
                      <m:t>∈</m:t>
                    </m:r>
                    <m:sSubSup>
                      <m:sSubSupPr>
                        <m:ctrlPr>
                          <a:rPr lang="en-US" altLang="zh-CN" sz="1800" b="0" i="1">
                            <a:latin typeface="Cambria Math" panose="02040503050406030204" pitchFamily="18" charset="0"/>
                          </a:rPr>
                        </m:ctrlPr>
                      </m:sSubSupPr>
                      <m:e>
                        <m:r>
                          <a:rPr lang="en-US" altLang="zh-CN" sz="1800" b="0" i="1">
                            <a:latin typeface="Cambria Math" panose="02040503050406030204" pitchFamily="18" charset="0"/>
                          </a:rPr>
                          <m:t>𝐶</m:t>
                        </m:r>
                      </m:e>
                      <m:sub>
                        <m:r>
                          <a:rPr lang="en-US" altLang="zh-CN" sz="1800" b="0" i="1">
                            <a:latin typeface="Cambria Math" panose="02040503050406030204" pitchFamily="18" charset="0"/>
                          </a:rPr>
                          <m:t>𝐿</m:t>
                        </m:r>
                      </m:sub>
                      <m:sup>
                        <m:r>
                          <a:rPr lang="en-US" altLang="zh-CN" sz="1800" b="0" i="1">
                            <a:latin typeface="Cambria Math" panose="02040503050406030204" pitchFamily="18" charset="0"/>
                          </a:rPr>
                          <m:t>1,1</m:t>
                        </m:r>
                      </m:sup>
                    </m:sSubSup>
                    <m:r>
                      <a:rPr lang="en-US" altLang="zh-CN" sz="1800" b="0" i="1">
                        <a:latin typeface="Cambria Math" panose="02040503050406030204" pitchFamily="18" charset="0"/>
                      </a:rPr>
                      <m:t>(</m:t>
                    </m:r>
                    <m:sSup>
                      <m:sSupPr>
                        <m:ctrlPr>
                          <a:rPr lang="en-US" altLang="zh-CN" sz="1800" b="0" i="1">
                            <a:latin typeface="Cambria Math" panose="02040503050406030204" pitchFamily="18" charset="0"/>
                          </a:rPr>
                        </m:ctrlPr>
                      </m:sSupPr>
                      <m:e>
                        <m:r>
                          <a:rPr lang="en-US" altLang="zh-CN" sz="1800" b="0" i="1">
                            <a:latin typeface="Cambria Math" panose="02040503050406030204" pitchFamily="18" charset="0"/>
                          </a:rPr>
                          <m:t>𝑅</m:t>
                        </m:r>
                      </m:e>
                      <m:sup>
                        <m:r>
                          <a:rPr lang="en-US" altLang="zh-CN" sz="1800" b="0" i="1">
                            <a:latin typeface="Cambria Math" panose="02040503050406030204" pitchFamily="18" charset="0"/>
                          </a:rPr>
                          <m:t>𝑛</m:t>
                        </m:r>
                      </m:sup>
                    </m:sSup>
                    <m:r>
                      <a:rPr lang="en-US" altLang="zh-CN" sz="1800" b="0" i="1">
                        <a:latin typeface="Cambria Math" panose="02040503050406030204" pitchFamily="18" charset="0"/>
                      </a:rPr>
                      <m:t>)</m:t>
                    </m:r>
                    <m:r>
                      <a:rPr lang="zh-CN" altLang="en-US" sz="1800" i="1">
                        <a:latin typeface="Cambria Math" panose="02040503050406030204" pitchFamily="18" charset="0"/>
                      </a:rPr>
                      <m:t>，</m:t>
                    </m:r>
                  </m:oMath>
                </a14:m>
                <a:r>
                  <a:rPr lang="zh-CN" altLang="en-US" sz="1800" dirty="0"/>
                  <a:t>且</a:t>
                </a:r>
                <a14:m>
                  <m:oMath xmlns:m="http://schemas.openxmlformats.org/officeDocument/2006/math">
                    <m:r>
                      <a:rPr lang="en-US" altLang="zh-CN" sz="1800" b="0" i="1" dirty="0">
                        <a:latin typeface="Cambria Math" panose="02040503050406030204" pitchFamily="18" charset="0"/>
                      </a:rPr>
                      <m:t>𝐿</m:t>
                    </m:r>
                    <m:r>
                      <a:rPr lang="en-US" altLang="zh-CN" sz="1800" b="0" i="1" dirty="0">
                        <a:latin typeface="Cambria Math" panose="02040503050406030204" pitchFamily="18" charset="0"/>
                      </a:rPr>
                      <m:t>=</m:t>
                    </m:r>
                    <m:r>
                      <m:rPr>
                        <m:lit/>
                      </m:rPr>
                      <a:rPr lang="en-US" altLang="zh-CN" sz="1800" b="0" i="1" dirty="0">
                        <a:latin typeface="Cambria Math" panose="02040503050406030204" pitchFamily="18" charset="0"/>
                      </a:rPr>
                      <m:t>||</m:t>
                    </m:r>
                    <m:r>
                      <a:rPr lang="en-US" altLang="zh-CN" sz="1800" b="0" i="1" dirty="0">
                        <a:latin typeface="Cambria Math" panose="02040503050406030204" pitchFamily="18" charset="0"/>
                      </a:rPr>
                      <m:t>𝐴</m:t>
                    </m:r>
                    <m:r>
                      <m:rPr>
                        <m:lit/>
                      </m:rPr>
                      <a:rPr lang="en-US" altLang="zh-CN" sz="1800" b="0" i="1" dirty="0">
                        <a:latin typeface="Cambria Math" panose="02040503050406030204" pitchFamily="18" charset="0"/>
                      </a:rPr>
                      <m:t>|</m:t>
                    </m:r>
                    <m:r>
                      <a:rPr lang="en-US" altLang="zh-CN" sz="1800" b="0" i="1" dirty="0">
                        <a:latin typeface="Cambria Math" panose="02040503050406030204" pitchFamily="18" charset="0"/>
                      </a:rPr>
                      <m:t>|</m:t>
                    </m:r>
                  </m:oMath>
                </a14:m>
                <a:endParaRPr lang="en-US" altLang="zh-CN" sz="1800" dirty="0"/>
              </a:p>
              <a:p>
                <a:pPr lvl="1"/>
                <a:endParaRPr lang="zh-CN" altLang="en-US" sz="1800" dirty="0"/>
              </a:p>
            </p:txBody>
          </p:sp>
        </mc:Choice>
        <mc:Fallback xmlns="">
          <p:sp>
            <p:nvSpPr>
              <p:cNvPr id="3" name="内容占位符 2">
                <a:extLst>
                  <a:ext uri="{FF2B5EF4-FFF2-40B4-BE49-F238E27FC236}">
                    <a16:creationId xmlns:a16="http://schemas.microsoft.com/office/drawing/2014/main" id="{BFE882A6-85FE-4AF1-A1FD-18B43B45014D}"/>
                  </a:ext>
                </a:extLst>
              </p:cNvPr>
              <p:cNvSpPr>
                <a:spLocks noGrp="1" noRot="1" noChangeAspect="1" noMove="1" noResize="1" noEditPoints="1" noAdjustHandles="1" noChangeArrowheads="1" noChangeShapeType="1" noTextEdit="1"/>
              </p:cNvSpPr>
              <p:nvPr>
                <p:ph idx="1"/>
              </p:nvPr>
            </p:nvSpPr>
            <p:spPr>
              <a:blipFill>
                <a:blip r:embed="rId2"/>
                <a:stretch>
                  <a:fillRect l="-463" t="-759" b="-48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835742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4E464E-D91B-48DE-9701-BD64D0D695C3}"/>
              </a:ext>
            </a:extLst>
          </p:cNvPr>
          <p:cNvSpPr>
            <a:spLocks noGrp="1"/>
          </p:cNvSpPr>
          <p:nvPr>
            <p:ph type="title"/>
          </p:nvPr>
        </p:nvSpPr>
        <p:spPr/>
        <p:txBody>
          <a:bodyPr/>
          <a:lstStyle/>
          <a:p>
            <a:r>
              <a:rPr lang="zh-CN" altLang="en-US" sz="3200" dirty="0"/>
              <a:t>第</a:t>
            </a:r>
            <a:r>
              <a:rPr lang="en-US" altLang="zh-CN" sz="3200" dirty="0"/>
              <a:t>5</a:t>
            </a:r>
            <a:r>
              <a:rPr lang="zh-CN" altLang="en-US" sz="3200" dirty="0"/>
              <a:t>章</a:t>
            </a:r>
            <a:r>
              <a:rPr lang="zh-CN" altLang="en-US" sz="3200" dirty="0">
                <a:latin typeface="隶书" panose="02010509060101010101" pitchFamily="1" charset="-122"/>
              </a:rPr>
              <a:t>无约束最优化方法</a:t>
            </a:r>
            <a:r>
              <a:rPr lang="en-US" altLang="zh-CN" sz="3200" dirty="0">
                <a:latin typeface="隶书" panose="02010509060101010101" pitchFamily="1" charset="-122"/>
              </a:rPr>
              <a:t>(Unconstrained Optimization Methods)-</a:t>
            </a:r>
            <a:r>
              <a:rPr lang="en-US" altLang="zh-CN" sz="3200" dirty="0"/>
              <a:t> </a:t>
            </a:r>
            <a:r>
              <a:rPr lang="zh-CN" altLang="en-US" sz="3200" dirty="0"/>
              <a:t>可微函数类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E882A6-85FE-4AF1-A1FD-18B43B45014D}"/>
                  </a:ext>
                </a:extLst>
              </p:cNvPr>
              <p:cNvSpPr>
                <a:spLocks noGrp="1"/>
              </p:cNvSpPr>
              <p:nvPr>
                <p:ph idx="1"/>
              </p:nvPr>
            </p:nvSpPr>
            <p:spPr/>
            <p:txBody>
              <a:bodyPr/>
              <a:lstStyle/>
              <a:p>
                <a:r>
                  <a:rPr lang="zh-CN" altLang="en-US" sz="2000" dirty="0"/>
                  <a:t>单变量函数</a:t>
                </a:r>
                <a14:m>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1+</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e>
                    </m:ra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oMath>
                </a14:m>
                <a:r>
                  <a:rPr lang="zh-CN" altLang="en-US" sz="2000" dirty="0"/>
                  <a:t>我们有</a:t>
                </a:r>
                <a14:m>
                  <m:oMath xmlns:m="http://schemas.openxmlformats.org/officeDocument/2006/math">
                    <m:r>
                      <m:rPr>
                        <m:sty m:val="p"/>
                      </m:rPr>
                      <a:rPr lang="en-US" altLang="zh-CN" sz="2000" b="0" i="0"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𝑥</m:t>
                        </m:r>
                      </m:num>
                      <m:den>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1+</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e>
                        </m:rad>
                      </m:den>
                    </m:f>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m:rPr>
                            <m:sty m:val="p"/>
                          </m:rPr>
                          <a:rPr lang="en-US" altLang="zh-CN" sz="2000" b="0" i="0" smtClean="0">
                            <a:latin typeface="Cambria Math" panose="02040503050406030204" pitchFamily="18" charset="0"/>
                          </a:rPr>
                          <m:t>∇</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e>
                            </m:d>
                          </m:e>
                          <m:sup>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3</m:t>
                                </m:r>
                              </m:num>
                              <m:den>
                                <m:r>
                                  <a:rPr lang="en-US" altLang="zh-CN" sz="2000" b="0" i="1" smtClean="0">
                                    <a:latin typeface="Cambria Math" panose="02040503050406030204" pitchFamily="18" charset="0"/>
                                  </a:rPr>
                                  <m:t>2</m:t>
                                </m:r>
                              </m:den>
                            </m:f>
                          </m:sup>
                        </m:sSup>
                      </m:den>
                    </m:f>
                    <m:r>
                      <a:rPr lang="en-US" altLang="zh-CN" sz="2000" b="0" i="1" smtClean="0">
                        <a:latin typeface="Cambria Math" panose="02040503050406030204" pitchFamily="18" charset="0"/>
                      </a:rPr>
                      <m:t>≤1,</m:t>
                    </m:r>
                  </m:oMath>
                </a14:m>
                <a:r>
                  <a:rPr lang="zh-CN" altLang="en-US" sz="2000" dirty="0"/>
                  <a:t>因此</a:t>
                </a:r>
                <a14:m>
                  <m:oMath xmlns:m="http://schemas.openxmlformats.org/officeDocument/2006/math">
                    <m:r>
                      <a:rPr lang="en-US" altLang="zh-CN" sz="2000" b="0" i="1" dirty="0" smtClean="0">
                        <a:latin typeface="Cambria Math" panose="02040503050406030204" pitchFamily="18" charset="0"/>
                      </a:rPr>
                      <m:t>𝑓</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m:t>
                        </m:r>
                      </m:e>
                    </m:d>
                    <m:r>
                      <a:rPr lang="en-US" altLang="zh-CN" sz="2000" b="0" i="1" dirty="0" smtClean="0">
                        <a:latin typeface="Cambria Math" panose="02040503050406030204" pitchFamily="18" charset="0"/>
                      </a:rPr>
                      <m:t>∈</m:t>
                    </m:r>
                    <m:sSubSup>
                      <m:sSubSupPr>
                        <m:ctrlPr>
                          <a:rPr lang="en-US" altLang="zh-CN" sz="2000" b="0" i="1" dirty="0" smtClean="0">
                            <a:latin typeface="Cambria Math" panose="02040503050406030204" pitchFamily="18" charset="0"/>
                          </a:rPr>
                        </m:ctrlPr>
                      </m:sSubSupPr>
                      <m:e>
                        <m:r>
                          <a:rPr lang="en-US" altLang="zh-CN" sz="2000" b="0" i="1" dirty="0" smtClean="0">
                            <a:latin typeface="Cambria Math" panose="02040503050406030204" pitchFamily="18" charset="0"/>
                          </a:rPr>
                          <m:t>𝐶</m:t>
                        </m:r>
                      </m:e>
                      <m:sub>
                        <m:r>
                          <a:rPr lang="en-US" altLang="zh-CN" sz="2000" b="0" i="1" dirty="0" smtClean="0">
                            <a:latin typeface="Cambria Math" panose="02040503050406030204" pitchFamily="18" charset="0"/>
                          </a:rPr>
                          <m:t>1</m:t>
                        </m:r>
                      </m:sub>
                      <m:sup>
                        <m:r>
                          <a:rPr lang="en-US" altLang="zh-CN" sz="2000" b="0" i="1" dirty="0" smtClean="0">
                            <a:latin typeface="Cambria Math" panose="02040503050406030204" pitchFamily="18" charset="0"/>
                          </a:rPr>
                          <m:t>1,1</m:t>
                        </m:r>
                      </m:sup>
                    </m:sSubSup>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𝑅</m:t>
                    </m:r>
                    <m:r>
                      <a:rPr lang="en-US" altLang="zh-CN" sz="2000" b="0" i="1" dirty="0" smtClean="0">
                        <a:latin typeface="Cambria Math" panose="02040503050406030204" pitchFamily="18" charset="0"/>
                      </a:rPr>
                      <m:t>)</m:t>
                    </m:r>
                  </m:oMath>
                </a14:m>
                <a:endParaRPr lang="en-US" altLang="zh-CN" sz="2000" dirty="0"/>
              </a:p>
              <a:p>
                <a:r>
                  <a:rPr lang="zh-CN" altLang="en-US" sz="2000" dirty="0"/>
                  <a:t>函数类</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𝑪</m:t>
                        </m:r>
                      </m:e>
                      <m:sub>
                        <m:r>
                          <a:rPr lang="en-US" altLang="zh-CN" sz="2000" i="1">
                            <a:latin typeface="Cambria Math" panose="02040503050406030204" pitchFamily="18" charset="0"/>
                          </a:rPr>
                          <m:t>𝑳</m:t>
                        </m:r>
                      </m:sub>
                      <m:sup>
                        <m:r>
                          <a:rPr lang="en-US" altLang="zh-CN" sz="2000" i="1">
                            <a:latin typeface="Cambria Math" panose="02040503050406030204" pitchFamily="18" charset="0"/>
                          </a:rPr>
                          <m:t>𝟏</m:t>
                        </m:r>
                        <m:r>
                          <a:rPr lang="en-US" altLang="zh-CN" sz="2000" i="1">
                            <a:latin typeface="Cambria Math" panose="02040503050406030204" pitchFamily="18" charset="0"/>
                          </a:rPr>
                          <m:t>,</m:t>
                        </m:r>
                        <m:r>
                          <a:rPr lang="en-US" altLang="zh-CN" sz="2000" i="1">
                            <a:latin typeface="Cambria Math" panose="02040503050406030204" pitchFamily="18" charset="0"/>
                          </a:rPr>
                          <m:t>𝟏</m:t>
                        </m:r>
                      </m:sup>
                    </m:sSubSup>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𝑹</m:t>
                            </m:r>
                          </m:e>
                          <m:sup>
                            <m:r>
                              <a:rPr lang="en-US" altLang="zh-CN" sz="2000" i="1">
                                <a:latin typeface="Cambria Math" panose="02040503050406030204" pitchFamily="18" charset="0"/>
                              </a:rPr>
                              <m:t>𝒏</m:t>
                            </m:r>
                          </m:sup>
                        </m:sSup>
                      </m:e>
                    </m:d>
                  </m:oMath>
                </a14:m>
                <a:r>
                  <a:rPr lang="zh-CN" altLang="en-US" sz="2000" dirty="0"/>
                  <a:t>有什么</a:t>
                </a:r>
                <a:r>
                  <a:rPr lang="zh-CN" altLang="en-US" sz="2000" dirty="0">
                    <a:solidFill>
                      <a:srgbClr val="FF0000"/>
                    </a:solidFill>
                  </a:rPr>
                  <a:t>直观理解</a:t>
                </a:r>
                <a:r>
                  <a:rPr lang="zh-CN" altLang="en-US" sz="2000" dirty="0"/>
                  <a:t>么？</a:t>
                </a:r>
                <a:endParaRPr lang="en-US" altLang="zh-CN" sz="2000" dirty="0"/>
              </a:p>
              <a:p>
                <a:r>
                  <a:rPr lang="zh-CN" altLang="en-US" sz="2000" b="1" dirty="0">
                    <a:solidFill>
                      <a:srgbClr val="FF0000"/>
                    </a:solidFill>
                  </a:rPr>
                  <a:t>定理</a:t>
                </a:r>
                <a:r>
                  <a:rPr lang="zh-CN" altLang="en-US" sz="2000" dirty="0"/>
                  <a:t>：令</a:t>
                </a:r>
                <a14:m>
                  <m:oMath xmlns:m="http://schemas.openxmlformats.org/officeDocument/2006/math">
                    <m:r>
                      <a:rPr lang="en-US" altLang="zh-CN" sz="2000" i="1">
                        <a:latin typeface="Cambria Math" panose="02040503050406030204" pitchFamily="18" charset="0"/>
                      </a:rPr>
                      <m:t>𝒇</m:t>
                    </m:r>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𝑪</m:t>
                        </m:r>
                      </m:e>
                      <m:sub>
                        <m:r>
                          <a:rPr lang="en-US" altLang="zh-CN" sz="2000" i="1">
                            <a:latin typeface="Cambria Math" panose="02040503050406030204" pitchFamily="18" charset="0"/>
                          </a:rPr>
                          <m:t>𝑳</m:t>
                        </m:r>
                      </m:sub>
                      <m:sup>
                        <m:r>
                          <a:rPr lang="en-US" altLang="zh-CN" sz="2000" i="1">
                            <a:latin typeface="Cambria Math" panose="02040503050406030204" pitchFamily="18" charset="0"/>
                          </a:rPr>
                          <m:t>𝟏</m:t>
                        </m:r>
                        <m:r>
                          <a:rPr lang="en-US" altLang="zh-CN" sz="2000" i="1">
                            <a:latin typeface="Cambria Math" panose="02040503050406030204" pitchFamily="18" charset="0"/>
                          </a:rPr>
                          <m:t>,</m:t>
                        </m:r>
                        <m:r>
                          <a:rPr lang="en-US" altLang="zh-CN" sz="2000" i="1">
                            <a:latin typeface="Cambria Math" panose="02040503050406030204" pitchFamily="18" charset="0"/>
                          </a:rPr>
                          <m:t>𝟏</m:t>
                        </m:r>
                      </m:sup>
                    </m:sSubSup>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𝑹</m:t>
                            </m:r>
                          </m:e>
                          <m:sup>
                            <m:r>
                              <a:rPr lang="en-US" altLang="zh-CN" sz="2000" i="1">
                                <a:latin typeface="Cambria Math" panose="02040503050406030204" pitchFamily="18" charset="0"/>
                              </a:rPr>
                              <m:t>𝒏</m:t>
                            </m:r>
                          </m:sup>
                        </m:sSup>
                      </m:e>
                    </m:d>
                    <m:r>
                      <a:rPr lang="en-US" altLang="zh-CN" sz="2000" i="1">
                        <a:latin typeface="Cambria Math" panose="02040503050406030204" pitchFamily="18" charset="0"/>
                      </a:rPr>
                      <m:t>,</m:t>
                    </m:r>
                  </m:oMath>
                </a14:m>
                <a:r>
                  <a:rPr lang="zh-CN" altLang="en-US" sz="2000" dirty="0"/>
                  <a:t>则</a:t>
                </a:r>
                <a14:m>
                  <m:oMath xmlns:m="http://schemas.openxmlformats.org/officeDocument/2006/math">
                    <m:r>
                      <a:rPr lang="en-US" altLang="zh-CN" sz="2000" i="1" dirty="0">
                        <a:latin typeface="Cambria Math" panose="02040503050406030204" pitchFamily="18" charset="0"/>
                      </a:rPr>
                      <m:t>∀</m:t>
                    </m:r>
                    <m:r>
                      <a:rPr lang="en-US" altLang="zh-CN" sz="2000" i="1" dirty="0">
                        <a:latin typeface="Cambria Math" panose="02040503050406030204" pitchFamily="18" charset="0"/>
                      </a:rPr>
                      <m:t>𝒙</m:t>
                    </m:r>
                    <m:r>
                      <a:rPr lang="en-US" altLang="zh-CN" sz="2000" i="1" dirty="0">
                        <a:latin typeface="Cambria Math" panose="02040503050406030204" pitchFamily="18" charset="0"/>
                      </a:rPr>
                      <m:t>,</m:t>
                    </m:r>
                    <m:r>
                      <a:rPr lang="en-US" altLang="zh-CN" sz="2000" i="1" dirty="0">
                        <a:latin typeface="Cambria Math" panose="02040503050406030204" pitchFamily="18" charset="0"/>
                      </a:rPr>
                      <m:t>𝒚</m:t>
                    </m:r>
                    <m:r>
                      <a:rPr lang="en-US" altLang="zh-CN" sz="2000" i="1" dirty="0">
                        <a:latin typeface="Cambria Math" panose="02040503050406030204" pitchFamily="18" charset="0"/>
                      </a:rPr>
                      <m:t>∈</m:t>
                    </m:r>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𝑹</m:t>
                        </m:r>
                      </m:e>
                      <m:sup>
                        <m:r>
                          <a:rPr lang="en-US" altLang="zh-CN" sz="2000" i="1" dirty="0">
                            <a:latin typeface="Cambria Math" panose="02040503050406030204" pitchFamily="18" charset="0"/>
                          </a:rPr>
                          <m:t>𝒏</m:t>
                        </m:r>
                      </m:sup>
                    </m:sSup>
                  </m:oMath>
                </a14:m>
                <a:r>
                  <a:rPr lang="zh-CN" altLang="en-US" sz="2000" dirty="0"/>
                  <a:t>，我们有</a:t>
                </a:r>
                <a:endParaRPr lang="en-US" altLang="zh-CN" sz="2000" dirty="0"/>
              </a:p>
              <a:p>
                <a:pPr lvl="1">
                  <a:lnSpc>
                    <a:spcPct val="120000"/>
                  </a:lnSpc>
                </a:pPr>
                <a14:m>
                  <m:oMath xmlns:m="http://schemas.openxmlformats.org/officeDocument/2006/math">
                    <m:r>
                      <m:rPr>
                        <m:lit/>
                      </m:rPr>
                      <a:rPr lang="en-US" altLang="zh-CN" sz="2000" i="1">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𝒚</m:t>
                        </m:r>
                      </m:e>
                    </m:d>
                    <m:r>
                      <a:rPr lang="en-US" altLang="zh-CN" sz="2000" i="1">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r>
                      <m:rPr>
                        <m:lit/>
                      </m:rPr>
                      <a:rPr lang="en-US" altLang="zh-CN" sz="2000" i="1">
                        <a:latin typeface="Cambria Math" panose="02040503050406030204" pitchFamily="18" charset="0"/>
                      </a:rPr>
                      <m:t>&lt;</m:t>
                    </m:r>
                    <m:r>
                      <a:rPr lang="en-US" altLang="zh-CN" sz="2000">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r>
                      <a:rPr lang="en-US" altLang="zh-CN" sz="2000" i="1">
                        <a:latin typeface="Cambria Math" panose="02040503050406030204" pitchFamily="18" charset="0"/>
                      </a:rPr>
                      <m:t>𝒚</m:t>
                    </m:r>
                    <m:r>
                      <a:rPr lang="en-US" altLang="zh-CN" sz="2000" i="1">
                        <a:latin typeface="Cambria Math" panose="02040503050406030204" pitchFamily="18" charset="0"/>
                      </a:rPr>
                      <m:t>−</m:t>
                    </m:r>
                    <m:r>
                      <a:rPr lang="en-US" altLang="zh-CN" sz="2000" i="1">
                        <a:latin typeface="Cambria Math" panose="02040503050406030204" pitchFamily="18" charset="0"/>
                      </a:rPr>
                      <m:t>𝒙</m:t>
                    </m:r>
                    <m:r>
                      <a:rPr lang="en-US" altLang="zh-CN" sz="2000" i="1">
                        <a:latin typeface="Cambria Math" panose="02040503050406030204" pitchFamily="18" charset="0"/>
                      </a:rPr>
                      <m:t>&gt;</m:t>
                    </m:r>
                    <m:r>
                      <m:rPr>
                        <m:lit/>
                      </m:rPr>
                      <a:rPr lang="en-US" altLang="zh-CN" sz="2000" i="1">
                        <a:latin typeface="Cambria Math" panose="02040503050406030204" pitchFamily="18" charset="0"/>
                      </a:rPr>
                      <m:t>|</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𝑳</m:t>
                        </m:r>
                      </m:num>
                      <m:den>
                        <m:r>
                          <a:rPr lang="en-US" altLang="zh-CN" sz="2000" i="1">
                            <a:latin typeface="Cambria Math" panose="02040503050406030204" pitchFamily="18" charset="0"/>
                          </a:rPr>
                          <m:t>𝟐</m:t>
                        </m:r>
                      </m:den>
                    </m:f>
                    <m:r>
                      <m:rPr>
                        <m:lit/>
                      </m:rPr>
                      <a:rPr lang="en-US" altLang="zh-CN" sz="2000" i="1">
                        <a:latin typeface="Cambria Math" panose="02040503050406030204" pitchFamily="18" charset="0"/>
                      </a:rPr>
                      <m:t>||</m:t>
                    </m:r>
                    <m:r>
                      <a:rPr lang="en-US" altLang="zh-CN" sz="2000" i="1">
                        <a:latin typeface="Cambria Math" panose="02040503050406030204" pitchFamily="18" charset="0"/>
                      </a:rPr>
                      <m:t>𝒚</m:t>
                    </m:r>
                    <m:r>
                      <a:rPr lang="en-US" altLang="zh-CN" sz="2000" i="1">
                        <a:latin typeface="Cambria Math" panose="02040503050406030204" pitchFamily="18" charset="0"/>
                      </a:rPr>
                      <m:t>−</m:t>
                    </m:r>
                    <m:r>
                      <a:rPr lang="en-US" altLang="zh-CN" sz="2000" i="1">
                        <a:latin typeface="Cambria Math" panose="02040503050406030204" pitchFamily="18" charset="0"/>
                      </a:rPr>
                      <m:t>𝒙</m:t>
                    </m:r>
                    <m:r>
                      <m:rPr>
                        <m:lit/>
                      </m:rP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m:rPr>
                            <m:lit/>
                          </m:rPr>
                          <a:rPr lang="en-US" altLang="zh-CN" sz="2000" i="1">
                            <a:latin typeface="Cambria Math" panose="02040503050406030204" pitchFamily="18" charset="0"/>
                          </a:rPr>
                          <m:t>|</m:t>
                        </m:r>
                      </m:e>
                      <m:sup>
                        <m:r>
                          <a:rPr lang="en-US" altLang="zh-CN" sz="2000" i="1">
                            <a:latin typeface="Cambria Math" panose="02040503050406030204" pitchFamily="18" charset="0"/>
                          </a:rPr>
                          <m:t>𝟐</m:t>
                        </m:r>
                      </m:sup>
                    </m:sSup>
                  </m:oMath>
                </a14:m>
                <a:endParaRPr lang="en-US" altLang="zh-CN" sz="2000" dirty="0"/>
              </a:p>
              <a:p>
                <a:pPr>
                  <a:lnSpc>
                    <a:spcPct val="120000"/>
                  </a:lnSpc>
                </a:pPr>
                <a:r>
                  <a:rPr lang="zh-CN" altLang="en-US" sz="2000" dirty="0">
                    <a:solidFill>
                      <a:srgbClr val="FF0000"/>
                    </a:solidFill>
                  </a:rPr>
                  <a:t>证明：</a:t>
                </a:r>
                <a:r>
                  <a:rPr lang="zh-CN" altLang="en-US" sz="2000" dirty="0"/>
                  <a:t>对任意</a:t>
                </a:r>
                <a14:m>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𝑅</m:t>
                        </m:r>
                      </m:e>
                      <m:sup>
                        <m:r>
                          <a:rPr lang="en-US" altLang="zh-CN" sz="2000" b="0" i="1" smtClean="0">
                            <a:latin typeface="Cambria Math" panose="02040503050406030204" pitchFamily="18" charset="0"/>
                          </a:rPr>
                          <m:t>𝑛</m:t>
                        </m:r>
                      </m:sup>
                    </m:sSup>
                    <m:r>
                      <a:rPr lang="zh-CN" altLang="en-US" sz="2000" i="1">
                        <a:latin typeface="Cambria Math" panose="02040503050406030204" pitchFamily="18" charset="0"/>
                      </a:rPr>
                      <m:t>，</m:t>
                    </m:r>
                  </m:oMath>
                </a14:m>
                <a:r>
                  <a:rPr lang="zh-CN" altLang="en-US" sz="2000" dirty="0"/>
                  <a:t>我们有：</a:t>
                </a:r>
                <a14:m>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nary>
                      <m:naryPr>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1</m:t>
                        </m:r>
                      </m:sup>
                      <m:e>
                        <m:r>
                          <a:rPr lang="en-US" altLang="zh-CN" sz="2000" b="0" i="1" smtClean="0">
                            <a:latin typeface="Cambria Math" panose="02040503050406030204" pitchFamily="18" charset="0"/>
                          </a:rPr>
                          <m:t>&lt;</m:t>
                        </m:r>
                        <m:r>
                          <m:rPr>
                            <m:sty m:val="p"/>
                          </m:rPr>
                          <a:rPr lang="en-US" altLang="zh-CN" sz="2000" b="0" i="0"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𝜏</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e>
                            </m:d>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&gt;</m:t>
                        </m:r>
                      </m:e>
                    </m:nary>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𝜏</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+&lt;</m:t>
                    </m:r>
                    <m:r>
                      <m:rPr>
                        <m:sty m:val="p"/>
                      </m:rPr>
                      <a:rPr lang="en-US" altLang="zh-CN" sz="2000" b="0" i="0"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&gt;+</m:t>
                    </m:r>
                    <m:nary>
                      <m:naryPr>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1</m:t>
                        </m:r>
                      </m:sup>
                      <m:e>
                        <m:r>
                          <a:rPr lang="en-US" altLang="zh-CN" sz="2000" b="0" i="1" smtClean="0">
                            <a:latin typeface="Cambria Math" panose="02040503050406030204" pitchFamily="18" charset="0"/>
                          </a:rPr>
                          <m:t>&lt;</m:t>
                        </m:r>
                        <m:r>
                          <m:rPr>
                            <m:sty m:val="p"/>
                          </m:rPr>
                          <a:rPr lang="en-US" altLang="zh-CN" sz="2000" b="0" i="0"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𝜏</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e>
                            </m:d>
                          </m:e>
                        </m:d>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&gt;</m:t>
                        </m:r>
                      </m:e>
                    </m:nary>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𝜏</m:t>
                    </m:r>
                  </m:oMath>
                </a14:m>
                <a:endParaRPr lang="en-US" altLang="zh-CN" sz="2000" b="0" dirty="0"/>
              </a:p>
              <a:p>
                <a:pPr>
                  <a:lnSpc>
                    <a:spcPct val="120000"/>
                  </a:lnSpc>
                </a:pPr>
                <a:r>
                  <a:rPr lang="zh-CN" altLang="en-US" sz="2000" dirty="0"/>
                  <a:t>因此，</a:t>
                </a:r>
                <a14:m>
                  <m:oMath xmlns:m="http://schemas.openxmlformats.org/officeDocument/2006/math">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 &lt;</m:t>
                    </m:r>
                    <m:r>
                      <m:rPr>
                        <m:sty m:val="p"/>
                      </m:rPr>
                      <a:rPr lang="en-US" altLang="zh-CN" sz="2000" b="0" i="0"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&gt;</m:t>
                    </m:r>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m:t>
                    </m:r>
                    <m:r>
                      <m:rPr>
                        <m:lit/>
                      </m:rPr>
                      <a:rPr lang="en-US" altLang="zh-CN" sz="2000" b="0" i="1" smtClean="0">
                        <a:latin typeface="Cambria Math" panose="02040503050406030204" pitchFamily="18" charset="0"/>
                      </a:rPr>
                      <m:t>|</m:t>
                    </m:r>
                    <m:nary>
                      <m:naryPr>
                        <m:ctrlPr>
                          <a:rPr lang="en-US" altLang="zh-CN" sz="2000" i="1">
                            <a:latin typeface="Cambria Math" panose="02040503050406030204" pitchFamily="18" charset="0"/>
                          </a:rPr>
                        </m:ctrlPr>
                      </m:naryPr>
                      <m:sub>
                        <m:r>
                          <a:rPr lang="en-US" altLang="zh-CN" sz="2000" i="1">
                            <a:latin typeface="Cambria Math" panose="02040503050406030204" pitchFamily="18" charset="0"/>
                          </a:rPr>
                          <m:t>0</m:t>
                        </m:r>
                      </m:sub>
                      <m:sup>
                        <m:r>
                          <a:rPr lang="en-US" altLang="zh-CN" sz="2000" i="1">
                            <a:latin typeface="Cambria Math" panose="02040503050406030204" pitchFamily="18" charset="0"/>
                          </a:rPr>
                          <m:t>1</m:t>
                        </m:r>
                      </m:sup>
                      <m:e>
                        <m:r>
                          <a:rPr lang="en-US" altLang="zh-CN" sz="2000" i="1">
                            <a:latin typeface="Cambria Math" panose="02040503050406030204" pitchFamily="18" charset="0"/>
                          </a:rPr>
                          <m:t>&lt;</m:t>
                        </m:r>
                        <m:r>
                          <m:rPr>
                            <m:sty m:val="p"/>
                          </m:rPr>
                          <a:rPr lang="en-US" altLang="zh-CN" sz="2000">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𝜏</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𝑥</m:t>
                                </m:r>
                              </m:e>
                            </m:d>
                          </m:e>
                        </m:d>
                        <m:r>
                          <a:rPr lang="en-US" altLang="zh-CN" sz="2000" i="1">
                            <a:latin typeface="Cambria Math" panose="02040503050406030204" pitchFamily="18" charset="0"/>
                          </a:rPr>
                          <m:t>−</m:t>
                        </m:r>
                        <m:r>
                          <m:rPr>
                            <m:sty m:val="p"/>
                          </m:rPr>
                          <a:rPr lang="en-US" altLang="zh-CN" sz="2000">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rPr>
                          <m:t>&gt;</m:t>
                        </m:r>
                      </m:e>
                    </m:nary>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𝜏</m:t>
                    </m:r>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m:t>
                    </m:r>
                    <m:nary>
                      <m:naryPr>
                        <m:ctrlPr>
                          <a:rPr lang="en-US" altLang="zh-CN" sz="2000" i="1">
                            <a:latin typeface="Cambria Math" panose="02040503050406030204" pitchFamily="18" charset="0"/>
                          </a:rPr>
                        </m:ctrlPr>
                      </m:naryPr>
                      <m:sub>
                        <m:r>
                          <a:rPr lang="en-US" altLang="zh-CN" sz="2000" i="1">
                            <a:latin typeface="Cambria Math" panose="02040503050406030204" pitchFamily="18" charset="0"/>
                          </a:rPr>
                          <m:t>0</m:t>
                        </m:r>
                      </m:sub>
                      <m:sup>
                        <m:r>
                          <a:rPr lang="en-US" altLang="zh-CN" sz="2000" i="1">
                            <a:latin typeface="Cambria Math" panose="02040503050406030204" pitchFamily="18" charset="0"/>
                          </a:rPr>
                          <m:t>1</m:t>
                        </m:r>
                      </m:sup>
                      <m:e>
                        <m:r>
                          <m:rPr>
                            <m:lit/>
                          </m:rPr>
                          <a:rPr lang="en-US" altLang="zh-CN" sz="2000" i="1">
                            <a:latin typeface="Cambria Math" panose="02040503050406030204" pitchFamily="18" charset="0"/>
                          </a:rPr>
                          <m:t>|</m:t>
                        </m:r>
                        <m:r>
                          <a:rPr lang="en-US" altLang="zh-CN" sz="2000" i="1">
                            <a:latin typeface="Cambria Math" panose="02040503050406030204" pitchFamily="18" charset="0"/>
                          </a:rPr>
                          <m:t>&lt;</m:t>
                        </m:r>
                        <m:r>
                          <m:rPr>
                            <m:sty m:val="p"/>
                          </m:rPr>
                          <a:rPr lang="en-US" altLang="zh-CN" sz="2000">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𝜏</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𝑥</m:t>
                                </m:r>
                              </m:e>
                            </m:d>
                          </m:e>
                        </m:d>
                        <m:r>
                          <a:rPr lang="en-US" altLang="zh-CN" sz="2000" i="1">
                            <a:latin typeface="Cambria Math" panose="02040503050406030204" pitchFamily="18" charset="0"/>
                          </a:rPr>
                          <m:t>−</m:t>
                        </m:r>
                        <m:r>
                          <m:rPr>
                            <m:sty m:val="p"/>
                          </m:rPr>
                          <a:rPr lang="en-US" altLang="zh-CN" sz="2000">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rPr>
                          <m:t>&gt;</m:t>
                        </m:r>
                      </m:e>
                    </m:nary>
                    <m:r>
                      <m:rPr>
                        <m:lit/>
                      </m:rPr>
                      <a:rPr lang="en-US" altLang="zh-CN" sz="2000" i="1">
                        <a:latin typeface="Cambria Math" panose="02040503050406030204" pitchFamily="18" charset="0"/>
                      </a:rPr>
                      <m:t>|</m:t>
                    </m:r>
                    <m:r>
                      <a:rPr lang="en-US" altLang="zh-CN" sz="2000" i="1">
                        <a:latin typeface="Cambria Math" panose="02040503050406030204" pitchFamily="18" charset="0"/>
                      </a:rPr>
                      <m:t>𝑑</m:t>
                    </m:r>
                    <m:r>
                      <a:rPr lang="en-US" altLang="zh-CN" sz="2000" i="1">
                        <a:latin typeface="Cambria Math" panose="02040503050406030204" pitchFamily="18" charset="0"/>
                      </a:rPr>
                      <m:t>𝜏</m:t>
                    </m:r>
                    <m:r>
                      <a:rPr lang="en-US" altLang="zh-CN" sz="2000" b="0" i="1" smtClean="0">
                        <a:latin typeface="Cambria Math" panose="02040503050406030204" pitchFamily="18" charset="0"/>
                      </a:rPr>
                      <m:t>≤</m:t>
                    </m:r>
                  </m:oMath>
                </a14:m>
                <a:r>
                  <a:rPr lang="en-US" altLang="zh-CN" sz="2000" dirty="0"/>
                  <a:t> </a:t>
                </a:r>
                <a14:m>
                  <m:oMath xmlns:m="http://schemas.openxmlformats.org/officeDocument/2006/math">
                    <m:nary>
                      <m:naryPr>
                        <m:ctrlPr>
                          <a:rPr lang="en-US" altLang="zh-CN" sz="2000" i="1">
                            <a:latin typeface="Cambria Math" panose="02040503050406030204" pitchFamily="18" charset="0"/>
                          </a:rPr>
                        </m:ctrlPr>
                      </m:naryPr>
                      <m:sub>
                        <m:r>
                          <a:rPr lang="en-US" altLang="zh-CN" sz="2000" i="1">
                            <a:latin typeface="Cambria Math" panose="02040503050406030204" pitchFamily="18" charset="0"/>
                          </a:rPr>
                          <m:t>0</m:t>
                        </m:r>
                      </m:sub>
                      <m:sup>
                        <m:r>
                          <a:rPr lang="en-US" altLang="zh-CN" sz="2000" i="1">
                            <a:latin typeface="Cambria Math" panose="02040503050406030204" pitchFamily="18" charset="0"/>
                          </a:rPr>
                          <m:t>1</m:t>
                        </m:r>
                      </m:sup>
                      <m:e>
                        <m:r>
                          <m:rPr>
                            <m:lit/>
                          </m:rPr>
                          <a:rPr lang="en-US" altLang="zh-CN" sz="2000" i="1">
                            <a:latin typeface="Cambria Math" panose="02040503050406030204" pitchFamily="18" charset="0"/>
                          </a:rPr>
                          <m:t>|</m:t>
                        </m:r>
                        <m:r>
                          <m:rPr>
                            <m:lit/>
                          </m:rPr>
                          <a:rPr lang="en-US" altLang="zh-CN" sz="2000" b="0" i="1" smtClean="0">
                            <a:latin typeface="Cambria Math" panose="02040503050406030204" pitchFamily="18" charset="0"/>
                          </a:rPr>
                          <m:t>|</m:t>
                        </m:r>
                        <m:r>
                          <m:rPr>
                            <m:sty m:val="p"/>
                          </m:rPr>
                          <a:rPr lang="en-US" altLang="zh-CN" sz="2000">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𝜏</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𝑥</m:t>
                                </m:r>
                              </m:e>
                            </m:d>
                          </m:e>
                        </m:d>
                        <m:r>
                          <a:rPr lang="en-US" altLang="zh-CN" sz="2000" i="1">
                            <a:latin typeface="Cambria Math" panose="02040503050406030204" pitchFamily="18" charset="0"/>
                          </a:rPr>
                          <m:t>−</m:t>
                        </m:r>
                        <m:r>
                          <m:rPr>
                            <m:sty m:val="p"/>
                          </m:rPr>
                          <a:rPr lang="en-US" altLang="zh-CN" sz="2000">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m:t>
                        </m:r>
                        <m:r>
                          <m:rPr>
                            <m:lit/>
                          </m:rPr>
                          <a:rPr lang="en-US" altLang="zh-CN" sz="2000" b="0" i="1" smtClean="0">
                            <a:latin typeface="Cambria Math" panose="02040503050406030204" pitchFamily="18" charset="0"/>
                          </a:rPr>
                          <m:t>||</m:t>
                        </m:r>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𝑥</m:t>
                        </m:r>
                        <m:r>
                          <m:rPr>
                            <m:lit/>
                          </m:rPr>
                          <a:rPr lang="en-US" altLang="zh-CN" sz="2000" b="0" i="1" smtClean="0">
                            <a:latin typeface="Cambria Math" panose="02040503050406030204" pitchFamily="18" charset="0"/>
                          </a:rPr>
                          <m:t>||</m:t>
                        </m:r>
                      </m:e>
                    </m:nary>
                    <m:r>
                      <a:rPr lang="en-US" altLang="zh-CN" sz="2000" i="1">
                        <a:latin typeface="Cambria Math" panose="02040503050406030204" pitchFamily="18" charset="0"/>
                      </a:rPr>
                      <m:t>𝑑</m:t>
                    </m:r>
                    <m:r>
                      <a:rPr lang="en-US" altLang="zh-CN" sz="2000" i="1">
                        <a:latin typeface="Cambria Math" panose="02040503050406030204" pitchFamily="18" charset="0"/>
                      </a:rPr>
                      <m:t>𝜏</m:t>
                    </m:r>
                    <m:r>
                      <a:rPr lang="en-US" altLang="zh-CN" sz="2000" b="0" i="1" smtClean="0">
                        <a:latin typeface="Cambria Math" panose="02040503050406030204" pitchFamily="18" charset="0"/>
                      </a:rPr>
                      <m:t>≤</m:t>
                    </m:r>
                  </m:oMath>
                </a14:m>
                <a:r>
                  <a:rPr lang="en-US" altLang="zh-CN" sz="2000" dirty="0"/>
                  <a:t> </a:t>
                </a:r>
                <a14:m>
                  <m:oMath xmlns:m="http://schemas.openxmlformats.org/officeDocument/2006/math">
                    <m:nary>
                      <m:naryPr>
                        <m:ctrlPr>
                          <a:rPr lang="en-US" altLang="zh-CN" sz="2000" i="1">
                            <a:latin typeface="Cambria Math" panose="02040503050406030204" pitchFamily="18" charset="0"/>
                          </a:rPr>
                        </m:ctrlPr>
                      </m:naryPr>
                      <m:sub>
                        <m:r>
                          <a:rPr lang="en-US" altLang="zh-CN" sz="2000" i="1">
                            <a:latin typeface="Cambria Math" panose="02040503050406030204" pitchFamily="18" charset="0"/>
                          </a:rPr>
                          <m:t>0</m:t>
                        </m:r>
                      </m:sub>
                      <m:sup>
                        <m:r>
                          <a:rPr lang="en-US" altLang="zh-CN" sz="2000" i="1">
                            <a:latin typeface="Cambria Math" panose="02040503050406030204" pitchFamily="18" charset="0"/>
                          </a:rPr>
                          <m:t>1</m:t>
                        </m:r>
                      </m:sup>
                      <m:e>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𝜏</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m:rPr>
                            <m:lit/>
                          </m:rPr>
                          <a:rPr lang="en-US" altLang="zh-CN" sz="2000" b="0" i="1" smtClean="0">
                            <a:latin typeface="Cambria Math" panose="02040503050406030204" pitchFamily="18" charset="0"/>
                          </a:rPr>
                          <m:t>||</m:t>
                        </m:r>
                        <m:r>
                          <a:rPr lang="en-US" altLang="zh-CN" sz="2000" i="1">
                            <a:latin typeface="Cambria Math" panose="02040503050406030204" pitchFamily="18" charset="0"/>
                          </a:rPr>
                          <m:t>⋅</m:t>
                        </m:r>
                        <m:r>
                          <m:rPr>
                            <m:lit/>
                          </m:rP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𝑥</m:t>
                        </m:r>
                        <m:r>
                          <m:rPr>
                            <m:lit/>
                          </m:rPr>
                          <a:rPr lang="en-US" altLang="zh-CN" sz="2000" i="1">
                            <a:latin typeface="Cambria Math" panose="02040503050406030204" pitchFamily="18" charset="0"/>
                          </a:rPr>
                          <m:t>||</m:t>
                        </m:r>
                      </m:e>
                    </m:nary>
                    <m:r>
                      <a:rPr lang="en-US" altLang="zh-CN" sz="2000" i="1">
                        <a:latin typeface="Cambria Math" panose="02040503050406030204" pitchFamily="18" charset="0"/>
                      </a:rPr>
                      <m:t>𝑑</m:t>
                    </m:r>
                    <m:r>
                      <a:rPr lang="en-US" altLang="zh-CN" sz="2000" i="1">
                        <a:latin typeface="Cambria Math" panose="02040503050406030204" pitchFamily="18" charset="0"/>
                      </a:rPr>
                      <m:t>𝜏</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𝐿</m:t>
                        </m:r>
                      </m:num>
                      <m:den>
                        <m:r>
                          <a:rPr lang="en-US" altLang="zh-CN" sz="2000" b="0" i="1" smtClean="0">
                            <a:latin typeface="Cambria Math" panose="02040503050406030204" pitchFamily="18" charset="0"/>
                          </a:rPr>
                          <m:t>2</m:t>
                        </m:r>
                      </m:den>
                    </m:f>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m:rPr>
                        <m:lit/>
                      </m:rP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m:rPr>
                            <m:lit/>
                          </m:rPr>
                          <a:rPr lang="en-US" altLang="zh-CN" sz="2000" b="0" i="1" smtClean="0">
                            <a:latin typeface="Cambria Math" panose="02040503050406030204" pitchFamily="18" charset="0"/>
                          </a:rPr>
                          <m:t>|</m:t>
                        </m:r>
                      </m:e>
                      <m:sup>
                        <m:r>
                          <a:rPr lang="en-US" altLang="zh-CN" sz="2000" b="0" i="1" smtClean="0">
                            <a:latin typeface="Cambria Math" panose="02040503050406030204" pitchFamily="18" charset="0"/>
                          </a:rPr>
                          <m:t>2</m:t>
                        </m:r>
                      </m:sup>
                    </m:sSup>
                  </m:oMath>
                </a14:m>
                <a:endParaRPr lang="en-US" altLang="zh-CN" sz="2000" dirty="0"/>
              </a:p>
              <a:p>
                <a:pPr lvl="1"/>
                <a:endParaRPr lang="zh-CN" altLang="en-US" sz="2000" dirty="0"/>
              </a:p>
            </p:txBody>
          </p:sp>
        </mc:Choice>
        <mc:Fallback xmlns="">
          <p:sp>
            <p:nvSpPr>
              <p:cNvPr id="3" name="内容占位符 2">
                <a:extLst>
                  <a:ext uri="{FF2B5EF4-FFF2-40B4-BE49-F238E27FC236}">
                    <a16:creationId xmlns:a16="http://schemas.microsoft.com/office/drawing/2014/main" id="{BFE882A6-85FE-4AF1-A1FD-18B43B45014D}"/>
                  </a:ext>
                </a:extLst>
              </p:cNvPr>
              <p:cNvSpPr>
                <a:spLocks noGrp="1" noRot="1" noChangeAspect="1" noMove="1" noResize="1" noEditPoints="1" noAdjustHandles="1" noChangeArrowheads="1" noChangeShapeType="1" noTextEdit="1"/>
              </p:cNvSpPr>
              <p:nvPr>
                <p:ph idx="1"/>
              </p:nvPr>
            </p:nvSpPr>
            <p:spPr>
              <a:blipFill>
                <a:blip r:embed="rId2"/>
                <a:stretch>
                  <a:fillRect l="-1587" b="-137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731682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4E464E-D91B-48DE-9701-BD64D0D695C3}"/>
              </a:ext>
            </a:extLst>
          </p:cNvPr>
          <p:cNvSpPr>
            <a:spLocks noGrp="1"/>
          </p:cNvSpPr>
          <p:nvPr>
            <p:ph type="title"/>
          </p:nvPr>
        </p:nvSpPr>
        <p:spPr/>
        <p:txBody>
          <a:bodyPr/>
          <a:lstStyle/>
          <a:p>
            <a:r>
              <a:rPr lang="zh-CN" altLang="en-US" sz="3200" dirty="0"/>
              <a:t>第</a:t>
            </a:r>
            <a:r>
              <a:rPr lang="en-US" altLang="zh-CN" sz="3200" dirty="0"/>
              <a:t>5</a:t>
            </a:r>
            <a:r>
              <a:rPr lang="zh-CN" altLang="en-US" sz="3200" dirty="0"/>
              <a:t>章</a:t>
            </a:r>
            <a:r>
              <a:rPr lang="zh-CN" altLang="en-US" sz="3200" dirty="0">
                <a:latin typeface="隶书" panose="02010509060101010101" pitchFamily="1" charset="-122"/>
              </a:rPr>
              <a:t>无约束最优化方法</a:t>
            </a:r>
            <a:r>
              <a:rPr lang="en-US" altLang="zh-CN" sz="3200" dirty="0">
                <a:latin typeface="隶书" panose="02010509060101010101" pitchFamily="1" charset="-122"/>
              </a:rPr>
              <a:t>(Unconstrained Optimization Methods)-</a:t>
            </a:r>
            <a:r>
              <a:rPr lang="en-US" altLang="zh-CN" sz="3200" dirty="0"/>
              <a:t> </a:t>
            </a:r>
            <a:r>
              <a:rPr lang="zh-CN" altLang="en-US" sz="3200" dirty="0"/>
              <a:t>可微函数类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E882A6-85FE-4AF1-A1FD-18B43B45014D}"/>
                  </a:ext>
                </a:extLst>
              </p:cNvPr>
              <p:cNvSpPr>
                <a:spLocks noGrp="1"/>
              </p:cNvSpPr>
              <p:nvPr>
                <p:ph idx="1"/>
              </p:nvPr>
            </p:nvSpPr>
            <p:spPr>
              <a:xfrm>
                <a:off x="128464" y="1160463"/>
                <a:ext cx="9777536" cy="5616575"/>
              </a:xfrm>
            </p:spPr>
            <p:txBody>
              <a:bodyPr/>
              <a:lstStyle/>
              <a:p>
                <a:pPr>
                  <a:lnSpc>
                    <a:spcPct val="120000"/>
                  </a:lnSpc>
                </a:pPr>
                <a:r>
                  <a:rPr lang="zh-CN" altLang="en-US" sz="2800" dirty="0"/>
                  <a:t>由此，可知，对于任意</a:t>
                </a:r>
                <a14:m>
                  <m:oMath xmlns:m="http://schemas.openxmlformats.org/officeDocument/2006/math">
                    <m:r>
                      <a:rPr lang="en-US" altLang="zh-CN" sz="2800" i="1">
                        <a:latin typeface="Cambria Math" panose="02040503050406030204" pitchFamily="18" charset="0"/>
                      </a:rPr>
                      <m:t>𝒇</m:t>
                    </m:r>
                    <m:r>
                      <a:rPr lang="en-US" altLang="zh-CN"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𝑪</m:t>
                        </m:r>
                      </m:e>
                      <m:sub>
                        <m:r>
                          <a:rPr lang="en-US" altLang="zh-CN" sz="2800" b="1" i="1" smtClean="0">
                            <a:latin typeface="Cambria Math" panose="02040503050406030204" pitchFamily="18" charset="0"/>
                          </a:rPr>
                          <m:t>𝑳</m:t>
                        </m:r>
                      </m:sub>
                      <m:sup>
                        <m:r>
                          <a:rPr lang="en-US" altLang="zh-CN" sz="2800" i="1">
                            <a:latin typeface="Cambria Math" panose="02040503050406030204" pitchFamily="18" charset="0"/>
                          </a:rPr>
                          <m:t>𝟏</m:t>
                        </m:r>
                        <m:r>
                          <a:rPr lang="en-US" altLang="zh-CN" sz="2800" i="1">
                            <a:latin typeface="Cambria Math" panose="02040503050406030204" pitchFamily="18" charset="0"/>
                          </a:rPr>
                          <m:t>,</m:t>
                        </m:r>
                        <m:r>
                          <a:rPr lang="en-US" altLang="zh-CN" sz="2800" i="1">
                            <a:latin typeface="Cambria Math" panose="02040503050406030204" pitchFamily="18" charset="0"/>
                          </a:rPr>
                          <m:t>𝟏</m:t>
                        </m:r>
                      </m:sup>
                    </m:sSubSup>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𝑹</m:t>
                        </m:r>
                      </m:e>
                      <m:sup>
                        <m:r>
                          <a:rPr lang="en-US" altLang="zh-CN" sz="2800" i="1">
                            <a:latin typeface="Cambria Math" panose="02040503050406030204" pitchFamily="18" charset="0"/>
                          </a:rPr>
                          <m:t>𝒏</m:t>
                        </m:r>
                      </m:sup>
                    </m:sSup>
                    <m:r>
                      <a:rPr lang="en-US" altLang="zh-CN" sz="2800" i="1">
                        <a:latin typeface="Cambria Math" panose="02040503050406030204" pitchFamily="18" charset="0"/>
                      </a:rPr>
                      <m:t>)</m:t>
                    </m:r>
                  </m:oMath>
                </a14:m>
                <a:r>
                  <a:rPr lang="en-US" altLang="zh-CN" sz="2800" dirty="0"/>
                  <a:t>,</a:t>
                </a:r>
                <a:r>
                  <a:rPr lang="zh-CN" altLang="en-US" sz="2800" dirty="0"/>
                  <a:t>取定点</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𝟎</m:t>
                        </m:r>
                      </m:sub>
                    </m:sSub>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𝑹</m:t>
                        </m:r>
                      </m:e>
                      <m:sup>
                        <m:r>
                          <a:rPr lang="en-US" altLang="zh-CN" sz="2800" i="1">
                            <a:latin typeface="Cambria Math" panose="02040503050406030204" pitchFamily="18" charset="0"/>
                          </a:rPr>
                          <m:t>𝒏</m:t>
                        </m:r>
                      </m:sup>
                    </m:sSup>
                  </m:oMath>
                </a14:m>
                <a:r>
                  <a:rPr lang="zh-CN" altLang="en-US" sz="2800" dirty="0"/>
                  <a:t>，则可构造两个二次函数</a:t>
                </a:r>
                <a:endParaRPr lang="en-US" altLang="zh-CN" sz="2800" dirty="0"/>
              </a:p>
              <a:p>
                <a:pPr lvl="1">
                  <a:lnSpc>
                    <a:spcPct val="120000"/>
                  </a:lnSpc>
                </a:pP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𝝓</m:t>
                        </m:r>
                      </m:e>
                      <m:sub>
                        <m:r>
                          <a:rPr lang="en-US" altLang="zh-CN" sz="2800" i="1">
                            <a:latin typeface="Cambria Math" panose="02040503050406030204" pitchFamily="18" charset="0"/>
                          </a:rPr>
                          <m:t>𝟏</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𝒙</m:t>
                        </m:r>
                      </m:e>
                    </m:d>
                    <m:r>
                      <a:rPr lang="en-US" altLang="zh-CN" sz="2800" i="1">
                        <a:latin typeface="Cambria Math" panose="02040503050406030204" pitchFamily="18" charset="0"/>
                      </a:rPr>
                      <m:t>=</m:t>
                    </m:r>
                    <m:r>
                      <a:rPr lang="en-US" altLang="zh-CN" sz="2800" i="1">
                        <a:latin typeface="Cambria Math" panose="02040503050406030204" pitchFamily="18" charset="0"/>
                      </a:rPr>
                      <m:t>𝒇</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𝟎</m:t>
                            </m:r>
                          </m:sub>
                        </m:sSub>
                      </m:e>
                    </m:d>
                    <m:r>
                      <a:rPr lang="en-US" altLang="zh-CN" sz="2800" i="1">
                        <a:latin typeface="Cambria Math" panose="02040503050406030204" pitchFamily="18" charset="0"/>
                      </a:rPr>
                      <m:t>+&lt;</m:t>
                    </m:r>
                    <m:r>
                      <a:rPr lang="en-US" altLang="zh-CN" sz="2800">
                        <a:latin typeface="Cambria Math" panose="02040503050406030204" pitchFamily="18" charset="0"/>
                      </a:rPr>
                      <m:t>𝛁</m:t>
                    </m:r>
                    <m:r>
                      <a:rPr lang="en-US" altLang="zh-CN" sz="2800" i="1">
                        <a:latin typeface="Cambria Math" panose="02040503050406030204" pitchFamily="18" charset="0"/>
                      </a:rPr>
                      <m:t>𝒇</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𝟎</m:t>
                            </m:r>
                          </m:sub>
                        </m:sSub>
                      </m:e>
                    </m:d>
                    <m:r>
                      <a:rPr lang="en-US" altLang="zh-CN" sz="2800" i="1">
                        <a:latin typeface="Cambria Math" panose="02040503050406030204" pitchFamily="18" charset="0"/>
                      </a:rPr>
                      <m:t>,</m:t>
                    </m:r>
                    <m:r>
                      <a:rPr lang="en-US" altLang="zh-CN" sz="2800" i="1">
                        <a:latin typeface="Cambria Math" panose="02040503050406030204" pitchFamily="18" charset="0"/>
                      </a:rPr>
                      <m:t>𝒙</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𝟎</m:t>
                        </m:r>
                      </m:sub>
                    </m:sSub>
                    <m:r>
                      <m:rPr>
                        <m:lit/>
                      </m:rPr>
                      <a:rPr lang="en-US" altLang="zh-CN" sz="2800" i="1">
                        <a:latin typeface="Cambria Math" panose="02040503050406030204" pitchFamily="18" charset="0"/>
                      </a:rPr>
                      <m:t>&gt;</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𝑳</m:t>
                        </m:r>
                      </m:num>
                      <m:den>
                        <m:r>
                          <a:rPr lang="en-US" altLang="zh-CN" sz="2800" i="1">
                            <a:latin typeface="Cambria Math" panose="02040503050406030204" pitchFamily="18" charset="0"/>
                          </a:rPr>
                          <m:t>𝟐</m:t>
                        </m:r>
                      </m:den>
                    </m:f>
                    <m:r>
                      <m:rPr>
                        <m:lit/>
                      </m:rPr>
                      <a:rPr lang="en-US" altLang="zh-CN" sz="2800" i="1">
                        <a:latin typeface="Cambria Math" panose="02040503050406030204" pitchFamily="18" charset="0"/>
                      </a:rPr>
                      <m:t>||</m:t>
                    </m:r>
                    <m:r>
                      <a:rPr lang="en-US" altLang="zh-CN" sz="2800" i="1">
                        <a:latin typeface="Cambria Math" panose="02040503050406030204" pitchFamily="18" charset="0"/>
                      </a:rPr>
                      <m:t>𝒙</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𝟎</m:t>
                        </m:r>
                      </m:sub>
                    </m:sSub>
                    <m:r>
                      <m:rPr>
                        <m:lit/>
                      </m:rP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m:rPr>
                            <m:lit/>
                          </m:rPr>
                          <a:rPr lang="en-US" altLang="zh-CN" sz="2800" i="1">
                            <a:latin typeface="Cambria Math" panose="02040503050406030204" pitchFamily="18" charset="0"/>
                          </a:rPr>
                          <m:t>|</m:t>
                        </m:r>
                      </m:e>
                      <m:sup>
                        <m:r>
                          <a:rPr lang="en-US" altLang="zh-CN" sz="2800" i="1">
                            <a:latin typeface="Cambria Math" panose="02040503050406030204" pitchFamily="18" charset="0"/>
                          </a:rPr>
                          <m:t>𝟐</m:t>
                        </m:r>
                      </m:sup>
                    </m:sSup>
                  </m:oMath>
                </a14:m>
                <a:endParaRPr lang="en-US" altLang="zh-CN" sz="2800" dirty="0"/>
              </a:p>
              <a:p>
                <a:pPr lvl="1">
                  <a:lnSpc>
                    <a:spcPct val="120000"/>
                  </a:lnSpc>
                </a:pP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𝝓</m:t>
                        </m:r>
                      </m:e>
                      <m:sub>
                        <m:r>
                          <a:rPr lang="en-US" altLang="zh-CN" sz="2800" i="1">
                            <a:latin typeface="Cambria Math" panose="02040503050406030204" pitchFamily="18" charset="0"/>
                          </a:rPr>
                          <m:t>𝟐</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𝒙</m:t>
                        </m:r>
                      </m:e>
                    </m:d>
                    <m:r>
                      <a:rPr lang="en-US" altLang="zh-CN" sz="2800" i="1">
                        <a:latin typeface="Cambria Math" panose="02040503050406030204" pitchFamily="18" charset="0"/>
                      </a:rPr>
                      <m:t>=</m:t>
                    </m:r>
                    <m:r>
                      <a:rPr lang="en-US" altLang="zh-CN" sz="2800" i="1">
                        <a:latin typeface="Cambria Math" panose="02040503050406030204" pitchFamily="18" charset="0"/>
                      </a:rPr>
                      <m:t>𝒇</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𝟎</m:t>
                            </m:r>
                          </m:sub>
                        </m:sSub>
                      </m:e>
                    </m:d>
                    <m:r>
                      <a:rPr lang="en-US" altLang="zh-CN" sz="2800" i="1">
                        <a:latin typeface="Cambria Math" panose="02040503050406030204" pitchFamily="18" charset="0"/>
                      </a:rPr>
                      <m:t>+&lt;</m:t>
                    </m:r>
                    <m:r>
                      <a:rPr lang="en-US" altLang="zh-CN" sz="2800">
                        <a:latin typeface="Cambria Math" panose="02040503050406030204" pitchFamily="18" charset="0"/>
                      </a:rPr>
                      <m:t>𝛁</m:t>
                    </m:r>
                    <m:r>
                      <a:rPr lang="en-US" altLang="zh-CN" sz="2800" i="1">
                        <a:latin typeface="Cambria Math" panose="02040503050406030204" pitchFamily="18" charset="0"/>
                      </a:rPr>
                      <m:t>𝒇</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𝟎</m:t>
                            </m:r>
                          </m:sub>
                        </m:sSub>
                      </m:e>
                    </m:d>
                    <m:r>
                      <a:rPr lang="en-US" altLang="zh-CN" sz="2800" i="1">
                        <a:latin typeface="Cambria Math" panose="02040503050406030204" pitchFamily="18" charset="0"/>
                      </a:rPr>
                      <m:t>,</m:t>
                    </m:r>
                    <m:r>
                      <a:rPr lang="en-US" altLang="zh-CN" sz="2800" i="1">
                        <a:latin typeface="Cambria Math" panose="02040503050406030204" pitchFamily="18" charset="0"/>
                      </a:rPr>
                      <m:t>𝒙</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𝟎</m:t>
                        </m:r>
                      </m:sub>
                    </m:sSub>
                    <m:r>
                      <m:rPr>
                        <m:lit/>
                      </m:rPr>
                      <a:rPr lang="en-US" altLang="zh-CN" sz="2800" i="1">
                        <a:latin typeface="Cambria Math" panose="02040503050406030204" pitchFamily="18" charset="0"/>
                      </a:rPr>
                      <m:t>&gt;</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𝑳</m:t>
                        </m:r>
                      </m:num>
                      <m:den>
                        <m:r>
                          <a:rPr lang="en-US" altLang="zh-CN" sz="2800" i="1">
                            <a:latin typeface="Cambria Math" panose="02040503050406030204" pitchFamily="18" charset="0"/>
                          </a:rPr>
                          <m:t>𝟐</m:t>
                        </m:r>
                      </m:den>
                    </m:f>
                    <m:r>
                      <m:rPr>
                        <m:lit/>
                      </m:rPr>
                      <a:rPr lang="en-US" altLang="zh-CN" sz="2800" i="1">
                        <a:latin typeface="Cambria Math" panose="02040503050406030204" pitchFamily="18" charset="0"/>
                      </a:rPr>
                      <m:t>||</m:t>
                    </m:r>
                    <m:r>
                      <a:rPr lang="en-US" altLang="zh-CN" sz="2800" i="1">
                        <a:latin typeface="Cambria Math" panose="02040503050406030204" pitchFamily="18" charset="0"/>
                      </a:rPr>
                      <m:t>𝒙</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r>
                          <a:rPr lang="en-US" altLang="zh-CN" sz="2800" i="1">
                            <a:latin typeface="Cambria Math" panose="02040503050406030204" pitchFamily="18" charset="0"/>
                          </a:rPr>
                          <m:t>𝟎</m:t>
                        </m:r>
                      </m:sub>
                    </m:sSub>
                    <m:r>
                      <m:rPr>
                        <m:lit/>
                      </m:rP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m:rPr>
                            <m:lit/>
                          </m:rPr>
                          <a:rPr lang="en-US" altLang="zh-CN" sz="2800" i="1">
                            <a:latin typeface="Cambria Math" panose="02040503050406030204" pitchFamily="18" charset="0"/>
                          </a:rPr>
                          <m:t>|</m:t>
                        </m:r>
                      </m:e>
                      <m:sup>
                        <m:r>
                          <a:rPr lang="en-US" altLang="zh-CN" sz="2800" i="1">
                            <a:latin typeface="Cambria Math" panose="02040503050406030204" pitchFamily="18" charset="0"/>
                          </a:rPr>
                          <m:t>𝟐</m:t>
                        </m:r>
                      </m:sup>
                    </m:sSup>
                  </m:oMath>
                </a14:m>
                <a:endParaRPr lang="en-US" altLang="zh-CN" sz="2800" dirty="0"/>
              </a:p>
              <a:p>
                <a:pPr>
                  <a:lnSpc>
                    <a:spcPct val="120000"/>
                  </a:lnSpc>
                </a:pPr>
                <a:r>
                  <a:rPr lang="zh-CN" altLang="en-US" sz="2800" dirty="0"/>
                  <a:t>则函数</a:t>
                </a:r>
                <a14:m>
                  <m:oMath xmlns:m="http://schemas.openxmlformats.org/officeDocument/2006/math">
                    <m:r>
                      <a:rPr lang="en-US" altLang="zh-CN" sz="2800" i="1">
                        <a:latin typeface="Cambria Math" panose="02040503050406030204" pitchFamily="18" charset="0"/>
                      </a:rPr>
                      <m:t>𝒇</m:t>
                    </m:r>
                  </m:oMath>
                </a14:m>
                <a:r>
                  <a:rPr lang="zh-CN" altLang="en-US" sz="2800" dirty="0"/>
                  <a:t>的图像位于</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𝝓</m:t>
                        </m:r>
                      </m:e>
                      <m:sub>
                        <m:r>
                          <a:rPr lang="en-US" altLang="zh-CN" sz="2800" i="1">
                            <a:latin typeface="Cambria Math" panose="02040503050406030204" pitchFamily="18" charset="0"/>
                          </a:rPr>
                          <m:t>𝟏</m:t>
                        </m:r>
                      </m:sub>
                    </m:sSub>
                  </m:oMath>
                </a14:m>
                <a:r>
                  <a:rPr lang="zh-CN" altLang="en-US" sz="2800" dirty="0"/>
                  <a:t>和</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𝝓</m:t>
                        </m:r>
                      </m:e>
                      <m:sub>
                        <m:r>
                          <a:rPr lang="en-US" altLang="zh-CN" sz="2800" i="1" dirty="0">
                            <a:latin typeface="Cambria Math" panose="02040503050406030204" pitchFamily="18" charset="0"/>
                          </a:rPr>
                          <m:t>𝟐</m:t>
                        </m:r>
                      </m:sub>
                    </m:sSub>
                  </m:oMath>
                </a14:m>
                <a:r>
                  <a:rPr lang="zh-CN" altLang="en-US" sz="2800" dirty="0"/>
                  <a:t>之间，即</a:t>
                </a:r>
                <a:endParaRPr lang="en-US" altLang="zh-CN" sz="2800" dirty="0"/>
              </a:p>
              <a:p>
                <a:pPr lvl="1">
                  <a:lnSpc>
                    <a:spcPct val="120000"/>
                  </a:lnSpc>
                </a:pP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𝝓</m:t>
                        </m:r>
                      </m:e>
                      <m:sub>
                        <m:r>
                          <a:rPr lang="en-US" altLang="zh-CN" sz="2800" i="1">
                            <a:latin typeface="Cambria Math" panose="02040503050406030204" pitchFamily="18" charset="0"/>
                          </a:rPr>
                          <m:t>𝟏</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𝒙</m:t>
                        </m:r>
                      </m:e>
                    </m:d>
                    <m:r>
                      <a:rPr lang="en-US" altLang="zh-CN" sz="2800" i="1">
                        <a:latin typeface="Cambria Math" panose="02040503050406030204" pitchFamily="18" charset="0"/>
                      </a:rPr>
                      <m:t>≤</m:t>
                    </m:r>
                    <m:r>
                      <a:rPr lang="en-US" altLang="zh-CN" sz="2800" i="1">
                        <a:latin typeface="Cambria Math" panose="02040503050406030204" pitchFamily="18" charset="0"/>
                      </a:rPr>
                      <m:t>𝒇</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𝒙</m:t>
                        </m:r>
                      </m:e>
                    </m:d>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𝝓</m:t>
                        </m:r>
                      </m:e>
                      <m:sub>
                        <m:r>
                          <a:rPr lang="en-US" altLang="zh-CN" sz="2800" i="1">
                            <a:latin typeface="Cambria Math" panose="02040503050406030204" pitchFamily="18" charset="0"/>
                          </a:rPr>
                          <m:t>𝟐</m:t>
                        </m:r>
                      </m:sub>
                    </m:sSub>
                    <m:d>
                      <m:dPr>
                        <m:ctrlPr>
                          <a:rPr lang="en-US" altLang="zh-CN" sz="2800" i="1">
                            <a:latin typeface="Cambria Math" panose="02040503050406030204" pitchFamily="18" charset="0"/>
                          </a:rPr>
                        </m:ctrlPr>
                      </m:dPr>
                      <m:e>
                        <m:r>
                          <a:rPr lang="en-US" altLang="zh-CN" sz="2800" i="1">
                            <a:latin typeface="Cambria Math" panose="02040503050406030204" pitchFamily="18" charset="0"/>
                          </a:rPr>
                          <m:t>𝒙</m:t>
                        </m:r>
                      </m:e>
                    </m:d>
                    <m:r>
                      <a:rPr lang="en-US" altLang="zh-CN" sz="2800" i="1">
                        <a:latin typeface="Cambria Math" panose="02040503050406030204" pitchFamily="18" charset="0"/>
                      </a:rPr>
                      <m:t>,∀</m:t>
                    </m:r>
                    <m:r>
                      <a:rPr lang="en-US" altLang="zh-CN" sz="2800" i="1">
                        <a:latin typeface="Cambria Math" panose="02040503050406030204" pitchFamily="18" charset="0"/>
                      </a:rPr>
                      <m:t>𝒙</m:t>
                    </m:r>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𝑹</m:t>
                        </m:r>
                      </m:e>
                      <m:sup>
                        <m:r>
                          <a:rPr lang="en-US" altLang="zh-CN" sz="2800" i="1">
                            <a:latin typeface="Cambria Math" panose="02040503050406030204" pitchFamily="18" charset="0"/>
                          </a:rPr>
                          <m:t>𝒏</m:t>
                        </m:r>
                      </m:sup>
                    </m:sSup>
                  </m:oMath>
                </a14:m>
                <a:endParaRPr lang="en-US" altLang="zh-CN" sz="2800" dirty="0"/>
              </a:p>
              <a:p>
                <a:pPr>
                  <a:lnSpc>
                    <a:spcPct val="120000"/>
                  </a:lnSpc>
                </a:pPr>
                <a:r>
                  <a:rPr lang="zh-CN" altLang="en-US" sz="3200" dirty="0"/>
                  <a:t>对于二次函数，也有类似的结果！考虑函数类</a:t>
                </a:r>
                <a14:m>
                  <m:oMath xmlns:m="http://schemas.openxmlformats.org/officeDocument/2006/math">
                    <m:sSubSup>
                      <m:sSubSupPr>
                        <m:ctrlPr>
                          <a:rPr lang="en-US" altLang="zh-CN" sz="3200" b="1" i="1" smtClean="0">
                            <a:latin typeface="Cambria Math" panose="02040503050406030204" pitchFamily="18" charset="0"/>
                          </a:rPr>
                        </m:ctrlPr>
                      </m:sSubSupPr>
                      <m:e>
                        <m:r>
                          <a:rPr lang="en-US" altLang="zh-CN" sz="3200" b="1" i="1" smtClean="0">
                            <a:latin typeface="Cambria Math" panose="02040503050406030204" pitchFamily="18" charset="0"/>
                          </a:rPr>
                          <m:t>𝑪</m:t>
                        </m:r>
                      </m:e>
                      <m:sub>
                        <m:r>
                          <a:rPr lang="en-US" altLang="zh-CN" sz="3200" b="1" i="1" smtClean="0">
                            <a:latin typeface="Cambria Math" panose="02040503050406030204" pitchFamily="18" charset="0"/>
                          </a:rPr>
                          <m:t>𝑴</m:t>
                        </m:r>
                      </m:sub>
                      <m:sup>
                        <m:r>
                          <a:rPr lang="en-US" altLang="zh-CN" sz="3200" b="1" i="1" smtClean="0">
                            <a:latin typeface="Cambria Math" panose="02040503050406030204" pitchFamily="18" charset="0"/>
                          </a:rPr>
                          <m:t>𝟐</m:t>
                        </m:r>
                        <m:r>
                          <a:rPr lang="en-US" altLang="zh-CN" sz="3200" b="1" i="1" smtClean="0">
                            <a:latin typeface="Cambria Math" panose="02040503050406030204" pitchFamily="18" charset="0"/>
                          </a:rPr>
                          <m:t>,</m:t>
                        </m:r>
                        <m:r>
                          <a:rPr lang="en-US" altLang="zh-CN" sz="3200" b="1" i="1" smtClean="0">
                            <a:latin typeface="Cambria Math" panose="02040503050406030204" pitchFamily="18" charset="0"/>
                          </a:rPr>
                          <m:t>𝟐</m:t>
                        </m:r>
                      </m:sup>
                    </m:sSubSup>
                    <m:r>
                      <a:rPr lang="en-US" altLang="zh-CN" sz="3200" b="1" i="1" smtClean="0">
                        <a:latin typeface="Cambria Math" panose="02040503050406030204" pitchFamily="18" charset="0"/>
                      </a:rPr>
                      <m:t>(</m:t>
                    </m:r>
                    <m:sSup>
                      <m:sSupPr>
                        <m:ctrlPr>
                          <a:rPr lang="en-US" altLang="zh-CN" sz="3200" b="1" i="1" smtClean="0">
                            <a:latin typeface="Cambria Math" panose="02040503050406030204" pitchFamily="18" charset="0"/>
                          </a:rPr>
                        </m:ctrlPr>
                      </m:sSupPr>
                      <m:e>
                        <m:r>
                          <a:rPr lang="en-US" altLang="zh-CN" sz="3200" b="1" i="1" smtClean="0">
                            <a:latin typeface="Cambria Math" panose="02040503050406030204" pitchFamily="18" charset="0"/>
                          </a:rPr>
                          <m:t>𝑹</m:t>
                        </m:r>
                      </m:e>
                      <m:sup>
                        <m:r>
                          <a:rPr lang="en-US" altLang="zh-CN" sz="3200" b="1" i="1" smtClean="0">
                            <a:latin typeface="Cambria Math" panose="02040503050406030204" pitchFamily="18" charset="0"/>
                          </a:rPr>
                          <m:t>𝒏</m:t>
                        </m:r>
                      </m:sup>
                    </m:sSup>
                    <m:r>
                      <a:rPr lang="en-US" altLang="zh-CN" sz="3200" b="1" i="1" smtClean="0">
                        <a:latin typeface="Cambria Math" panose="02040503050406030204" pitchFamily="18" charset="0"/>
                      </a:rPr>
                      <m:t>)</m:t>
                    </m:r>
                  </m:oMath>
                </a14:m>
                <a:r>
                  <a:rPr lang="en-US" altLang="zh-CN" sz="3200" dirty="0"/>
                  <a:t>,</a:t>
                </a:r>
                <a:r>
                  <a:rPr lang="zh-CN" altLang="en-US" sz="3200" dirty="0"/>
                  <a:t>根据定义有：</a:t>
                </a:r>
                <a14:m>
                  <m:oMath xmlns:m="http://schemas.openxmlformats.org/officeDocument/2006/math">
                    <m:r>
                      <m:rPr>
                        <m:lit/>
                      </m:rPr>
                      <a:rPr lang="en-US" altLang="zh-CN" sz="3200" b="1" i="1" smtClean="0">
                        <a:latin typeface="Cambria Math" panose="02040503050406030204" pitchFamily="18" charset="0"/>
                      </a:rPr>
                      <m:t>||</m:t>
                    </m:r>
                    <m:sSup>
                      <m:sSupPr>
                        <m:ctrlPr>
                          <a:rPr lang="en-US" altLang="zh-CN" sz="3200" b="1" i="1" smtClean="0">
                            <a:latin typeface="Cambria Math" panose="02040503050406030204" pitchFamily="18" charset="0"/>
                          </a:rPr>
                        </m:ctrlPr>
                      </m:sSupPr>
                      <m:e>
                        <m:r>
                          <a:rPr lang="en-US" altLang="zh-CN" sz="3200" b="1" i="0" smtClean="0">
                            <a:latin typeface="Cambria Math" panose="02040503050406030204" pitchFamily="18" charset="0"/>
                          </a:rPr>
                          <m:t>𝛁</m:t>
                        </m:r>
                      </m:e>
                      <m:sup>
                        <m:r>
                          <a:rPr lang="en-US" altLang="zh-CN" sz="3200" b="1" i="0" smtClean="0">
                            <a:latin typeface="Cambria Math" panose="02040503050406030204" pitchFamily="18" charset="0"/>
                          </a:rPr>
                          <m:t>𝟐</m:t>
                        </m:r>
                      </m:sup>
                    </m:sSup>
                    <m:r>
                      <a:rPr lang="en-US" altLang="zh-CN" sz="3200" b="1" i="1" smtClean="0">
                        <a:latin typeface="Cambria Math" panose="02040503050406030204" pitchFamily="18" charset="0"/>
                      </a:rPr>
                      <m:t>𝒇</m:t>
                    </m:r>
                    <m:d>
                      <m:dPr>
                        <m:ctrlPr>
                          <a:rPr lang="en-US" altLang="zh-CN" sz="3200" b="1" i="1" smtClean="0">
                            <a:latin typeface="Cambria Math" panose="02040503050406030204" pitchFamily="18" charset="0"/>
                          </a:rPr>
                        </m:ctrlPr>
                      </m:dPr>
                      <m:e>
                        <m:r>
                          <a:rPr lang="en-US" altLang="zh-CN" sz="3200" b="1" i="1" smtClean="0">
                            <a:latin typeface="Cambria Math" panose="02040503050406030204" pitchFamily="18" charset="0"/>
                          </a:rPr>
                          <m:t>𝒙</m:t>
                        </m:r>
                      </m:e>
                    </m:d>
                    <m:r>
                      <a:rPr lang="en-US" altLang="zh-CN" sz="3200" b="1" i="1" smtClean="0">
                        <a:latin typeface="Cambria Math" panose="02040503050406030204" pitchFamily="18" charset="0"/>
                      </a:rPr>
                      <m:t>−</m:t>
                    </m:r>
                    <m:sSup>
                      <m:sSupPr>
                        <m:ctrlPr>
                          <a:rPr lang="en-US" altLang="zh-CN" sz="3200" b="1" i="1" smtClean="0">
                            <a:latin typeface="Cambria Math" panose="02040503050406030204" pitchFamily="18" charset="0"/>
                          </a:rPr>
                        </m:ctrlPr>
                      </m:sSupPr>
                      <m:e>
                        <m:r>
                          <a:rPr lang="en-US" altLang="zh-CN" sz="3200" b="1" i="0" smtClean="0">
                            <a:latin typeface="Cambria Math" panose="02040503050406030204" pitchFamily="18" charset="0"/>
                          </a:rPr>
                          <m:t>𝛁</m:t>
                        </m:r>
                      </m:e>
                      <m:sup>
                        <m:r>
                          <a:rPr lang="en-US" altLang="zh-CN" sz="3200" b="1" i="0" smtClean="0">
                            <a:latin typeface="Cambria Math" panose="02040503050406030204" pitchFamily="18" charset="0"/>
                          </a:rPr>
                          <m:t>𝟐</m:t>
                        </m:r>
                      </m:sup>
                    </m:sSup>
                    <m:r>
                      <a:rPr lang="en-US" altLang="zh-CN" sz="3200" b="1" i="1" smtClean="0">
                        <a:latin typeface="Cambria Math" panose="02040503050406030204" pitchFamily="18" charset="0"/>
                      </a:rPr>
                      <m:t>𝒇</m:t>
                    </m:r>
                    <m:d>
                      <m:dPr>
                        <m:ctrlPr>
                          <a:rPr lang="en-US" altLang="zh-CN" sz="3200" b="1" i="1" smtClean="0">
                            <a:latin typeface="Cambria Math" panose="02040503050406030204" pitchFamily="18" charset="0"/>
                          </a:rPr>
                        </m:ctrlPr>
                      </m:dPr>
                      <m:e>
                        <m:r>
                          <a:rPr lang="en-US" altLang="zh-CN" sz="3200" b="1" i="1" smtClean="0">
                            <a:latin typeface="Cambria Math" panose="02040503050406030204" pitchFamily="18" charset="0"/>
                          </a:rPr>
                          <m:t>𝒚</m:t>
                        </m:r>
                      </m:e>
                    </m:d>
                    <m:r>
                      <m:rPr>
                        <m:lit/>
                      </m:rPr>
                      <a:rPr lang="en-US" altLang="zh-CN" sz="3200" b="1" i="1" smtClean="0">
                        <a:latin typeface="Cambria Math" panose="02040503050406030204" pitchFamily="18" charset="0"/>
                      </a:rPr>
                      <m:t>||</m:t>
                    </m:r>
                    <m:r>
                      <a:rPr lang="en-US" altLang="zh-CN" sz="3200" b="1" i="1" smtClean="0">
                        <a:latin typeface="Cambria Math" panose="02040503050406030204" pitchFamily="18" charset="0"/>
                      </a:rPr>
                      <m:t>≤</m:t>
                    </m:r>
                    <m:r>
                      <a:rPr lang="en-US" altLang="zh-CN" sz="3200" b="1" i="1" smtClean="0">
                        <a:latin typeface="Cambria Math" panose="02040503050406030204" pitchFamily="18" charset="0"/>
                      </a:rPr>
                      <m:t>𝑴</m:t>
                    </m:r>
                    <m:r>
                      <m:rPr>
                        <m:lit/>
                      </m:rPr>
                      <a:rPr lang="en-US" altLang="zh-CN" sz="3200" b="1" i="1" smtClean="0">
                        <a:latin typeface="Cambria Math" panose="02040503050406030204" pitchFamily="18" charset="0"/>
                      </a:rPr>
                      <m:t>||</m:t>
                    </m:r>
                    <m:r>
                      <a:rPr lang="en-US" altLang="zh-CN" sz="3200" b="1" i="1" smtClean="0">
                        <a:latin typeface="Cambria Math" panose="02040503050406030204" pitchFamily="18" charset="0"/>
                      </a:rPr>
                      <m:t>𝒙</m:t>
                    </m:r>
                    <m:r>
                      <a:rPr lang="en-US" altLang="zh-CN" sz="3200" b="1" i="1" smtClean="0">
                        <a:latin typeface="Cambria Math" panose="02040503050406030204" pitchFamily="18" charset="0"/>
                      </a:rPr>
                      <m:t>−</m:t>
                    </m:r>
                    <m:r>
                      <a:rPr lang="en-US" altLang="zh-CN" sz="3200" b="1" i="1" smtClean="0">
                        <a:latin typeface="Cambria Math" panose="02040503050406030204" pitchFamily="18" charset="0"/>
                      </a:rPr>
                      <m:t>𝒚</m:t>
                    </m:r>
                    <m:r>
                      <m:rPr>
                        <m:lit/>
                      </m:rPr>
                      <a:rPr lang="en-US" altLang="zh-CN" sz="3200" b="1" i="1" smtClean="0">
                        <a:latin typeface="Cambria Math" panose="02040503050406030204" pitchFamily="18" charset="0"/>
                      </a:rPr>
                      <m:t>||</m:t>
                    </m:r>
                    <m:r>
                      <a:rPr lang="en-US" altLang="zh-CN" sz="3200" b="1" i="1" smtClean="0">
                        <a:latin typeface="Cambria Math" panose="02040503050406030204" pitchFamily="18" charset="0"/>
                      </a:rPr>
                      <m:t>,∀</m:t>
                    </m:r>
                    <m:r>
                      <a:rPr lang="en-US" altLang="zh-CN" sz="3200" b="1" i="1" smtClean="0">
                        <a:latin typeface="Cambria Math" panose="02040503050406030204" pitchFamily="18" charset="0"/>
                      </a:rPr>
                      <m:t>𝒙</m:t>
                    </m:r>
                    <m:r>
                      <a:rPr lang="en-US" altLang="zh-CN" sz="3200" b="1" i="1" smtClean="0">
                        <a:latin typeface="Cambria Math" panose="02040503050406030204" pitchFamily="18" charset="0"/>
                      </a:rPr>
                      <m:t>,</m:t>
                    </m:r>
                    <m:r>
                      <a:rPr lang="en-US" altLang="zh-CN" sz="3200" b="1" i="1" smtClean="0">
                        <a:latin typeface="Cambria Math" panose="02040503050406030204" pitchFamily="18" charset="0"/>
                      </a:rPr>
                      <m:t>𝒚</m:t>
                    </m:r>
                    <m:r>
                      <a:rPr lang="en-US" altLang="zh-CN" sz="3200" b="1" i="1" smtClean="0">
                        <a:latin typeface="Cambria Math" panose="02040503050406030204" pitchFamily="18" charset="0"/>
                      </a:rPr>
                      <m:t>∈</m:t>
                    </m:r>
                    <m:sSup>
                      <m:sSupPr>
                        <m:ctrlPr>
                          <a:rPr lang="en-US" altLang="zh-CN" sz="3200" b="1" i="1" smtClean="0">
                            <a:latin typeface="Cambria Math" panose="02040503050406030204" pitchFamily="18" charset="0"/>
                          </a:rPr>
                        </m:ctrlPr>
                      </m:sSupPr>
                      <m:e>
                        <m:r>
                          <a:rPr lang="en-US" altLang="zh-CN" sz="3200" b="1" i="1" smtClean="0">
                            <a:latin typeface="Cambria Math" panose="02040503050406030204" pitchFamily="18" charset="0"/>
                          </a:rPr>
                          <m:t>𝑹</m:t>
                        </m:r>
                      </m:e>
                      <m:sup>
                        <m:r>
                          <a:rPr lang="en-US" altLang="zh-CN" sz="3200" b="1" i="1" smtClean="0">
                            <a:latin typeface="Cambria Math" panose="02040503050406030204" pitchFamily="18" charset="0"/>
                          </a:rPr>
                          <m:t>𝒏</m:t>
                        </m:r>
                      </m:sup>
                    </m:sSup>
                  </m:oMath>
                </a14:m>
                <a:endParaRPr lang="en-US" altLang="zh-CN" sz="3200" dirty="0"/>
              </a:p>
              <a:p>
                <a:pPr lvl="1">
                  <a:lnSpc>
                    <a:spcPct val="120000"/>
                  </a:lnSpc>
                </a:pPr>
                <a:endParaRPr lang="en-US" altLang="zh-CN" sz="2800" dirty="0"/>
              </a:p>
              <a:p>
                <a:endParaRPr lang="zh-CN" altLang="en-US" sz="4000" dirty="0"/>
              </a:p>
              <a:p>
                <a:pPr lvl="1"/>
                <a:endParaRPr lang="zh-CN" altLang="en-US" sz="2400" dirty="0"/>
              </a:p>
            </p:txBody>
          </p:sp>
        </mc:Choice>
        <mc:Fallback xmlns="">
          <p:sp>
            <p:nvSpPr>
              <p:cNvPr id="3" name="内容占位符 2">
                <a:extLst>
                  <a:ext uri="{FF2B5EF4-FFF2-40B4-BE49-F238E27FC236}">
                    <a16:creationId xmlns:a16="http://schemas.microsoft.com/office/drawing/2014/main" id="{BFE882A6-85FE-4AF1-A1FD-18B43B45014D}"/>
                  </a:ext>
                </a:extLst>
              </p:cNvPr>
              <p:cNvSpPr>
                <a:spLocks noGrp="1" noRot="1" noChangeAspect="1" noMove="1" noResize="1" noEditPoints="1" noAdjustHandles="1" noChangeArrowheads="1" noChangeShapeType="1" noTextEdit="1"/>
              </p:cNvSpPr>
              <p:nvPr>
                <p:ph idx="1"/>
              </p:nvPr>
            </p:nvSpPr>
            <p:spPr>
              <a:xfrm>
                <a:off x="128464" y="1160463"/>
                <a:ext cx="9777536" cy="5616575"/>
              </a:xfrm>
              <a:blipFill>
                <a:blip r:embed="rId2"/>
                <a:stretch>
                  <a:fillRect l="-1434" b="-59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830362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4E464E-D91B-48DE-9701-BD64D0D695C3}"/>
              </a:ext>
            </a:extLst>
          </p:cNvPr>
          <p:cNvSpPr>
            <a:spLocks noGrp="1"/>
          </p:cNvSpPr>
          <p:nvPr>
            <p:ph type="title"/>
          </p:nvPr>
        </p:nvSpPr>
        <p:spPr/>
        <p:txBody>
          <a:bodyPr/>
          <a:lstStyle/>
          <a:p>
            <a:r>
              <a:rPr lang="zh-CN" altLang="en-US" sz="3200" dirty="0"/>
              <a:t>第</a:t>
            </a:r>
            <a:r>
              <a:rPr lang="en-US" altLang="zh-CN" sz="3200" dirty="0"/>
              <a:t>5</a:t>
            </a:r>
            <a:r>
              <a:rPr lang="zh-CN" altLang="en-US" sz="3200" dirty="0"/>
              <a:t>章</a:t>
            </a:r>
            <a:r>
              <a:rPr lang="zh-CN" altLang="en-US" sz="3200" dirty="0">
                <a:latin typeface="隶书" panose="02010509060101010101" pitchFamily="1" charset="-122"/>
              </a:rPr>
              <a:t>无约束最优化方法</a:t>
            </a:r>
            <a:r>
              <a:rPr lang="en-US" altLang="zh-CN" sz="3200" dirty="0">
                <a:latin typeface="隶书" panose="02010509060101010101" pitchFamily="1" charset="-122"/>
              </a:rPr>
              <a:t>(Unconstrained Optimization Methods)-</a:t>
            </a:r>
            <a:r>
              <a:rPr lang="en-US" altLang="zh-CN" sz="3200" dirty="0"/>
              <a:t> </a:t>
            </a:r>
            <a:r>
              <a:rPr lang="zh-CN" altLang="en-US" sz="3200" dirty="0"/>
              <a:t>可微函数类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E882A6-85FE-4AF1-A1FD-18B43B45014D}"/>
                  </a:ext>
                </a:extLst>
              </p:cNvPr>
              <p:cNvSpPr>
                <a:spLocks noGrp="1"/>
              </p:cNvSpPr>
              <p:nvPr>
                <p:ph idx="1"/>
              </p:nvPr>
            </p:nvSpPr>
            <p:spPr/>
            <p:txBody>
              <a:bodyPr/>
              <a:lstStyle/>
              <a:p>
                <a:pPr>
                  <a:lnSpc>
                    <a:spcPct val="120000"/>
                  </a:lnSpc>
                </a:pPr>
                <a:r>
                  <a:rPr lang="zh-CN" altLang="en-US" sz="2400" dirty="0">
                    <a:solidFill>
                      <a:srgbClr val="FF0000"/>
                    </a:solidFill>
                  </a:rPr>
                  <a:t>定理</a:t>
                </a:r>
                <a:r>
                  <a:rPr lang="zh-CN" altLang="en-US" sz="2400" dirty="0"/>
                  <a:t>：令</a:t>
                </a:r>
                <a14:m>
                  <m:oMath xmlns:m="http://schemas.openxmlformats.org/officeDocument/2006/math">
                    <m:r>
                      <a:rPr lang="en-US" altLang="zh-CN" sz="2400" i="1">
                        <a:latin typeface="Cambria Math" panose="02040503050406030204" pitchFamily="18" charset="0"/>
                      </a:rPr>
                      <m:t>𝒇</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𝑪</m:t>
                        </m:r>
                      </m:e>
                      <m:sub>
                        <m:r>
                          <a:rPr lang="en-US" altLang="zh-CN" sz="2400" b="1" i="1" smtClean="0">
                            <a:latin typeface="Cambria Math" panose="02040503050406030204" pitchFamily="18" charset="0"/>
                          </a:rPr>
                          <m:t>𝑴</m:t>
                        </m:r>
                      </m:sub>
                      <m:sup>
                        <m:r>
                          <a:rPr lang="en-US" altLang="zh-CN" sz="2400" i="1">
                            <a:latin typeface="Cambria Math" panose="02040503050406030204" pitchFamily="18" charset="0"/>
                          </a:rPr>
                          <m:t>𝟐</m:t>
                        </m:r>
                        <m:r>
                          <a:rPr lang="en-US" altLang="zh-CN" sz="2400" i="1">
                            <a:latin typeface="Cambria Math" panose="02040503050406030204" pitchFamily="18" charset="0"/>
                          </a:rPr>
                          <m:t>,</m:t>
                        </m:r>
                        <m:r>
                          <a:rPr lang="en-US" altLang="zh-CN" sz="2400" i="1">
                            <a:latin typeface="Cambria Math" panose="02040503050406030204" pitchFamily="18" charset="0"/>
                          </a:rPr>
                          <m:t>𝟐</m:t>
                        </m:r>
                      </m:sup>
                    </m:sSubSup>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e>
                    </m:d>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rPr>
                      <m:t>𝒚</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oMath>
                </a14:m>
                <a:r>
                  <a:rPr lang="en-US" altLang="zh-CN" sz="2400" dirty="0"/>
                  <a:t>,</a:t>
                </a:r>
                <a:r>
                  <a:rPr lang="zh-CN" altLang="en-US" sz="2400" dirty="0"/>
                  <a:t>我们有</a:t>
                </a:r>
                <a:endParaRPr lang="en-US" altLang="zh-CN" sz="2400" dirty="0"/>
              </a:p>
              <a:p>
                <a:pPr lvl="1">
                  <a:lnSpc>
                    <a:spcPct val="120000"/>
                  </a:lnSpc>
                </a:pPr>
                <a14:m>
                  <m:oMath xmlns:m="http://schemas.openxmlformats.org/officeDocument/2006/math">
                    <m:r>
                      <m:rPr>
                        <m:lit/>
                      </m:rP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𝒚</m:t>
                        </m:r>
                      </m:e>
                    </m:d>
                    <m: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d>
                      <m:dPr>
                        <m:ctrlPr>
                          <a:rPr lang="en-US" altLang="zh-CN" sz="2400" i="1">
                            <a:latin typeface="Cambria Math" panose="02040503050406030204" pitchFamily="18" charset="0"/>
                          </a:rPr>
                        </m:ctrlPr>
                      </m:dPr>
                      <m:e>
                        <m:r>
                          <a:rPr lang="en-US" altLang="zh-CN" sz="2400" i="1">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𝒙</m:t>
                        </m:r>
                      </m:e>
                    </m:d>
                    <m:r>
                      <m:rPr>
                        <m:lit/>
                      </m:rPr>
                      <a:rPr lang="en-US" altLang="zh-CN" sz="2400" i="1">
                        <a:latin typeface="Cambria Math" panose="02040503050406030204" pitchFamily="18" charset="0"/>
                      </a:rPr>
                      <m:t>||</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1" i="1" smtClean="0">
                            <a:latin typeface="Cambria Math" panose="02040503050406030204" pitchFamily="18" charset="0"/>
                          </a:rPr>
                          <m:t>𝑴</m:t>
                        </m:r>
                      </m:num>
                      <m:den>
                        <m:r>
                          <a:rPr lang="en-US" altLang="zh-CN" sz="2400" i="1">
                            <a:latin typeface="Cambria Math" panose="02040503050406030204" pitchFamily="18" charset="0"/>
                          </a:rPr>
                          <m:t>𝟐</m:t>
                        </m:r>
                      </m:den>
                    </m:f>
                    <m:r>
                      <m:rPr>
                        <m:lit/>
                      </m:rPr>
                      <a:rPr lang="en-US" altLang="zh-CN" sz="2400" i="1">
                        <a:latin typeface="Cambria Math" panose="02040503050406030204" pitchFamily="18" charset="0"/>
                      </a:rPr>
                      <m:t>||</m:t>
                    </m:r>
                    <m:r>
                      <a:rPr lang="en-US" altLang="zh-CN" sz="2400" i="1">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𝒙</m:t>
                    </m:r>
                    <m:r>
                      <m:rPr>
                        <m:lit/>
                      </m:rP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𝟐</m:t>
                        </m:r>
                      </m:sup>
                    </m:sSup>
                  </m:oMath>
                </a14:m>
                <a:endParaRPr lang="en-US" altLang="zh-CN" sz="2400" dirty="0"/>
              </a:p>
              <a:p>
                <a:pPr lvl="1">
                  <a:lnSpc>
                    <a:spcPct val="120000"/>
                  </a:lnSpc>
                </a:pPr>
                <a14:m>
                  <m:oMath xmlns:m="http://schemas.openxmlformats.org/officeDocument/2006/math">
                    <m:r>
                      <m:rPr>
                        <m:lit/>
                      </m:rP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𝒚</m:t>
                        </m:r>
                      </m:e>
                    </m:d>
                    <m: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r>
                      <m:rPr>
                        <m:lit/>
                      </m:rPr>
                      <a:rPr lang="en-US" altLang="zh-CN" sz="2400" i="1">
                        <a:latin typeface="Cambria Math" panose="02040503050406030204" pitchFamily="18" charset="0"/>
                      </a:rPr>
                      <m:t>&lt;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𝒙</m:t>
                    </m:r>
                    <m:r>
                      <m:rPr>
                        <m:lit/>
                      </m:rPr>
                      <a:rPr lang="en-US" altLang="zh-CN" sz="2400" i="1">
                        <a:latin typeface="Cambria Math" panose="02040503050406030204" pitchFamily="18" charset="0"/>
                      </a:rPr>
                      <m:t>&gt;</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𝟐</m:t>
                        </m:r>
                      </m:den>
                    </m:f>
                    <m:r>
                      <a:rPr lang="en-US" altLang="zh-CN" sz="2400" i="1">
                        <a:latin typeface="Cambria Math" panose="02040503050406030204" pitchFamily="18" charset="0"/>
                      </a:rPr>
                      <m:t>&lt;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d>
                      <m:dPr>
                        <m:ctrlPr>
                          <a:rPr lang="en-US" altLang="zh-CN" sz="2400" i="1">
                            <a:latin typeface="Cambria Math" panose="02040503050406030204" pitchFamily="18" charset="0"/>
                          </a:rPr>
                        </m:ctrlPr>
                      </m:dPr>
                      <m:e>
                        <m:r>
                          <a:rPr lang="en-US" altLang="zh-CN" sz="2400" i="1">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&gt;</m:t>
                    </m:r>
                    <m:r>
                      <m:rPr>
                        <m:lit/>
                      </m:rPr>
                      <a:rPr lang="en-US" altLang="zh-CN" sz="2400" i="1">
                        <a:latin typeface="Cambria Math" panose="02040503050406030204" pitchFamily="18" charset="0"/>
                      </a:rPr>
                      <m:t>|</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1" i="1" smtClean="0">
                            <a:latin typeface="Cambria Math" panose="02040503050406030204" pitchFamily="18" charset="0"/>
                          </a:rPr>
                          <m:t>𝑴</m:t>
                        </m:r>
                      </m:num>
                      <m:den>
                        <m:r>
                          <a:rPr lang="en-US" altLang="zh-CN" sz="2400" i="1">
                            <a:latin typeface="Cambria Math" panose="02040503050406030204" pitchFamily="18" charset="0"/>
                          </a:rPr>
                          <m:t>𝟔</m:t>
                        </m:r>
                      </m:den>
                    </m:f>
                    <m:r>
                      <m:rPr>
                        <m:lit/>
                      </m:rPr>
                      <a:rPr lang="en-US" altLang="zh-CN" sz="2400" i="1">
                        <a:latin typeface="Cambria Math" panose="02040503050406030204" pitchFamily="18" charset="0"/>
                      </a:rPr>
                      <m:t>||</m:t>
                    </m:r>
                    <m:r>
                      <a:rPr lang="en-US" altLang="zh-CN" sz="2400" i="1">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𝟑</m:t>
                        </m:r>
                      </m:sup>
                    </m:sSup>
                  </m:oMath>
                </a14:m>
                <a:endParaRPr lang="en-US" altLang="zh-CN" sz="2400" dirty="0"/>
              </a:p>
              <a:p>
                <a:pPr lvl="1">
                  <a:lnSpc>
                    <a:spcPct val="120000"/>
                  </a:lnSpc>
                </a:pPr>
                <a:r>
                  <a:rPr lang="zh-CN" altLang="en-US" sz="2400" dirty="0"/>
                  <a:t>证明略</a:t>
                </a:r>
                <a:endParaRPr lang="en-US" altLang="zh-CN" sz="2400" dirty="0"/>
              </a:p>
              <a:p>
                <a:pPr>
                  <a:lnSpc>
                    <a:spcPct val="120000"/>
                  </a:lnSpc>
                </a:pPr>
                <a:r>
                  <a:rPr lang="zh-CN" altLang="en-US" sz="2400" dirty="0">
                    <a:solidFill>
                      <a:srgbClr val="FF0000"/>
                    </a:solidFill>
                  </a:rPr>
                  <a:t>推论</a:t>
                </a:r>
                <a:r>
                  <a:rPr lang="zh-CN" altLang="en-US" sz="2400" dirty="0"/>
                  <a:t>：令</a:t>
                </a:r>
                <a14:m>
                  <m:oMath xmlns:m="http://schemas.openxmlformats.org/officeDocument/2006/math">
                    <m:r>
                      <a:rPr lang="en-US" altLang="zh-CN" sz="2400" i="1">
                        <a:latin typeface="Cambria Math" panose="02040503050406030204" pitchFamily="18" charset="0"/>
                      </a:rPr>
                      <m:t>𝒇</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𝑪</m:t>
                        </m:r>
                      </m:e>
                      <m:sub>
                        <m:r>
                          <a:rPr lang="en-US" altLang="zh-CN" sz="2400" b="1" i="1" smtClean="0">
                            <a:latin typeface="Cambria Math" panose="02040503050406030204" pitchFamily="18" charset="0"/>
                          </a:rPr>
                          <m:t>𝑴</m:t>
                        </m:r>
                      </m:sub>
                      <m:sup>
                        <m:r>
                          <a:rPr lang="en-US" altLang="zh-CN" sz="2400" i="1">
                            <a:latin typeface="Cambria Math" panose="02040503050406030204" pitchFamily="18" charset="0"/>
                          </a:rPr>
                          <m:t>𝟐</m:t>
                        </m:r>
                        <m:r>
                          <a:rPr lang="en-US" altLang="zh-CN" sz="2400" i="1">
                            <a:latin typeface="Cambria Math" panose="02040503050406030204" pitchFamily="18" charset="0"/>
                          </a:rPr>
                          <m:t>,</m:t>
                        </m:r>
                        <m:r>
                          <a:rPr lang="en-US" altLang="zh-CN" sz="2400" i="1">
                            <a:latin typeface="Cambria Math" panose="02040503050406030204" pitchFamily="18" charset="0"/>
                          </a:rPr>
                          <m:t>𝟐</m:t>
                        </m:r>
                      </m:sup>
                    </m:sSub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r>
                      <a:rPr lang="en-US" altLang="zh-CN" sz="2400" i="1">
                        <a:latin typeface="Cambria Math" panose="02040503050406030204" pitchFamily="18" charset="0"/>
                      </a:rPr>
                      <m:t>)</m:t>
                    </m:r>
                  </m:oMath>
                </a14:m>
                <a:r>
                  <a:rPr lang="zh-CN" altLang="en-US" sz="2400" dirty="0"/>
                  <a:t>和</a:t>
                </a:r>
                <a14:m>
                  <m:oMath xmlns:m="http://schemas.openxmlformats.org/officeDocument/2006/math">
                    <m:r>
                      <a:rPr lang="en-US" altLang="zh-CN" sz="2400" i="1" dirty="0">
                        <a:latin typeface="Cambria Math" panose="02040503050406030204" pitchFamily="18" charset="0"/>
                      </a:rPr>
                      <m:t>𝒙</m:t>
                    </m:r>
                    <m:r>
                      <a:rPr lang="en-US" altLang="zh-CN" sz="2400" i="1" dirty="0">
                        <a:latin typeface="Cambria Math" panose="02040503050406030204" pitchFamily="18" charset="0"/>
                      </a:rPr>
                      <m:t>,</m:t>
                    </m:r>
                    <m:r>
                      <a:rPr lang="en-US" altLang="zh-CN" sz="2400" i="1" dirty="0">
                        <a:latin typeface="Cambria Math" panose="02040503050406030204" pitchFamily="18" charset="0"/>
                      </a:rPr>
                      <m:t>𝒚</m:t>
                    </m:r>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𝑹</m:t>
                        </m:r>
                      </m:e>
                      <m:sup>
                        <m:r>
                          <a:rPr lang="en-US" altLang="zh-CN" sz="2400" i="1" dirty="0">
                            <a:latin typeface="Cambria Math" panose="02040503050406030204" pitchFamily="18" charset="0"/>
                          </a:rPr>
                          <m:t>𝒏</m:t>
                        </m:r>
                      </m:sup>
                    </m:sSup>
                  </m:oMath>
                </a14:m>
                <a:r>
                  <a:rPr lang="en-US" altLang="zh-CN" sz="2400" dirty="0"/>
                  <a:t>,</a:t>
                </a:r>
                <a:r>
                  <a:rPr lang="zh-CN" altLang="en-US" sz="2400" dirty="0"/>
                  <a:t>满足</a:t>
                </a:r>
                <a14:m>
                  <m:oMath xmlns:m="http://schemas.openxmlformats.org/officeDocument/2006/math">
                    <m:r>
                      <m:rPr>
                        <m:lit/>
                      </m:rPr>
                      <a:rPr lang="en-US" altLang="zh-CN" sz="2400" i="1">
                        <a:latin typeface="Cambria Math" panose="02040503050406030204" pitchFamily="18" charset="0"/>
                      </a:rPr>
                      <m:t>||</m:t>
                    </m:r>
                    <m:r>
                      <a:rPr lang="en-US" altLang="zh-CN" sz="2400" i="1">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𝒙</m:t>
                    </m:r>
                    <m:r>
                      <m:rPr>
                        <m:lit/>
                      </m:rPr>
                      <a:rPr lang="en-US" altLang="zh-CN" sz="2400" i="1">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𝒓</m:t>
                    </m:r>
                  </m:oMath>
                </a14:m>
                <a:r>
                  <a:rPr lang="en-US" altLang="zh-CN" sz="2400" dirty="0"/>
                  <a:t>,</a:t>
                </a:r>
                <a:r>
                  <a:rPr lang="zh-CN" altLang="en-US" sz="2400" dirty="0"/>
                  <a:t>则有</a:t>
                </a:r>
                <a:endParaRPr lang="en-US" altLang="zh-CN" sz="2400" dirty="0"/>
              </a:p>
              <a:p>
                <a:pPr>
                  <a:lnSpc>
                    <a:spcPct val="120000"/>
                  </a:lnSpc>
                </a:pP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b="1" i="1" smtClean="0">
                        <a:latin typeface="Cambria Math" panose="02040503050406030204" pitchFamily="18" charset="0"/>
                      </a:rPr>
                      <m:t>𝑴</m:t>
                    </m:r>
                    <m:r>
                      <a:rPr lang="en-US" altLang="zh-CN" sz="2400" i="1">
                        <a:latin typeface="Cambria Math" panose="02040503050406030204" pitchFamily="18" charset="0"/>
                      </a:rPr>
                      <m:t>𝒓</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𝒚</m:t>
                        </m:r>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b="1" i="1" smtClean="0">
                        <a:latin typeface="Cambria Math" panose="02040503050406030204" pitchFamily="18" charset="0"/>
                      </a:rPr>
                      <m:t>𝑴</m:t>
                    </m:r>
                    <m:r>
                      <a:rPr lang="en-US" altLang="zh-CN" sz="2400" i="1">
                        <a:latin typeface="Cambria Math" panose="02040503050406030204" pitchFamily="18" charset="0"/>
                      </a:rPr>
                      <m:t>𝒓</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oMath>
                </a14:m>
                <a:endParaRPr lang="en-US" altLang="zh-CN" sz="2400" dirty="0"/>
              </a:p>
              <a:p>
                <a:pPr>
                  <a:lnSpc>
                    <a:spcPct val="120000"/>
                  </a:lnSpc>
                </a:pPr>
                <a:r>
                  <a:rPr lang="zh-CN" altLang="en-US" sz="2400" dirty="0">
                    <a:solidFill>
                      <a:srgbClr val="FF0000"/>
                    </a:solidFill>
                  </a:rPr>
                  <a:t>证明</a:t>
                </a:r>
                <a:r>
                  <a:rPr lang="zh-CN" altLang="en-US" sz="2400" dirty="0"/>
                  <a:t>：令</a:t>
                </a:r>
                <a14:m>
                  <m:oMath xmlns:m="http://schemas.openxmlformats.org/officeDocument/2006/math">
                    <m:r>
                      <a:rPr lang="en-US" altLang="zh-CN" sz="2400" i="1">
                        <a:latin typeface="Cambria Math" panose="02040503050406030204" pitchFamily="18" charset="0"/>
                      </a:rPr>
                      <m:t>𝑮</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i="1">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a:latin typeface="Cambria Math" panose="02040503050406030204" pitchFamily="18" charset="0"/>
                          </a:rPr>
                          <m:t>𝐲</m:t>
                        </m:r>
                      </m:e>
                    </m:d>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oMath>
                </a14:m>
                <a:r>
                  <a:rPr lang="en-US" altLang="zh-CN" sz="2400" dirty="0"/>
                  <a:t>,</a:t>
                </a:r>
                <a:r>
                  <a:rPr lang="zh-CN" altLang="en-US" sz="2400" dirty="0"/>
                  <a:t>因为</a:t>
                </a:r>
                <a14:m>
                  <m:oMath xmlns:m="http://schemas.openxmlformats.org/officeDocument/2006/math">
                    <m:r>
                      <a:rPr lang="en-US" altLang="zh-CN" sz="2400" i="1" dirty="0">
                        <a:latin typeface="Cambria Math" panose="02040503050406030204" pitchFamily="18" charset="0"/>
                      </a:rPr>
                      <m:t>𝒇</m:t>
                    </m:r>
                    <m:r>
                      <a:rPr lang="en-US" altLang="zh-CN" sz="2400" i="1" dirty="0">
                        <a:latin typeface="Cambria Math" panose="02040503050406030204" pitchFamily="18" charset="0"/>
                      </a:rPr>
                      <m:t>∈</m:t>
                    </m:r>
                    <m:sSubSup>
                      <m:sSubSupPr>
                        <m:ctrlPr>
                          <a:rPr lang="en-US" altLang="zh-CN" sz="2400" i="1" dirty="0">
                            <a:latin typeface="Cambria Math" panose="02040503050406030204" pitchFamily="18" charset="0"/>
                          </a:rPr>
                        </m:ctrlPr>
                      </m:sSubSupPr>
                      <m:e>
                        <m:r>
                          <a:rPr lang="en-US" altLang="zh-CN" sz="2400" i="1" dirty="0">
                            <a:latin typeface="Cambria Math" panose="02040503050406030204" pitchFamily="18" charset="0"/>
                          </a:rPr>
                          <m:t>𝑪</m:t>
                        </m:r>
                      </m:e>
                      <m:sub>
                        <m:r>
                          <a:rPr lang="en-US" altLang="zh-CN" sz="2400" b="1" i="1" dirty="0" smtClean="0">
                            <a:latin typeface="Cambria Math" panose="02040503050406030204" pitchFamily="18" charset="0"/>
                          </a:rPr>
                          <m:t>𝑴</m:t>
                        </m:r>
                      </m:sub>
                      <m:sup>
                        <m:r>
                          <a:rPr lang="en-US" altLang="zh-CN" sz="2400" i="1" dirty="0">
                            <a:latin typeface="Cambria Math" panose="02040503050406030204" pitchFamily="18" charset="0"/>
                          </a:rPr>
                          <m:t>𝟐</m:t>
                        </m:r>
                        <m:r>
                          <a:rPr lang="en-US" altLang="zh-CN" sz="2400" i="1" dirty="0">
                            <a:latin typeface="Cambria Math" panose="02040503050406030204" pitchFamily="18" charset="0"/>
                          </a:rPr>
                          <m:t>,</m:t>
                        </m:r>
                        <m:r>
                          <a:rPr lang="en-US" altLang="zh-CN" sz="2400" i="1" dirty="0">
                            <a:latin typeface="Cambria Math" panose="02040503050406030204" pitchFamily="18" charset="0"/>
                          </a:rPr>
                          <m:t>𝟐</m:t>
                        </m:r>
                      </m:sup>
                    </m:sSubSup>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𝑹</m:t>
                        </m:r>
                      </m:e>
                      <m:sup>
                        <m:r>
                          <a:rPr lang="en-US" altLang="zh-CN" sz="2400" i="1" dirty="0">
                            <a:latin typeface="Cambria Math" panose="02040503050406030204" pitchFamily="18" charset="0"/>
                          </a:rPr>
                          <m:t>𝒏</m:t>
                        </m:r>
                      </m:sup>
                    </m:sSup>
                    <m:r>
                      <a:rPr lang="en-US" altLang="zh-CN" sz="2400" i="1" dirty="0">
                        <a:latin typeface="Cambria Math" panose="02040503050406030204" pitchFamily="18" charset="0"/>
                      </a:rPr>
                      <m:t>)</m:t>
                    </m:r>
                  </m:oMath>
                </a14:m>
                <a:r>
                  <a:rPr lang="en-US" altLang="zh-CN" sz="2400" dirty="0"/>
                  <a:t>,</a:t>
                </a:r>
                <a:r>
                  <a:rPr lang="zh-CN" altLang="en-US" sz="2400" dirty="0"/>
                  <a:t>从而</a:t>
                </a:r>
                <a14:m>
                  <m:oMath xmlns:m="http://schemas.openxmlformats.org/officeDocument/2006/math">
                    <m:r>
                      <m:rPr>
                        <m:lit/>
                      </m:rPr>
                      <a:rPr lang="en-US" altLang="zh-CN" sz="2400" i="1" dirty="0">
                        <a:latin typeface="Cambria Math" panose="02040503050406030204" pitchFamily="18" charset="0"/>
                      </a:rPr>
                      <m:t>||</m:t>
                    </m:r>
                    <m:r>
                      <a:rPr lang="en-US" altLang="zh-CN" sz="2400" i="1" dirty="0">
                        <a:latin typeface="Cambria Math" panose="02040503050406030204" pitchFamily="18" charset="0"/>
                      </a:rPr>
                      <m:t>𝑮</m:t>
                    </m:r>
                    <m:r>
                      <m:rPr>
                        <m:lit/>
                      </m:rPr>
                      <a:rPr lang="en-US" altLang="zh-CN" sz="2400" i="1" dirty="0">
                        <a:latin typeface="Cambria Math" panose="02040503050406030204" pitchFamily="18" charset="0"/>
                      </a:rPr>
                      <m:t>||</m:t>
                    </m:r>
                    <m:r>
                      <a:rPr lang="en-US" altLang="zh-CN" sz="2400" i="1" dirty="0">
                        <a:latin typeface="Cambria Math" panose="02040503050406030204" pitchFamily="18" charset="0"/>
                      </a:rPr>
                      <m:t>&lt;</m:t>
                    </m:r>
                    <m:r>
                      <a:rPr lang="en-US" altLang="zh-CN" sz="2400" b="1" i="1" dirty="0" smtClean="0">
                        <a:latin typeface="Cambria Math" panose="02040503050406030204" pitchFamily="18" charset="0"/>
                      </a:rPr>
                      <m:t>𝑴</m:t>
                    </m:r>
                    <m:r>
                      <a:rPr lang="en-US" altLang="zh-CN" sz="2400" i="1" dirty="0">
                        <a:latin typeface="Cambria Math" panose="02040503050406030204" pitchFamily="18" charset="0"/>
                      </a:rPr>
                      <m:t>𝒓</m:t>
                    </m:r>
                  </m:oMath>
                </a14:m>
                <a:r>
                  <a:rPr lang="en-US" altLang="zh-CN" sz="2400" dirty="0"/>
                  <a:t>,</a:t>
                </a:r>
                <a:r>
                  <a:rPr lang="zh-CN" altLang="en-US" sz="2400" dirty="0"/>
                  <a:t>因此矩阵</a:t>
                </a:r>
                <a14:m>
                  <m:oMath xmlns:m="http://schemas.openxmlformats.org/officeDocument/2006/math">
                    <m:r>
                      <a:rPr lang="en-US" altLang="zh-CN" sz="2400" i="1">
                        <a:latin typeface="Cambria Math" panose="02040503050406030204" pitchFamily="18" charset="0"/>
                      </a:rPr>
                      <m:t>𝑮</m:t>
                    </m:r>
                  </m:oMath>
                </a14:m>
                <a:r>
                  <a:rPr lang="zh-CN" altLang="en-US" sz="2400" dirty="0"/>
                  <a:t>的特征值</a:t>
                </a:r>
                <a14:m>
                  <m:oMath xmlns:m="http://schemas.openxmlformats.org/officeDocument/2006/math">
                    <m:sSub>
                      <m:sSubPr>
                        <m:ctrlPr>
                          <a:rPr lang="en-US" altLang="zh-CN" sz="2400" i="1">
                            <a:latin typeface="Cambria Math" panose="02040503050406030204" pitchFamily="18" charset="0"/>
                          </a:rPr>
                        </m:ctrlPr>
                      </m:sSubPr>
                      <m:e>
                        <m:r>
                          <m:rPr>
                            <m:lit/>
                          </m:rPr>
                          <a:rPr lang="en-US" altLang="zh-CN" sz="2400" i="1">
                            <a:latin typeface="Cambria Math" panose="02040503050406030204" pitchFamily="18" charset="0"/>
                          </a:rPr>
                          <m:t>|</m:t>
                        </m:r>
                        <m:r>
                          <a:rPr lang="en-US" altLang="zh-CN" sz="2400" i="1">
                            <a:latin typeface="Cambria Math" panose="02040503050406030204" pitchFamily="18" charset="0"/>
                          </a:rPr>
                          <m:t>𝝀</m:t>
                        </m:r>
                      </m:e>
                      <m:sub>
                        <m:r>
                          <a:rPr lang="en-US" altLang="zh-CN" sz="2400" i="1">
                            <a:latin typeface="Cambria Math" panose="02040503050406030204" pitchFamily="18" charset="0"/>
                          </a:rPr>
                          <m:t>𝒊</m:t>
                        </m:r>
                      </m:sub>
                    </m:sSub>
                    <m:r>
                      <m:rPr>
                        <m:lit/>
                      </m:rPr>
                      <a:rPr lang="en-US" altLang="zh-CN" sz="2400" i="1">
                        <a:latin typeface="Cambria Math" panose="02040503050406030204" pitchFamily="18" charset="0"/>
                      </a:rPr>
                      <m:t>|</m:t>
                    </m:r>
                    <m:r>
                      <a:rPr lang="en-US" altLang="zh-CN" sz="2400" i="1">
                        <a:latin typeface="Cambria Math" panose="02040503050406030204" pitchFamily="18" charset="0"/>
                      </a:rPr>
                      <m:t>≤</m:t>
                    </m:r>
                    <m:r>
                      <a:rPr lang="en-US" altLang="zh-CN" sz="2400" b="1" i="1" smtClean="0">
                        <a:latin typeface="Cambria Math" panose="02040503050406030204" pitchFamily="18" charset="0"/>
                      </a:rPr>
                      <m:t>𝑴</m:t>
                    </m:r>
                    <m:r>
                      <a:rPr lang="en-US" altLang="zh-CN" sz="2400" i="1">
                        <a:latin typeface="Cambria Math" panose="02040503050406030204" pitchFamily="18" charset="0"/>
                      </a:rPr>
                      <m:t>𝒓</m:t>
                    </m:r>
                    <m:r>
                      <a:rPr lang="en-US" altLang="zh-CN" sz="2400" i="1">
                        <a:latin typeface="Cambria Math" panose="02040503050406030204" pitchFamily="18" charset="0"/>
                      </a:rPr>
                      <m:t>,</m:t>
                    </m:r>
                    <m:r>
                      <a:rPr lang="en-US" altLang="zh-CN" sz="2400" i="1">
                        <a:latin typeface="Cambria Math" panose="02040503050406030204" pitchFamily="18" charset="0"/>
                      </a:rPr>
                      <m:t>𝒊</m:t>
                    </m:r>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𝒏</m:t>
                    </m:r>
                  </m:oMath>
                </a14:m>
                <a:r>
                  <a:rPr lang="en-US" altLang="zh-CN" sz="2400" dirty="0"/>
                  <a:t>,</a:t>
                </a:r>
                <a:r>
                  <a:rPr lang="zh-CN" altLang="en-US" sz="2400" dirty="0"/>
                  <a:t>因此</a:t>
                </a:r>
                <a14:m>
                  <m:oMath xmlns:m="http://schemas.openxmlformats.org/officeDocument/2006/math">
                    <m:r>
                      <a:rPr lang="en-US" altLang="zh-CN" sz="2400" i="1">
                        <a:latin typeface="Cambria Math" panose="02040503050406030204" pitchFamily="18" charset="0"/>
                      </a:rPr>
                      <m:t>−</m:t>
                    </m:r>
                    <m:r>
                      <a:rPr lang="en-US" altLang="zh-CN" sz="2400" b="1" i="1" smtClean="0">
                        <a:latin typeface="Cambria Math" panose="02040503050406030204" pitchFamily="18" charset="0"/>
                      </a:rPr>
                      <m:t>𝑴</m:t>
                    </m:r>
                    <m:r>
                      <a:rPr lang="en-US" altLang="zh-CN" sz="2400" i="1">
                        <a:latin typeface="Cambria Math" panose="02040503050406030204" pitchFamily="18" charset="0"/>
                      </a:rPr>
                      <m:t>𝒓</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r>
                      <a:rPr lang="en-US" altLang="zh-CN" sz="2400" i="1">
                        <a:latin typeface="Cambria Math" panose="02040503050406030204" pitchFamily="18" charset="0"/>
                      </a:rPr>
                      <m:t>𝑮</m:t>
                    </m:r>
                    <m:r>
                      <a:rPr lang="en-US" altLang="zh-CN" sz="2400" i="1">
                        <a:latin typeface="Cambria Math" panose="02040503050406030204" pitchFamily="18" charset="0"/>
                      </a:rPr>
                      <m:t>≤</m:t>
                    </m:r>
                    <m:r>
                      <a:rPr lang="en-US" altLang="zh-CN" sz="2400" b="1" i="1" smtClean="0">
                        <a:latin typeface="Cambria Math" panose="02040503050406030204" pitchFamily="18" charset="0"/>
                      </a:rPr>
                      <m:t>𝑴</m:t>
                    </m:r>
                    <m:r>
                      <a:rPr lang="en-US" altLang="zh-CN" sz="2400" i="1">
                        <a:latin typeface="Cambria Math" panose="02040503050406030204" pitchFamily="18" charset="0"/>
                      </a:rPr>
                      <m:t>𝒓</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oMath>
                </a14:m>
                <a:endParaRPr lang="zh-CN" altLang="en-US" sz="2400" dirty="0"/>
              </a:p>
              <a:p>
                <a:pPr lvl="1"/>
                <a:endParaRPr lang="zh-CN" altLang="en-US" sz="2800" dirty="0"/>
              </a:p>
            </p:txBody>
          </p:sp>
        </mc:Choice>
        <mc:Fallback xmlns="">
          <p:sp>
            <p:nvSpPr>
              <p:cNvPr id="3" name="内容占位符 2">
                <a:extLst>
                  <a:ext uri="{FF2B5EF4-FFF2-40B4-BE49-F238E27FC236}">
                    <a16:creationId xmlns:a16="http://schemas.microsoft.com/office/drawing/2014/main" id="{BFE882A6-85FE-4AF1-A1FD-18B43B45014D}"/>
                  </a:ext>
                </a:extLst>
              </p:cNvPr>
              <p:cNvSpPr>
                <a:spLocks noGrp="1" noRot="1" noChangeAspect="1" noMove="1" noResize="1" noEditPoints="1" noAdjustHandles="1" noChangeArrowheads="1" noChangeShapeType="1" noTextEdit="1"/>
              </p:cNvSpPr>
              <p:nvPr>
                <p:ph idx="1"/>
              </p:nvPr>
            </p:nvSpPr>
            <p:spPr>
              <a:blipFill>
                <a:blip r:embed="rId2"/>
                <a:stretch>
                  <a:fillRect l="-926" r="-529" b="-27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354903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25419-BB1B-444F-BCFC-B69291DE7A2F}"/>
              </a:ext>
            </a:extLst>
          </p:cNvPr>
          <p:cNvSpPr>
            <a:spLocks noGrp="1"/>
          </p:cNvSpPr>
          <p:nvPr>
            <p:ph type="title"/>
          </p:nvPr>
        </p:nvSpPr>
        <p:spPr/>
        <p:txBody>
          <a:bodyPr/>
          <a:lstStyle/>
          <a:p>
            <a:r>
              <a:rPr lang="zh-CN" altLang="en-US" dirty="0"/>
              <a:t>证明</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CD80344-5F2C-4CB4-B4C7-CB6E01C5D664}"/>
                  </a:ext>
                </a:extLst>
              </p:cNvPr>
              <p:cNvSpPr>
                <a:spLocks noGrp="1"/>
              </p:cNvSpPr>
              <p:nvPr>
                <p:ph idx="1"/>
              </p:nvPr>
            </p:nvSpPr>
            <p:spPr/>
            <p:txBody>
              <a:bodyPr/>
              <a:lstStyle/>
              <a:p>
                <a:pPr>
                  <a:lnSpc>
                    <a:spcPct val="120000"/>
                  </a:lnSpc>
                </a:pPr>
                <a:r>
                  <a:rPr lang="zh-CN" altLang="en-US" sz="1800" dirty="0">
                    <a:solidFill>
                      <a:srgbClr val="FF0000"/>
                    </a:solidFill>
                  </a:rPr>
                  <a:t>定理</a:t>
                </a:r>
                <a:r>
                  <a:rPr lang="zh-CN" altLang="en-US" sz="1800" dirty="0"/>
                  <a:t>：令</a:t>
                </a:r>
                <a14:m>
                  <m:oMath xmlns:m="http://schemas.openxmlformats.org/officeDocument/2006/math">
                    <m:r>
                      <a:rPr lang="en-US" altLang="zh-CN" sz="1800" i="1">
                        <a:latin typeface="Cambria Math" panose="02040503050406030204" pitchFamily="18" charset="0"/>
                      </a:rPr>
                      <m:t>𝒇</m:t>
                    </m:r>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𝑪</m:t>
                        </m:r>
                      </m:e>
                      <m:sub>
                        <m:r>
                          <a:rPr lang="en-US" altLang="zh-CN" sz="1800" b="1" i="1" smtClean="0">
                            <a:latin typeface="Cambria Math" panose="02040503050406030204" pitchFamily="18" charset="0"/>
                          </a:rPr>
                          <m:t>𝑴</m:t>
                        </m:r>
                      </m:sub>
                      <m:sup>
                        <m:r>
                          <a:rPr lang="en-US" altLang="zh-CN" sz="1800" i="1">
                            <a:latin typeface="Cambria Math" panose="02040503050406030204" pitchFamily="18" charset="0"/>
                          </a:rPr>
                          <m:t>𝟐</m:t>
                        </m:r>
                        <m:r>
                          <a:rPr lang="en-US" altLang="zh-CN" sz="1800" i="1">
                            <a:latin typeface="Cambria Math" panose="02040503050406030204" pitchFamily="18" charset="0"/>
                          </a:rPr>
                          <m:t>,</m:t>
                        </m:r>
                        <m:r>
                          <a:rPr lang="en-US" altLang="zh-CN" sz="1800" i="1">
                            <a:latin typeface="Cambria Math" panose="02040503050406030204" pitchFamily="18" charset="0"/>
                          </a:rPr>
                          <m:t>𝟐</m:t>
                        </m:r>
                      </m:sup>
                    </m:sSubSup>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𝑹</m:t>
                            </m:r>
                          </m:e>
                          <m:sup>
                            <m:r>
                              <a:rPr lang="en-US" altLang="zh-CN" sz="1800" i="1">
                                <a:latin typeface="Cambria Math" panose="02040503050406030204" pitchFamily="18" charset="0"/>
                              </a:rPr>
                              <m:t>𝒏</m:t>
                            </m:r>
                          </m:sup>
                        </m:sSup>
                      </m:e>
                    </m:d>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𝒚</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𝑹</m:t>
                        </m:r>
                      </m:e>
                      <m:sup>
                        <m:r>
                          <a:rPr lang="en-US" altLang="zh-CN" sz="1800" i="1">
                            <a:latin typeface="Cambria Math" panose="02040503050406030204" pitchFamily="18" charset="0"/>
                          </a:rPr>
                          <m:t>𝒏</m:t>
                        </m:r>
                      </m:sup>
                    </m:sSup>
                  </m:oMath>
                </a14:m>
                <a:r>
                  <a:rPr lang="en-US" altLang="zh-CN" sz="1800" dirty="0"/>
                  <a:t>,</a:t>
                </a:r>
                <a:r>
                  <a:rPr lang="zh-CN" altLang="en-US" sz="1800" dirty="0"/>
                  <a:t>我们有</a:t>
                </a:r>
                <a:endParaRPr lang="en-US" altLang="zh-CN" sz="1800" dirty="0"/>
              </a:p>
              <a:p>
                <a:pPr lvl="1">
                  <a:lnSpc>
                    <a:spcPct val="120000"/>
                  </a:lnSpc>
                </a:pPr>
                <a14:m>
                  <m:oMath xmlns:m="http://schemas.openxmlformats.org/officeDocument/2006/math">
                    <m:r>
                      <m:rPr>
                        <m:lit/>
                      </m:rPr>
                      <a:rPr lang="en-US" altLang="zh-CN" sz="1800" i="1">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𝒚</m:t>
                        </m:r>
                      </m:e>
                    </m:d>
                    <m:r>
                      <a:rPr lang="en-US" altLang="zh-CN" sz="1800" i="1">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m:t>
                        </m:r>
                      </m:e>
                      <m:sup>
                        <m:r>
                          <a:rPr lang="en-US" altLang="zh-CN" sz="1800">
                            <a:latin typeface="Cambria Math" panose="02040503050406030204" pitchFamily="18" charset="0"/>
                          </a:rPr>
                          <m:t>𝟐</m:t>
                        </m:r>
                      </m:sup>
                    </m:sSup>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d>
                      <m:dPr>
                        <m:ctrlPr>
                          <a:rPr lang="en-US" altLang="zh-CN" sz="1800" i="1">
                            <a:latin typeface="Cambria Math" panose="02040503050406030204" pitchFamily="18" charset="0"/>
                          </a:rPr>
                        </m:ctrlPr>
                      </m:dPr>
                      <m:e>
                        <m:r>
                          <a:rPr lang="en-US" altLang="zh-CN" sz="1800" i="1">
                            <a:latin typeface="Cambria Math" panose="02040503050406030204" pitchFamily="18" charset="0"/>
                          </a:rPr>
                          <m:t>𝒚</m:t>
                        </m:r>
                        <m:r>
                          <a:rPr lang="en-US" altLang="zh-CN" sz="1800" i="1">
                            <a:latin typeface="Cambria Math" panose="02040503050406030204" pitchFamily="18" charset="0"/>
                          </a:rPr>
                          <m:t>−</m:t>
                        </m:r>
                        <m:r>
                          <a:rPr lang="en-US" altLang="zh-CN" sz="1800" i="1">
                            <a:latin typeface="Cambria Math" panose="02040503050406030204" pitchFamily="18" charset="0"/>
                          </a:rPr>
                          <m:t>𝒙</m:t>
                        </m:r>
                      </m:e>
                    </m:d>
                    <m:r>
                      <m:rPr>
                        <m:lit/>
                      </m:rPr>
                      <a:rPr lang="en-US" altLang="zh-CN" sz="1800" i="1">
                        <a:latin typeface="Cambria Math" panose="02040503050406030204" pitchFamily="18" charset="0"/>
                      </a:rPr>
                      <m:t>||</m:t>
                    </m:r>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b="1" i="1" smtClean="0">
                            <a:latin typeface="Cambria Math" panose="02040503050406030204" pitchFamily="18" charset="0"/>
                          </a:rPr>
                          <m:t>𝑴</m:t>
                        </m:r>
                      </m:num>
                      <m:den>
                        <m:r>
                          <a:rPr lang="en-US" altLang="zh-CN" sz="1800" i="1">
                            <a:latin typeface="Cambria Math" panose="02040503050406030204" pitchFamily="18" charset="0"/>
                          </a:rPr>
                          <m:t>𝟐</m:t>
                        </m:r>
                      </m:den>
                    </m:f>
                    <m:r>
                      <m:rPr>
                        <m:lit/>
                      </m:rPr>
                      <a:rPr lang="en-US" altLang="zh-CN" sz="1800" i="1">
                        <a:latin typeface="Cambria Math" panose="02040503050406030204" pitchFamily="18" charset="0"/>
                      </a:rPr>
                      <m:t>||</m:t>
                    </m:r>
                    <m:r>
                      <a:rPr lang="en-US" altLang="zh-CN" sz="1800" i="1">
                        <a:latin typeface="Cambria Math" panose="02040503050406030204" pitchFamily="18" charset="0"/>
                      </a:rPr>
                      <m:t>𝒚</m:t>
                    </m:r>
                    <m:r>
                      <a:rPr lang="en-US" altLang="zh-CN" sz="1800" i="1">
                        <a:latin typeface="Cambria Math" panose="02040503050406030204" pitchFamily="18" charset="0"/>
                      </a:rPr>
                      <m:t>−</m:t>
                    </m:r>
                    <m:r>
                      <a:rPr lang="en-US" altLang="zh-CN" sz="1800" i="1">
                        <a:latin typeface="Cambria Math" panose="02040503050406030204" pitchFamily="18" charset="0"/>
                      </a:rPr>
                      <m:t>𝒙</m:t>
                    </m:r>
                    <m:r>
                      <m:rPr>
                        <m:lit/>
                      </m:rP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m:rPr>
                            <m:lit/>
                          </m:rPr>
                          <a:rPr lang="en-US" altLang="zh-CN" sz="1800" i="1">
                            <a:latin typeface="Cambria Math" panose="02040503050406030204" pitchFamily="18" charset="0"/>
                          </a:rPr>
                          <m:t>|</m:t>
                        </m:r>
                      </m:e>
                      <m:sup>
                        <m:r>
                          <a:rPr lang="en-US" altLang="zh-CN" sz="1800" i="1">
                            <a:latin typeface="Cambria Math" panose="02040503050406030204" pitchFamily="18" charset="0"/>
                          </a:rPr>
                          <m:t>𝟐</m:t>
                        </m:r>
                      </m:sup>
                    </m:sSup>
                  </m:oMath>
                </a14:m>
                <a:endParaRPr lang="en-US" altLang="zh-CN" sz="2000" dirty="0"/>
              </a:p>
              <a:p>
                <a:pPr lvl="1">
                  <a:lnSpc>
                    <a:spcPct val="120000"/>
                  </a:lnSpc>
                </a:pPr>
                <a:r>
                  <a:rPr lang="zh-CN" altLang="en-US" sz="2000" dirty="0"/>
                  <a:t>证明：</a:t>
                </a:r>
                <a14:m>
                  <m:oMath xmlns:m="http://schemas.openxmlformats.org/officeDocument/2006/math">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nary>
                      <m:naryPr>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𝟎</m:t>
                        </m:r>
                      </m:sub>
                      <m:sup>
                        <m:r>
                          <a:rPr lang="en-US" altLang="zh-CN" sz="2000" b="1" i="1" smtClean="0">
                            <a:latin typeface="Cambria Math" panose="02040503050406030204" pitchFamily="18" charset="0"/>
                          </a:rPr>
                          <m:t>𝟏</m:t>
                        </m:r>
                      </m:sup>
                      <m:e>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0" smtClean="0">
                                <a:latin typeface="Cambria Math" panose="02040503050406030204" pitchFamily="18" charset="0"/>
                              </a:rPr>
                              <m:t>𝛁</m:t>
                            </m:r>
                          </m:e>
                          <m:sup>
                            <m:r>
                              <a:rPr lang="en-US" altLang="zh-CN" sz="2000" b="1" i="0" smtClean="0">
                                <a:latin typeface="Cambria Math" panose="02040503050406030204" pitchFamily="18" charset="0"/>
                              </a:rPr>
                              <m:t>𝟐</m:t>
                            </m:r>
                          </m:sup>
                        </m:sSup>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𝝉</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e>
                            </m:d>
                          </m:e>
                        </m:d>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𝒅</m:t>
                        </m:r>
                        <m:r>
                          <a:rPr lang="en-US" altLang="zh-CN" sz="2000" b="1" i="1" smtClean="0">
                            <a:latin typeface="Cambria Math" panose="02040503050406030204" pitchFamily="18" charset="0"/>
                          </a:rPr>
                          <m:t>𝝉</m:t>
                        </m:r>
                      </m:e>
                    </m:nary>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0" smtClean="0">
                            <a:latin typeface="Cambria Math" panose="02040503050406030204" pitchFamily="18" charset="0"/>
                          </a:rPr>
                          <m:t>𝛁</m:t>
                        </m:r>
                      </m:e>
                      <m:sup>
                        <m:r>
                          <a:rPr lang="en-US" altLang="zh-CN" sz="2000" b="1" i="0" smtClean="0">
                            <a:latin typeface="Cambria Math" panose="02040503050406030204" pitchFamily="18" charset="0"/>
                          </a:rPr>
                          <m:t>𝟐</m:t>
                        </m:r>
                      </m:sup>
                    </m:sSup>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nary>
                      <m:naryPr>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𝟎</m:t>
                        </m:r>
                      </m:sub>
                      <m:sup>
                        <m:r>
                          <a:rPr lang="en-US" altLang="zh-CN" sz="2000" b="1" i="1" smtClean="0">
                            <a:latin typeface="Cambria Math" panose="02040503050406030204" pitchFamily="18" charset="0"/>
                          </a:rPr>
                          <m:t>𝟏</m:t>
                        </m:r>
                      </m:sup>
                      <m:e>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0" smtClean="0">
                                    <a:latin typeface="Cambria Math" panose="02040503050406030204" pitchFamily="18" charset="0"/>
                                  </a:rPr>
                                  <m:t>𝛁</m:t>
                                </m:r>
                              </m:e>
                              <m:sup>
                                <m:r>
                                  <a:rPr lang="en-US" altLang="zh-CN" sz="2000" b="1" i="0" smtClean="0">
                                    <a:latin typeface="Cambria Math" panose="02040503050406030204" pitchFamily="18" charset="0"/>
                                  </a:rPr>
                                  <m:t>𝟐</m:t>
                                </m:r>
                              </m:sup>
                            </m:sSup>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𝝉</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e>
                                </m:d>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0" smtClean="0">
                                    <a:latin typeface="Cambria Math" panose="02040503050406030204" pitchFamily="18" charset="0"/>
                                  </a:rPr>
                                  <m:t>𝛁</m:t>
                                </m:r>
                              </m:e>
                              <m:sup>
                                <m:r>
                                  <a:rPr lang="en-US" altLang="zh-CN" sz="2000" b="1" i="0" smtClean="0">
                                    <a:latin typeface="Cambria Math" panose="02040503050406030204" pitchFamily="18" charset="0"/>
                                  </a:rPr>
                                  <m:t>𝟐</m:t>
                                </m:r>
                              </m:sup>
                            </m:sSup>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d>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𝒅</m:t>
                        </m:r>
                        <m:r>
                          <a:rPr lang="en-US" altLang="zh-CN" sz="2000" b="1" i="1" smtClean="0">
                            <a:latin typeface="Cambria Math" panose="02040503050406030204" pitchFamily="18" charset="0"/>
                          </a:rPr>
                          <m:t>𝝉</m:t>
                        </m:r>
                      </m:e>
                    </m:nary>
                  </m:oMath>
                </a14:m>
                <a:endParaRPr lang="en-US" altLang="zh-CN" sz="2000" b="1" dirty="0"/>
              </a:p>
              <a:p>
                <a:pPr lvl="1">
                  <a:lnSpc>
                    <a:spcPct val="120000"/>
                  </a:lnSpc>
                </a:pPr>
                <a:r>
                  <a:rPr lang="zh-CN" altLang="en-US" sz="2000" dirty="0"/>
                  <a:t>因此，</a:t>
                </a:r>
                <a:r>
                  <a:rPr lang="en-US" altLang="zh-CN" sz="2000" dirty="0"/>
                  <a:t> </a:t>
                </a:r>
                <a14:m>
                  <m:oMath xmlns:m="http://schemas.openxmlformats.org/officeDocument/2006/math">
                    <m:r>
                      <m:rPr>
                        <m:lit/>
                      </m:rPr>
                      <a:rPr lang="en-US" altLang="zh-CN" sz="2000" i="1">
                        <a:latin typeface="Cambria Math" panose="02040503050406030204" pitchFamily="18" charset="0"/>
                      </a:rPr>
                      <m:t>||</m:t>
                    </m:r>
                    <m:r>
                      <a:rPr lang="en-US" altLang="zh-CN" sz="2000">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𝒚</m:t>
                        </m:r>
                      </m:e>
                    </m:d>
                    <m:r>
                      <a:rPr lang="en-US" altLang="zh-CN" sz="2000" i="1">
                        <a:latin typeface="Cambria Math" panose="02040503050406030204" pitchFamily="18" charset="0"/>
                      </a:rPr>
                      <m:t>−</m:t>
                    </m:r>
                    <m:r>
                      <a:rPr lang="en-US" altLang="zh-CN" sz="2000">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d>
                      <m:dPr>
                        <m:ctrlPr>
                          <a:rPr lang="en-US" altLang="zh-CN" sz="2000" i="1">
                            <a:latin typeface="Cambria Math" panose="02040503050406030204" pitchFamily="18" charset="0"/>
                          </a:rPr>
                        </m:ctrlPr>
                      </m:dPr>
                      <m:e>
                        <m:r>
                          <a:rPr lang="en-US" altLang="zh-CN" sz="2000" i="1">
                            <a:latin typeface="Cambria Math" panose="02040503050406030204" pitchFamily="18" charset="0"/>
                          </a:rPr>
                          <m:t>𝒚</m:t>
                        </m:r>
                        <m:r>
                          <a:rPr lang="en-US" altLang="zh-CN" sz="2000" i="1">
                            <a:latin typeface="Cambria Math" panose="02040503050406030204" pitchFamily="18" charset="0"/>
                          </a:rPr>
                          <m:t>−</m:t>
                        </m:r>
                        <m:r>
                          <a:rPr lang="en-US" altLang="zh-CN" sz="2000" i="1">
                            <a:latin typeface="Cambria Math" panose="02040503050406030204" pitchFamily="18" charset="0"/>
                          </a:rPr>
                          <m:t>𝒙</m:t>
                        </m:r>
                      </m:e>
                    </m:d>
                    <m:r>
                      <m:rPr>
                        <m:lit/>
                      </m:rPr>
                      <a:rPr lang="en-US" altLang="zh-CN" sz="2000" i="1">
                        <a:latin typeface="Cambria Math" panose="02040503050406030204" pitchFamily="18" charset="0"/>
                      </a:rPr>
                      <m:t>||</m:t>
                    </m:r>
                    <m:r>
                      <a:rPr lang="en-US" altLang="zh-CN" sz="2000" b="1" i="1" smtClean="0">
                        <a:latin typeface="Cambria Math" panose="02040503050406030204" pitchFamily="18" charset="0"/>
                      </a:rPr>
                      <m:t>=</m:t>
                    </m:r>
                    <m:r>
                      <m:rPr>
                        <m:lit/>
                      </m:rPr>
                      <a:rPr lang="en-US" altLang="zh-CN" sz="2000" b="1" i="1" smtClean="0">
                        <a:latin typeface="Cambria Math" panose="02040503050406030204" pitchFamily="18" charset="0"/>
                      </a:rPr>
                      <m:t>||</m:t>
                    </m:r>
                    <m:nary>
                      <m:naryPr>
                        <m:ctrlPr>
                          <a:rPr lang="en-US" altLang="zh-CN" sz="2000" i="1">
                            <a:latin typeface="Cambria Math" panose="02040503050406030204" pitchFamily="18" charset="0"/>
                          </a:rPr>
                        </m:ctrlPr>
                      </m:naryPr>
                      <m:sub>
                        <m:r>
                          <a:rPr lang="en-US" altLang="zh-CN" sz="2000" i="1">
                            <a:latin typeface="Cambria Math" panose="02040503050406030204" pitchFamily="18" charset="0"/>
                          </a:rPr>
                          <m:t>𝟎</m:t>
                        </m:r>
                      </m:sub>
                      <m:sup>
                        <m:r>
                          <a:rPr lang="en-US" altLang="zh-CN" sz="2000" i="1">
                            <a:latin typeface="Cambria Math" panose="02040503050406030204" pitchFamily="18" charset="0"/>
                          </a:rPr>
                          <m:t>𝟏</m:t>
                        </m:r>
                      </m:sup>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𝝉</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𝒚</m:t>
                                    </m:r>
                                    <m:r>
                                      <a:rPr lang="en-US" altLang="zh-CN" sz="2000" i="1">
                                        <a:latin typeface="Cambria Math" panose="02040503050406030204" pitchFamily="18" charset="0"/>
                                      </a:rPr>
                                      <m:t>−</m:t>
                                    </m:r>
                                    <m:r>
                                      <a:rPr lang="en-US" altLang="zh-CN" sz="2000" i="1">
                                        <a:latin typeface="Cambria Math" panose="02040503050406030204" pitchFamily="18" charset="0"/>
                                      </a:rPr>
                                      <m:t>𝒙</m:t>
                                    </m:r>
                                  </m:e>
                                </m:d>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e>
                        </m:d>
                        <m:d>
                          <m:dPr>
                            <m:ctrlPr>
                              <a:rPr lang="en-US" altLang="zh-CN" sz="2000" i="1">
                                <a:latin typeface="Cambria Math" panose="02040503050406030204" pitchFamily="18" charset="0"/>
                              </a:rPr>
                            </m:ctrlPr>
                          </m:dPr>
                          <m:e>
                            <m:r>
                              <a:rPr lang="en-US" altLang="zh-CN" sz="2000" i="1">
                                <a:latin typeface="Cambria Math" panose="02040503050406030204" pitchFamily="18" charset="0"/>
                              </a:rPr>
                              <m:t>𝒚</m:t>
                            </m:r>
                            <m:r>
                              <a:rPr lang="en-US" altLang="zh-CN" sz="2000" i="1">
                                <a:latin typeface="Cambria Math" panose="02040503050406030204" pitchFamily="18" charset="0"/>
                              </a:rPr>
                              <m:t>−</m:t>
                            </m:r>
                            <m:r>
                              <a:rPr lang="en-US" altLang="zh-CN" sz="2000" i="1">
                                <a:latin typeface="Cambria Math" panose="02040503050406030204" pitchFamily="18" charset="0"/>
                              </a:rPr>
                              <m:t>𝒙</m:t>
                            </m:r>
                          </m:e>
                        </m:d>
                        <m:r>
                          <a:rPr lang="en-US" altLang="zh-CN" sz="2000" i="1">
                            <a:latin typeface="Cambria Math" panose="02040503050406030204" pitchFamily="18" charset="0"/>
                          </a:rPr>
                          <m:t>𝒅</m:t>
                        </m:r>
                        <m:r>
                          <a:rPr lang="en-US" altLang="zh-CN" sz="2000" i="1">
                            <a:latin typeface="Cambria Math" panose="02040503050406030204" pitchFamily="18" charset="0"/>
                          </a:rPr>
                          <m:t>𝝉</m:t>
                        </m:r>
                      </m:e>
                    </m:nary>
                    <m:r>
                      <m:rPr>
                        <m:lit/>
                      </m:rPr>
                      <a:rPr lang="en-US" altLang="zh-CN" sz="2000" b="1" i="1" smtClean="0">
                        <a:latin typeface="Cambria Math" panose="02040503050406030204" pitchFamily="18" charset="0"/>
                      </a:rPr>
                      <m:t>||</m:t>
                    </m:r>
                  </m:oMath>
                </a14:m>
                <a:endParaRPr lang="en-US" altLang="zh-CN" sz="2000" b="1" dirty="0"/>
              </a:p>
              <a:p>
                <a:pPr lvl="1">
                  <a:lnSpc>
                    <a:spcPct val="120000"/>
                  </a:lnSpc>
                </a:pPr>
                <a14:m>
                  <m:oMath xmlns:m="http://schemas.openxmlformats.org/officeDocument/2006/math">
                    <m:r>
                      <a:rPr lang="en-US" altLang="zh-CN" sz="2000" b="1" i="1" smtClean="0">
                        <a:latin typeface="Cambria Math" panose="02040503050406030204" pitchFamily="18" charset="0"/>
                      </a:rPr>
                      <m:t>≤</m:t>
                    </m:r>
                    <m:nary>
                      <m:naryPr>
                        <m:ctrlPr>
                          <a:rPr lang="en-US" altLang="zh-CN" sz="2000" i="1">
                            <a:latin typeface="Cambria Math" panose="02040503050406030204" pitchFamily="18" charset="0"/>
                          </a:rPr>
                        </m:ctrlPr>
                      </m:naryPr>
                      <m:sub>
                        <m:r>
                          <a:rPr lang="en-US" altLang="zh-CN" sz="2000" i="1">
                            <a:latin typeface="Cambria Math" panose="02040503050406030204" pitchFamily="18" charset="0"/>
                          </a:rPr>
                          <m:t>𝟎</m:t>
                        </m:r>
                      </m:sub>
                      <m:sup>
                        <m:r>
                          <a:rPr lang="en-US" altLang="zh-CN" sz="2000" i="1">
                            <a:latin typeface="Cambria Math" panose="02040503050406030204" pitchFamily="18" charset="0"/>
                          </a:rPr>
                          <m:t>𝟏</m:t>
                        </m:r>
                      </m:sup>
                      <m:e>
                        <m:r>
                          <m:rPr>
                            <m:lit/>
                          </m:rPr>
                          <a:rPr lang="en-US" altLang="zh-CN" sz="2000" b="1" i="1" smtClean="0">
                            <a:latin typeface="Cambria Math" panose="02040503050406030204" pitchFamily="18" charset="0"/>
                          </a:rPr>
                          <m:t>||</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𝝉</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𝒚</m:t>
                                    </m:r>
                                    <m:r>
                                      <a:rPr lang="en-US" altLang="zh-CN" sz="2000" i="1">
                                        <a:latin typeface="Cambria Math" panose="02040503050406030204" pitchFamily="18" charset="0"/>
                                      </a:rPr>
                                      <m:t>−</m:t>
                                    </m:r>
                                    <m:r>
                                      <a:rPr lang="en-US" altLang="zh-CN" sz="2000" i="1">
                                        <a:latin typeface="Cambria Math" panose="02040503050406030204" pitchFamily="18" charset="0"/>
                                      </a:rPr>
                                      <m:t>𝒙</m:t>
                                    </m:r>
                                  </m:e>
                                </m:d>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e>
                        </m:d>
                        <m:d>
                          <m:dPr>
                            <m:ctrlPr>
                              <a:rPr lang="en-US" altLang="zh-CN" sz="2000" i="1">
                                <a:latin typeface="Cambria Math" panose="02040503050406030204" pitchFamily="18" charset="0"/>
                              </a:rPr>
                            </m:ctrlPr>
                          </m:dPr>
                          <m:e>
                            <m:r>
                              <a:rPr lang="en-US" altLang="zh-CN" sz="2000" i="1">
                                <a:latin typeface="Cambria Math" panose="02040503050406030204" pitchFamily="18" charset="0"/>
                              </a:rPr>
                              <m:t>𝒚</m:t>
                            </m:r>
                            <m:r>
                              <a:rPr lang="en-US" altLang="zh-CN" sz="2000" i="1">
                                <a:latin typeface="Cambria Math" panose="02040503050406030204" pitchFamily="18" charset="0"/>
                              </a:rPr>
                              <m:t>−</m:t>
                            </m:r>
                            <m:r>
                              <a:rPr lang="en-US" altLang="zh-CN" sz="2000" i="1">
                                <a:latin typeface="Cambria Math" panose="02040503050406030204" pitchFamily="18" charset="0"/>
                              </a:rPr>
                              <m:t>𝒙</m:t>
                            </m:r>
                          </m:e>
                        </m:d>
                        <m:r>
                          <m:rPr>
                            <m:lit/>
                          </m:rPr>
                          <a:rPr lang="en-US" altLang="zh-CN" sz="2000" b="1" i="1" smtClean="0">
                            <a:latin typeface="Cambria Math" panose="02040503050406030204" pitchFamily="18" charset="0"/>
                          </a:rPr>
                          <m:t>||</m:t>
                        </m:r>
                        <m:r>
                          <a:rPr lang="en-US" altLang="zh-CN" sz="2000" i="1">
                            <a:latin typeface="Cambria Math" panose="02040503050406030204" pitchFamily="18" charset="0"/>
                          </a:rPr>
                          <m:t>𝒅</m:t>
                        </m:r>
                        <m:r>
                          <a:rPr lang="en-US" altLang="zh-CN" sz="2000" i="1">
                            <a:latin typeface="Cambria Math" panose="02040503050406030204" pitchFamily="18" charset="0"/>
                          </a:rPr>
                          <m:t>𝝉</m:t>
                        </m:r>
                      </m:e>
                    </m:nary>
                  </m:oMath>
                </a14:m>
                <a:endParaRPr lang="en-US" altLang="zh-CN" sz="2000" i="1" dirty="0"/>
              </a:p>
              <a:p>
                <a:pPr lvl="1">
                  <a:lnSpc>
                    <a:spcPct val="120000"/>
                  </a:lnSpc>
                </a:pPr>
                <a14:m>
                  <m:oMath xmlns:m="http://schemas.openxmlformats.org/officeDocument/2006/math">
                    <m:r>
                      <a:rPr lang="en-US" altLang="zh-CN" sz="2000" b="1" i="1" smtClean="0">
                        <a:latin typeface="Cambria Math" panose="02040503050406030204" pitchFamily="18" charset="0"/>
                      </a:rPr>
                      <m:t>≤</m:t>
                    </m:r>
                    <m:nary>
                      <m:naryPr>
                        <m:ctrlPr>
                          <a:rPr lang="en-US" altLang="zh-CN" sz="2000" i="1" smtClean="0">
                            <a:latin typeface="Cambria Math" panose="02040503050406030204" pitchFamily="18" charset="0"/>
                          </a:rPr>
                        </m:ctrlPr>
                      </m:naryPr>
                      <m:sub>
                        <m:r>
                          <a:rPr lang="en-US" altLang="zh-CN" sz="2000" i="1">
                            <a:latin typeface="Cambria Math" panose="02040503050406030204" pitchFamily="18" charset="0"/>
                          </a:rPr>
                          <m:t>𝟎</m:t>
                        </m:r>
                      </m:sub>
                      <m:sup>
                        <m:r>
                          <a:rPr lang="en-US" altLang="zh-CN" sz="2000" i="1">
                            <a:latin typeface="Cambria Math" panose="02040503050406030204" pitchFamily="18" charset="0"/>
                          </a:rPr>
                          <m:t>𝟏</m:t>
                        </m:r>
                      </m:sup>
                      <m:e>
                        <m:r>
                          <m:rPr>
                            <m:lit/>
                          </m:rPr>
                          <a:rPr lang="en-US" altLang="zh-CN" sz="2000" b="1" i="1" smtClean="0">
                            <a:latin typeface="Cambria Math" panose="02040503050406030204" pitchFamily="18" charset="0"/>
                          </a:rPr>
                          <m:t>||</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𝝉</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𝒚</m:t>
                                    </m:r>
                                    <m:r>
                                      <a:rPr lang="en-US" altLang="zh-CN" sz="2000" i="1">
                                        <a:latin typeface="Cambria Math" panose="02040503050406030204" pitchFamily="18" charset="0"/>
                                      </a:rPr>
                                      <m:t>−</m:t>
                                    </m:r>
                                    <m:r>
                                      <a:rPr lang="en-US" altLang="zh-CN" sz="2000" i="1">
                                        <a:latin typeface="Cambria Math" panose="02040503050406030204" pitchFamily="18" charset="0"/>
                                      </a:rPr>
                                      <m:t>𝒙</m:t>
                                    </m:r>
                                  </m:e>
                                </m:d>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e>
                        </m:d>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m:t>
                        </m:r>
                        <m:r>
                          <m:rPr>
                            <m:lit/>
                          </m:rPr>
                          <a:rPr lang="en-US" altLang="zh-CN" sz="2000" b="1" i="1" smtClean="0">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𝒚</m:t>
                            </m:r>
                            <m:r>
                              <a:rPr lang="en-US" altLang="zh-CN" sz="2000" i="1">
                                <a:latin typeface="Cambria Math" panose="02040503050406030204" pitchFamily="18" charset="0"/>
                              </a:rPr>
                              <m:t>−</m:t>
                            </m:r>
                            <m:r>
                              <a:rPr lang="en-US" altLang="zh-CN" sz="2000" i="1">
                                <a:latin typeface="Cambria Math" panose="02040503050406030204" pitchFamily="18" charset="0"/>
                              </a:rPr>
                              <m:t>𝒙</m:t>
                            </m:r>
                          </m:e>
                        </m:d>
                        <m:r>
                          <m:rPr>
                            <m:lit/>
                          </m:rPr>
                          <a:rPr lang="en-US" altLang="zh-CN" sz="2000" b="1" i="1" smtClean="0">
                            <a:latin typeface="Cambria Math" panose="02040503050406030204" pitchFamily="18" charset="0"/>
                          </a:rPr>
                          <m:t>||</m:t>
                        </m:r>
                        <m:r>
                          <a:rPr lang="en-US" altLang="zh-CN" sz="2000" i="1">
                            <a:latin typeface="Cambria Math" panose="02040503050406030204" pitchFamily="18" charset="0"/>
                          </a:rPr>
                          <m:t>𝒅</m:t>
                        </m:r>
                        <m:r>
                          <a:rPr lang="en-US" altLang="zh-CN" sz="2000" i="1">
                            <a:latin typeface="Cambria Math" panose="02040503050406030204" pitchFamily="18" charset="0"/>
                          </a:rPr>
                          <m:t>𝝉</m:t>
                        </m:r>
                      </m:e>
                    </m:nary>
                  </m:oMath>
                </a14:m>
                <a:endParaRPr lang="en-US" altLang="zh-CN" sz="2000" i="1" dirty="0"/>
              </a:p>
              <a:p>
                <a:pPr lvl="1">
                  <a:lnSpc>
                    <a:spcPct val="120000"/>
                  </a:lnSpc>
                </a:pPr>
                <a14:m>
                  <m:oMath xmlns:m="http://schemas.openxmlformats.org/officeDocument/2006/math">
                    <m:r>
                      <a:rPr lang="en-US" altLang="zh-CN" sz="2000" b="1" i="1" smtClean="0">
                        <a:latin typeface="Cambria Math" panose="02040503050406030204" pitchFamily="18" charset="0"/>
                      </a:rPr>
                      <m:t>≤</m:t>
                    </m:r>
                    <m:nary>
                      <m:naryPr>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𝟎</m:t>
                        </m:r>
                      </m:sub>
                      <m:sup>
                        <m:r>
                          <a:rPr lang="en-US" altLang="zh-CN" sz="2000" b="1" i="1" smtClean="0">
                            <a:latin typeface="Cambria Math" panose="02040503050406030204" pitchFamily="18" charset="0"/>
                          </a:rPr>
                          <m:t>𝟏</m:t>
                        </m:r>
                      </m:sup>
                      <m:e>
                        <m:r>
                          <a:rPr lang="en-US" altLang="zh-CN" sz="2000" b="1" i="1" smtClean="0">
                            <a:latin typeface="Cambria Math" panose="02040503050406030204" pitchFamily="18" charset="0"/>
                          </a:rPr>
                          <m:t>𝝉</m:t>
                        </m:r>
                        <m:r>
                          <a:rPr lang="en-US" altLang="zh-CN" sz="2000" b="1" i="1" smtClean="0">
                            <a:latin typeface="Cambria Math" panose="02040503050406030204" pitchFamily="18" charset="0"/>
                          </a:rPr>
                          <m:t>𝑴</m:t>
                        </m:r>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𝒅𝒙</m:t>
                        </m:r>
                      </m:e>
                    </m:nary>
                  </m:oMath>
                </a14:m>
                <a:endParaRPr lang="en-US" altLang="zh-CN" sz="2000" b="1" i="1" dirty="0"/>
              </a:p>
              <a:p>
                <a:pPr lvl="1">
                  <a:lnSpc>
                    <a:spcPct val="120000"/>
                  </a:lnSpc>
                </a:pPr>
                <a14:m>
                  <m:oMath xmlns:m="http://schemas.openxmlformats.org/officeDocument/2006/math">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𝑴</m:t>
                        </m:r>
                      </m:num>
                      <m:den>
                        <m:r>
                          <a:rPr lang="en-US" altLang="zh-CN" sz="2000" b="1" i="1" smtClean="0">
                            <a:latin typeface="Cambria Math" panose="02040503050406030204" pitchFamily="18" charset="0"/>
                          </a:rPr>
                          <m:t>𝟐</m:t>
                        </m:r>
                      </m:den>
                    </m:f>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oMath>
                </a14:m>
                <a:endParaRPr lang="en-US" altLang="zh-CN" sz="2000" b="1" i="1" dirty="0"/>
              </a:p>
            </p:txBody>
          </p:sp>
        </mc:Choice>
        <mc:Fallback xmlns="">
          <p:sp>
            <p:nvSpPr>
              <p:cNvPr id="3" name="内容占位符 2">
                <a:extLst>
                  <a:ext uri="{FF2B5EF4-FFF2-40B4-BE49-F238E27FC236}">
                    <a16:creationId xmlns:a16="http://schemas.microsoft.com/office/drawing/2014/main" id="{6CD80344-5F2C-4CB4-B4C7-CB6E01C5D664}"/>
                  </a:ext>
                </a:extLst>
              </p:cNvPr>
              <p:cNvSpPr>
                <a:spLocks noGrp="1" noRot="1" noChangeAspect="1" noMove="1" noResize="1" noEditPoints="1" noAdjustHandles="1" noChangeArrowheads="1" noChangeShapeType="1" noTextEdit="1"/>
              </p:cNvSpPr>
              <p:nvPr>
                <p:ph idx="1"/>
              </p:nvPr>
            </p:nvSpPr>
            <p:spPr>
              <a:blipFill>
                <a:blip r:embed="rId2"/>
                <a:stretch>
                  <a:fillRect l="-463" b="-26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102240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6DE61-FD68-46A6-A7CD-E43E7FD4E769}"/>
              </a:ext>
            </a:extLst>
          </p:cNvPr>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554867E-F043-48D0-A65A-DBEEE9E1EA71}"/>
                  </a:ext>
                </a:extLst>
              </p:cNvPr>
              <p:cNvSpPr>
                <a:spLocks noGrp="1"/>
              </p:cNvSpPr>
              <p:nvPr>
                <p:ph idx="1"/>
              </p:nvPr>
            </p:nvSpPr>
            <p:spPr/>
            <p:txBody>
              <a:bodyPr/>
              <a:lstStyle/>
              <a:p>
                <a14:m>
                  <m:oMath xmlns:m="http://schemas.openxmlformats.org/officeDocument/2006/math">
                    <m:r>
                      <a:rPr lang="en-US" altLang="zh-CN" sz="2400" i="1" smtClean="0">
                        <a:latin typeface="Cambria Math" panose="02040503050406030204" pitchFamily="18" charset="0"/>
                      </a:rPr>
                      <m:t>𝒎𝒊</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𝒏</m:t>
                        </m:r>
                      </m:e>
                      <m:sub>
                        <m:r>
                          <a:rPr lang="en-US" altLang="zh-CN" sz="2400" i="1">
                            <a:latin typeface="Cambria Math" panose="02040503050406030204" pitchFamily="18" charset="0"/>
                          </a:rPr>
                          <m:t>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sub>
                    </m:sSub>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oMath>
                </a14:m>
                <a:r>
                  <a:rPr lang="en-US" altLang="zh-CN" sz="2400" dirty="0"/>
                  <a:t>,</a:t>
                </a:r>
                <a:r>
                  <a:rPr lang="zh-CN" altLang="en-US" sz="2400" dirty="0"/>
                  <a:t>满足如下假设</a:t>
                </a:r>
                <a:endParaRPr lang="en-US" altLang="zh-CN" sz="2400" dirty="0"/>
              </a:p>
              <a:p>
                <a:pPr lvl="1"/>
                <a14:m>
                  <m:oMath xmlns:m="http://schemas.openxmlformats.org/officeDocument/2006/math">
                    <m:r>
                      <a:rPr lang="en-US" altLang="zh-CN" sz="2400" i="1">
                        <a:latin typeface="Cambria Math" panose="02040503050406030204" pitchFamily="18" charset="0"/>
                      </a:rPr>
                      <m:t>𝒇</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𝑪</m:t>
                        </m:r>
                      </m:e>
                      <m:sub>
                        <m:r>
                          <a:rPr lang="en-US" altLang="zh-CN" sz="2400" i="1">
                            <a:latin typeface="Cambria Math" panose="02040503050406030204" pitchFamily="18" charset="0"/>
                          </a:rPr>
                          <m:t>𝑴</m:t>
                        </m:r>
                      </m:sub>
                      <m:sup>
                        <m:r>
                          <a:rPr lang="en-US" altLang="zh-CN" sz="2400" i="1">
                            <a:latin typeface="Cambria Math" panose="02040503050406030204" pitchFamily="18" charset="0"/>
                          </a:rPr>
                          <m:t>𝟐</m:t>
                        </m:r>
                        <m:r>
                          <a:rPr lang="en-US" altLang="zh-CN" sz="2400" i="1">
                            <a:latin typeface="Cambria Math" panose="02040503050406030204" pitchFamily="18" charset="0"/>
                          </a:rPr>
                          <m:t>,</m:t>
                        </m:r>
                        <m:r>
                          <a:rPr lang="en-US" altLang="zh-CN" sz="2400" i="1">
                            <a:latin typeface="Cambria Math" panose="02040503050406030204" pitchFamily="18" charset="0"/>
                          </a:rPr>
                          <m:t>𝟐</m:t>
                        </m:r>
                      </m:sup>
                    </m:sSubSup>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e>
                    </m:d>
                  </m:oMath>
                </a14:m>
                <a:endParaRPr lang="en-US" altLang="zh-CN" sz="2400" dirty="0"/>
              </a:p>
              <a:p>
                <a:pPr lvl="1"/>
                <a14:m>
                  <m:oMath xmlns:m="http://schemas.openxmlformats.org/officeDocument/2006/math">
                    <m:r>
                      <a:rPr lang="en-US" altLang="zh-CN" sz="2400" i="1">
                        <a:latin typeface="Cambria Math" panose="02040503050406030204" pitchFamily="18" charset="0"/>
                      </a:rPr>
                      <m:t>𝒇</m:t>
                    </m:r>
                  </m:oMath>
                </a14:m>
                <a:r>
                  <a:rPr lang="zh-CN" altLang="en-US" sz="2400" dirty="0"/>
                  <a:t>有一个局部极小值点</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r>
                      <a:rPr lang="en-US" altLang="zh-CN" sz="2400" i="1">
                        <a:latin typeface="Cambria Math" panose="02040503050406030204" pitchFamily="18" charset="0"/>
                      </a:rPr>
                      <m:t>,</m:t>
                    </m:r>
                  </m:oMath>
                </a14:m>
                <a:r>
                  <a:rPr lang="zh-CN" altLang="en-US" sz="2400" dirty="0"/>
                  <a:t>该点处的</a:t>
                </a:r>
                <a:r>
                  <a:rPr lang="en-US" altLang="zh-CN" sz="2400" dirty="0"/>
                  <a:t>Hessian</a:t>
                </a:r>
                <a:r>
                  <a:rPr lang="zh-CN" altLang="en-US" sz="2400" dirty="0"/>
                  <a:t>矩阵正定</a:t>
                </a:r>
                <a:endParaRPr lang="en-US" altLang="zh-CN" sz="2400" dirty="0"/>
              </a:p>
              <a:p>
                <a:pPr lvl="1"/>
                <a:r>
                  <a:rPr lang="zh-CN" altLang="en-US" sz="2400" dirty="0"/>
                  <a:t>该点处的</a:t>
                </a:r>
                <a:r>
                  <a:rPr lang="en-US" altLang="zh-CN" sz="2400" dirty="0"/>
                  <a:t>Hessian</a:t>
                </a:r>
                <a:r>
                  <a:rPr lang="zh-CN" altLang="en-US" sz="2400" dirty="0"/>
                  <a:t>矩阵，知道其上下界</a:t>
                </a:r>
                <a14:m>
                  <m:oMath xmlns:m="http://schemas.openxmlformats.org/officeDocument/2006/math">
                    <m:r>
                      <a:rPr lang="en-US" altLang="zh-CN" sz="2400" i="1">
                        <a:latin typeface="Cambria Math" panose="02040503050406030204" pitchFamily="18" charset="0"/>
                      </a:rPr>
                      <m:t>𝟎</m:t>
                    </m:r>
                    <m:r>
                      <a:rPr lang="en-US" altLang="zh-CN" sz="2400" i="1">
                        <a:latin typeface="Cambria Math" panose="02040503050406030204" pitchFamily="18" charset="0"/>
                      </a:rPr>
                      <m:t>&lt;</m:t>
                    </m:r>
                    <m:r>
                      <a:rPr lang="en-US" altLang="zh-CN" sz="2400" i="1">
                        <a:latin typeface="Cambria Math" panose="02040503050406030204" pitchFamily="18" charset="0"/>
                      </a:rPr>
                      <m:t>𝝁</m:t>
                    </m:r>
                    <m:r>
                      <a:rPr lang="en-US" altLang="zh-CN" sz="2400" i="1">
                        <a:latin typeface="Cambria Math" panose="02040503050406030204" pitchFamily="18" charset="0"/>
                      </a:rPr>
                      <m:t>≤</m:t>
                    </m:r>
                    <m:r>
                      <a:rPr lang="en-US" altLang="zh-CN" sz="2400" i="1">
                        <a:latin typeface="Cambria Math" panose="02040503050406030204" pitchFamily="18" charset="0"/>
                      </a:rPr>
                      <m:t>𝑳</m:t>
                    </m:r>
                    <m:r>
                      <a:rPr lang="en-US" altLang="zh-CN" sz="2400" i="1">
                        <a:latin typeface="Cambria Math" panose="02040503050406030204" pitchFamily="18" charset="0"/>
                      </a:rPr>
                      <m:t>&lt;∞</m:t>
                    </m:r>
                  </m:oMath>
                </a14:m>
                <a:r>
                  <a:rPr lang="en-US" altLang="zh-CN" sz="2400" dirty="0"/>
                  <a:t>,</a:t>
                </a:r>
                <a:r>
                  <a:rPr lang="zh-CN" altLang="en-US" sz="2400" dirty="0"/>
                  <a:t>即</a:t>
                </a:r>
                <a:endParaRPr lang="en-US" altLang="zh-CN" sz="2400" dirty="0"/>
              </a:p>
              <a:p>
                <a:pPr marL="441325" lvl="1"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𝝁</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r>
                        <a:rPr lang="en-US" altLang="zh-CN" sz="2400" i="1">
                          <a:latin typeface="Cambria Math" panose="02040503050406030204" pitchFamily="18" charset="0"/>
                        </a:rPr>
                        <m:t>≤</m:t>
                      </m:r>
                      <m:r>
                        <a:rPr lang="en-US" altLang="zh-CN" sz="2400" i="1">
                          <a:latin typeface="Cambria Math" panose="02040503050406030204" pitchFamily="18" charset="0"/>
                        </a:rPr>
                        <m:t>𝑳</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oMath>
                  </m:oMathPara>
                </a14:m>
                <a:endParaRPr lang="en-US" altLang="zh-CN" sz="2400" dirty="0"/>
              </a:p>
              <a:p>
                <a:pPr lvl="1"/>
                <a:r>
                  <a:rPr lang="zh-CN" altLang="en-US" sz="2400" dirty="0"/>
                  <a:t>初始点</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oMath>
                </a14:m>
                <a:r>
                  <a:rPr lang="zh-CN" altLang="en-US" sz="2400" dirty="0"/>
                  <a:t>足够接近</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oMath>
                </a14:m>
                <a:endParaRPr lang="en-US" altLang="zh-CN" sz="2400" dirty="0"/>
              </a:p>
              <a:p>
                <a:r>
                  <a:rPr lang="zh-CN" altLang="en-US" dirty="0"/>
                  <a:t>梯度法及其收敛性分析</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𝑹</m:t>
                        </m:r>
                      </m:e>
                      <m:sup>
                        <m:r>
                          <a:rPr lang="en-US" altLang="zh-CN" i="1">
                            <a:latin typeface="Cambria Math" panose="02040503050406030204" pitchFamily="18" charset="0"/>
                          </a:rPr>
                          <m:t>𝒏</m:t>
                        </m:r>
                      </m:sup>
                    </m:sSup>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𝒌</m:t>
                        </m:r>
                      </m:sub>
                    </m:sSub>
                    <m:r>
                      <a:rPr lang="en-US" altLang="zh-CN">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e>
                    </m:d>
                    <m:r>
                      <a:rPr lang="en-US" altLang="zh-CN" i="1">
                        <a:latin typeface="Cambria Math" panose="02040503050406030204" pitchFamily="18" charset="0"/>
                      </a:rPr>
                      <m:t>,</m:t>
                    </m:r>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𝟎</m:t>
                    </m:r>
                    <m:r>
                      <a:rPr lang="en-US" altLang="zh-CN" i="1">
                        <a:latin typeface="Cambria Math" panose="02040503050406030204" pitchFamily="18" charset="0"/>
                      </a:rPr>
                      <m:t>,</m:t>
                    </m:r>
                    <m:r>
                      <a:rPr lang="en-US" altLang="zh-CN" i="1">
                        <a:latin typeface="Cambria Math" panose="02040503050406030204" pitchFamily="18" charset="0"/>
                      </a:rPr>
                      <m:t>𝟏</m:t>
                    </m:r>
                    <m:r>
                      <a:rPr lang="en-US" altLang="zh-CN" i="1">
                        <a:latin typeface="Cambria Math" panose="02040503050406030204" pitchFamily="18" charset="0"/>
                      </a:rPr>
                      <m:t>,⋯</m:t>
                    </m:r>
                  </m:oMath>
                </a14:m>
                <a:r>
                  <a:rPr lang="en-US" altLang="zh-CN" dirty="0"/>
                  <a:t>,</a:t>
                </a:r>
                <a:r>
                  <a:rPr lang="zh-CN" altLang="en-US" dirty="0"/>
                  <a:t>步长</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𝒌</m:t>
                        </m:r>
                      </m:sub>
                    </m:sSub>
                    <m:r>
                      <a:rPr lang="en-US" altLang="zh-CN" i="1">
                        <a:latin typeface="Cambria Math" panose="02040503050406030204" pitchFamily="18" charset="0"/>
                      </a:rPr>
                      <m:t>&gt;</m:t>
                    </m:r>
                    <m:r>
                      <a:rPr lang="en-US" altLang="zh-CN" i="1">
                        <a:latin typeface="Cambria Math" panose="02040503050406030204" pitchFamily="18" charset="0"/>
                      </a:rPr>
                      <m:t>𝟎</m:t>
                    </m:r>
                  </m:oMath>
                </a14:m>
                <a:endParaRPr lang="en-US" altLang="zh-CN" dirty="0"/>
              </a:p>
              <a:p>
                <a:endParaRPr lang="en-US" altLang="zh-CN" sz="2800" dirty="0"/>
              </a:p>
              <a:p>
                <a:endParaRPr lang="zh-CN" altLang="en-US" sz="2400" dirty="0"/>
              </a:p>
            </p:txBody>
          </p:sp>
        </mc:Choice>
        <mc:Fallback xmlns="">
          <p:sp>
            <p:nvSpPr>
              <p:cNvPr id="3" name="内容占位符 2">
                <a:extLst>
                  <a:ext uri="{FF2B5EF4-FFF2-40B4-BE49-F238E27FC236}">
                    <a16:creationId xmlns:a16="http://schemas.microsoft.com/office/drawing/2014/main" id="{6554867E-F043-48D0-A65A-DBEEE9E1EA71}"/>
                  </a:ext>
                </a:extLst>
              </p:cNvPr>
              <p:cNvSpPr>
                <a:spLocks noGrp="1" noRot="1" noChangeAspect="1" noMove="1" noResize="1" noEditPoints="1" noAdjustHandles="1" noChangeArrowheads="1" noChangeShapeType="1" noTextEdit="1"/>
              </p:cNvSpPr>
              <p:nvPr>
                <p:ph idx="1"/>
              </p:nvPr>
            </p:nvSpPr>
            <p:spPr>
              <a:blipFill>
                <a:blip r:embed="rId2"/>
                <a:stretch>
                  <a:fillRect l="-1389" t="-11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840492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5</a:t>
            </a:r>
            <a:r>
              <a:rPr lang="zh-CN" altLang="en-US" dirty="0"/>
              <a:t>章 </a:t>
            </a:r>
            <a:r>
              <a:rPr lang="zh-CN" altLang="en-US" dirty="0">
                <a:latin typeface="隶书" panose="02010509060101010101" pitchFamily="1" charset="-122"/>
              </a:rPr>
              <a:t>无约束最优化方法</a:t>
            </a:r>
            <a:r>
              <a:rPr lang="en-US" altLang="zh-CN" dirty="0">
                <a:latin typeface="隶书" panose="02010509060101010101" pitchFamily="1" charset="-122"/>
              </a:rPr>
              <a:t>-</a:t>
            </a:r>
            <a:r>
              <a:rPr lang="zh-CN" altLang="en-US" dirty="0">
                <a:latin typeface="隶书" panose="02010509060101010101" pitchFamily="1" charset="-122"/>
              </a:rPr>
              <a:t>线搜索回顾</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黄金分割</a:t>
                </a:r>
                <a:r>
                  <a:rPr lang="en-US" altLang="zh-CN" dirty="0"/>
                  <a:t>(Golden Section)</a:t>
                </a:r>
              </a:p>
              <a:p>
                <a:endParaRPr lang="en-US" altLang="zh-CN" dirty="0"/>
              </a:p>
              <a:p>
                <a:endParaRPr lang="en-US" altLang="zh-CN" dirty="0"/>
              </a:p>
              <a:p>
                <a:endParaRPr lang="en-US" altLang="zh-CN" dirty="0"/>
              </a:p>
              <a:p>
                <a14:m>
                  <m:oMath xmlns:m="http://schemas.openxmlformats.org/officeDocument/2006/math">
                    <m:r>
                      <a:rPr lang="zh-CN" altLang="en-US" b="1" i="1" smtClean="0">
                        <a:latin typeface="Cambria Math"/>
                      </a:rPr>
                      <m:t>若</m:t>
                    </m:r>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e>
                    </m:d>
                    <m:r>
                      <a:rPr lang="en-US" altLang="zh-CN" b="1" i="1" smtClean="0">
                        <a:latin typeface="Cambria Math"/>
                      </a:rPr>
                      <m:t>&gt;</m:t>
                    </m:r>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𝝁</m:t>
                            </m:r>
                          </m:e>
                          <m:sub>
                            <m:r>
                              <a:rPr lang="en-US" altLang="zh-CN" b="1" i="1" smtClean="0">
                                <a:latin typeface="Cambria Math"/>
                              </a:rPr>
                              <m:t>𝒌</m:t>
                            </m:r>
                          </m:sub>
                        </m:sSub>
                      </m:e>
                    </m:d>
                    <m:r>
                      <a:rPr lang="en-US" altLang="zh-CN" b="1" i="1" smtClean="0">
                        <a:latin typeface="Cambria Math"/>
                      </a:rPr>
                      <m:t>, </m:t>
                    </m:r>
                    <m:r>
                      <a:rPr lang="zh-CN" altLang="en-US" b="1" i="1" smtClean="0">
                        <a:latin typeface="Cambria Math"/>
                      </a:rPr>
                      <m:t>则</m:t>
                    </m:r>
                    <m:sSub>
                      <m:sSubPr>
                        <m:ctrlPr>
                          <a:rPr lang="en-US" altLang="zh-CN" b="1" i="1" smtClean="0">
                            <a:latin typeface="Cambria Math" panose="02040503050406030204" pitchFamily="18" charset="0"/>
                          </a:rPr>
                        </m:ctrlPr>
                      </m:sSubPr>
                      <m:e>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r>
                          <a:rPr lang="en-US" altLang="zh-CN" b="1" i="1" smtClean="0">
                            <a:latin typeface="Cambria Math"/>
                          </a:rPr>
                          <m:t>, </m:t>
                        </m:r>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𝒌</m:t>
                            </m:r>
                          </m:sub>
                        </m:sSub>
                        <m:r>
                          <a:rPr lang="en-US" altLang="zh-CN" b="1" i="1" smtClean="0">
                            <a:latin typeface="Cambria Math"/>
                          </a:rPr>
                          <m:t>, </m:t>
                        </m:r>
                        <m:r>
                          <a:rPr lang="zh-CN" altLang="en-US" b="1" i="1" smtClean="0">
                            <a:latin typeface="Cambria Math"/>
                          </a:rPr>
                          <m:t>且</m:t>
                        </m:r>
                        <m:r>
                          <a:rPr lang="en-US" altLang="zh-CN" b="1" i="1" smtClean="0">
                            <a:latin typeface="Cambria Math"/>
                          </a:rPr>
                          <m:t>𝝁</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r>
                          <a:rPr lang="en-US" altLang="zh-CN" b="1" i="1" smtClean="0">
                            <a:latin typeface="Cambria Math"/>
                          </a:rPr>
                          <m:t>𝜶</m:t>
                        </m:r>
                      </m:e>
                    </m:d>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e>
                    </m:d>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r>
                          <a:rPr lang="en-US" altLang="zh-CN" b="1" i="1" smtClean="0">
                            <a:latin typeface="Cambria Math"/>
                          </a:rPr>
                          <m:t>𝜶</m:t>
                        </m:r>
                      </m:e>
                    </m:d>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e>
                    </m:d>
                  </m:oMath>
                </a14:m>
                <a:endParaRPr lang="en-US" altLang="zh-CN" b="1" dirty="0"/>
              </a:p>
              <a:p>
                <a:r>
                  <a:rPr lang="zh-CN" altLang="en-US" dirty="0"/>
                  <a:t>否则</a:t>
                </a:r>
                <a14:m>
                  <m:oMath xmlns:m="http://schemas.openxmlformats.org/officeDocument/2006/math">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a:rPr>
                              <m:t>𝒂</m:t>
                            </m:r>
                          </m:e>
                          <m:sub>
                            <m:r>
                              <a:rPr lang="en-US" altLang="zh-CN" i="1">
                                <a:latin typeface="Cambria Math"/>
                              </a:rPr>
                              <m:t>𝒌</m:t>
                            </m:r>
                            <m:r>
                              <a:rPr lang="en-US" altLang="zh-CN" i="1">
                                <a:latin typeface="Cambria Math"/>
                              </a:rPr>
                              <m:t>+</m:t>
                            </m:r>
                            <m:r>
                              <a:rPr lang="en-US" altLang="zh-CN" i="1">
                                <a:latin typeface="Cambria Math"/>
                              </a:rPr>
                              <m:t>𝟏</m:t>
                            </m:r>
                          </m:sub>
                        </m:sSub>
                        <m:r>
                          <a:rPr lang="en-US" altLang="zh-CN" i="1">
                            <a:latin typeface="Cambria Math"/>
                          </a:rPr>
                          <m:t>=</m:t>
                        </m:r>
                        <m:sSub>
                          <m:sSubPr>
                            <m:ctrlPr>
                              <a:rPr lang="en-US" altLang="zh-CN" i="1">
                                <a:latin typeface="Cambria Math" panose="02040503050406030204" pitchFamily="18" charset="0"/>
                              </a:rPr>
                            </m:ctrlPr>
                          </m:sSubPr>
                          <m:e>
                            <m:r>
                              <a:rPr lang="en-US" altLang="zh-CN" b="1" i="1" smtClean="0">
                                <a:latin typeface="Cambria Math"/>
                              </a:rPr>
                              <m:t>𝒂</m:t>
                            </m:r>
                          </m:e>
                          <m:sub>
                            <m:r>
                              <a:rPr lang="en-US" altLang="zh-CN" i="1">
                                <a:latin typeface="Cambria Math"/>
                              </a:rPr>
                              <m:t>𝒌</m:t>
                            </m:r>
                          </m:sub>
                        </m:sSub>
                        <m:r>
                          <a:rPr lang="en-US" altLang="zh-CN" i="1">
                            <a:latin typeface="Cambria Math"/>
                          </a:rPr>
                          <m:t>, </m:t>
                        </m:r>
                        <m:sSub>
                          <m:sSubPr>
                            <m:ctrlPr>
                              <a:rPr lang="en-US" altLang="zh-CN" i="1">
                                <a:latin typeface="Cambria Math" panose="02040503050406030204" pitchFamily="18" charset="0"/>
                              </a:rPr>
                            </m:ctrlPr>
                          </m:sSubPr>
                          <m:e>
                            <m:r>
                              <a:rPr lang="en-US" altLang="zh-CN" i="1">
                                <a:latin typeface="Cambria Math"/>
                              </a:rPr>
                              <m:t>𝒃</m:t>
                            </m:r>
                          </m:e>
                          <m:sub>
                            <m:r>
                              <a:rPr lang="en-US" altLang="zh-CN" i="1">
                                <a:latin typeface="Cambria Math"/>
                              </a:rPr>
                              <m:t>𝒌</m:t>
                            </m:r>
                            <m:r>
                              <a:rPr lang="en-US" altLang="zh-CN" i="1">
                                <a:latin typeface="Cambria Math"/>
                              </a:rPr>
                              <m:t>+</m:t>
                            </m:r>
                            <m:r>
                              <a:rPr lang="en-US" altLang="zh-CN" i="1">
                                <a:latin typeface="Cambria Math"/>
                              </a:rPr>
                              <m:t>𝟏</m:t>
                            </m:r>
                          </m:sub>
                        </m:sSub>
                        <m:r>
                          <a:rPr lang="en-US" altLang="zh-CN" i="1">
                            <a:latin typeface="Cambria Math"/>
                          </a:rPr>
                          <m:t>=</m:t>
                        </m:r>
                        <m:sSub>
                          <m:sSubPr>
                            <m:ctrlPr>
                              <a:rPr lang="en-US" altLang="zh-CN" i="1">
                                <a:latin typeface="Cambria Math" panose="02040503050406030204" pitchFamily="18" charset="0"/>
                              </a:rPr>
                            </m:ctrlPr>
                          </m:sSubPr>
                          <m:e>
                            <m:r>
                              <a:rPr lang="en-US" altLang="zh-CN" b="1" i="1" smtClean="0">
                                <a:latin typeface="Cambria Math"/>
                              </a:rPr>
                              <m:t>𝝁</m:t>
                            </m:r>
                          </m:e>
                          <m:sub>
                            <m:r>
                              <a:rPr lang="en-US" altLang="zh-CN" i="1">
                                <a:latin typeface="Cambria Math"/>
                              </a:rPr>
                              <m:t>𝒌</m:t>
                            </m:r>
                          </m:sub>
                        </m:sSub>
                        <m:r>
                          <a:rPr lang="en-US" altLang="zh-CN" i="1">
                            <a:latin typeface="Cambria Math"/>
                          </a:rPr>
                          <m:t>,</m:t>
                        </m:r>
                        <m:r>
                          <a:rPr lang="en-US" altLang="zh-CN" i="1">
                            <a:latin typeface="Cambria Math"/>
                          </a:rPr>
                          <m:t>𝝀</m:t>
                        </m:r>
                      </m:e>
                      <m:sub>
                        <m:r>
                          <a:rPr lang="en-US" altLang="zh-CN" i="1">
                            <a:latin typeface="Cambria Math"/>
                          </a:rPr>
                          <m:t>𝒌</m:t>
                        </m:r>
                      </m:sub>
                    </m:sSub>
                    <m:r>
                      <a:rPr lang="en-US" altLang="zh-CN" i="1">
                        <a:latin typeface="Cambria Math"/>
                      </a:rPr>
                      <m:t>=</m:t>
                    </m:r>
                    <m:sSub>
                      <m:sSubPr>
                        <m:ctrlPr>
                          <a:rPr lang="en-US" altLang="zh-CN" i="1">
                            <a:latin typeface="Cambria Math" panose="02040503050406030204" pitchFamily="18" charset="0"/>
                          </a:rPr>
                        </m:ctrlPr>
                      </m:sSubPr>
                      <m:e>
                        <m:r>
                          <a:rPr lang="en-US" altLang="zh-CN" b="1" i="1" smtClean="0">
                            <a:latin typeface="Cambria Math"/>
                          </a:rPr>
                          <m:t>𝝁</m:t>
                        </m:r>
                      </m:e>
                      <m:sub>
                        <m:r>
                          <a:rPr lang="en-US" altLang="zh-CN" i="1">
                            <a:latin typeface="Cambria Math"/>
                          </a:rPr>
                          <m:t>𝒌</m:t>
                        </m:r>
                        <m:r>
                          <a:rPr lang="en-US" altLang="zh-CN" i="1">
                            <a:latin typeface="Cambria Math"/>
                          </a:rPr>
                          <m:t>+</m:t>
                        </m:r>
                        <m:r>
                          <a:rPr lang="en-US" altLang="zh-CN" i="1">
                            <a:latin typeface="Cambria Math"/>
                          </a:rPr>
                          <m:t>𝟏</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𝒂</m:t>
                        </m:r>
                      </m:e>
                      <m:sub>
                        <m:r>
                          <a:rPr lang="en-US" altLang="zh-CN" i="1">
                            <a:latin typeface="Cambria Math"/>
                          </a:rPr>
                          <m:t>𝒌</m:t>
                        </m:r>
                        <m:r>
                          <a:rPr lang="en-US" altLang="zh-CN" i="1">
                            <a:latin typeface="Cambria Math"/>
                          </a:rPr>
                          <m:t>+</m:t>
                        </m:r>
                        <m:r>
                          <a:rPr lang="en-US" altLang="zh-CN" i="1">
                            <a:latin typeface="Cambria Math"/>
                          </a:rPr>
                          <m:t>𝟏</m:t>
                        </m:r>
                      </m:sub>
                    </m:sSub>
                    <m:r>
                      <a:rPr lang="en-US" altLang="zh-CN" i="1">
                        <a:latin typeface="Cambria Math"/>
                      </a:rPr>
                      <m:t>+</m:t>
                    </m:r>
                    <m:r>
                      <a:rPr lang="en-US" altLang="zh-CN" b="1" i="1" smtClean="0">
                        <a:latin typeface="Cambria Math"/>
                      </a:rPr>
                      <m:t>𝜶</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𝒃</m:t>
                            </m:r>
                          </m:e>
                          <m:sub>
                            <m:r>
                              <a:rPr lang="en-US" altLang="zh-CN" i="1">
                                <a:latin typeface="Cambria Math"/>
                              </a:rPr>
                              <m:t>𝒌</m:t>
                            </m:r>
                            <m:r>
                              <a:rPr lang="en-US" altLang="zh-CN" i="1">
                                <a:latin typeface="Cambria Math"/>
                              </a:rPr>
                              <m:t>+</m:t>
                            </m:r>
                            <m:r>
                              <a:rPr lang="en-US" altLang="zh-CN" i="1">
                                <a:latin typeface="Cambria Math"/>
                              </a:rPr>
                              <m:t>𝟏</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𝒂</m:t>
                            </m:r>
                          </m:e>
                          <m:sub>
                            <m:r>
                              <a:rPr lang="en-US" altLang="zh-CN" i="1">
                                <a:latin typeface="Cambria Math"/>
                              </a:rPr>
                              <m:t>𝒌</m:t>
                            </m:r>
                            <m:r>
                              <a:rPr lang="en-US" altLang="zh-CN" i="1">
                                <a:latin typeface="Cambria Math"/>
                              </a:rPr>
                              <m:t>+</m:t>
                            </m:r>
                            <m:r>
                              <a:rPr lang="en-US" altLang="zh-CN" i="1">
                                <a:latin typeface="Cambria Math"/>
                              </a:rPr>
                              <m:t>𝟏</m:t>
                            </m:r>
                          </m:sub>
                        </m:sSub>
                      </m:e>
                    </m:d>
                    <m:r>
                      <a:rPr lang="en-US" altLang="zh-CN" i="1">
                        <a:latin typeface="Cambria Math"/>
                      </a:rPr>
                      <m:t>=</m:t>
                    </m:r>
                    <m:sSub>
                      <m:sSubPr>
                        <m:ctrlPr>
                          <a:rPr lang="en-US" altLang="zh-CN" i="1">
                            <a:latin typeface="Cambria Math" panose="02040503050406030204" pitchFamily="18" charset="0"/>
                          </a:rPr>
                        </m:ctrlPr>
                      </m:sSubPr>
                      <m:e>
                        <m:r>
                          <a:rPr lang="en-US" altLang="zh-CN" b="1" i="1" smtClean="0">
                            <a:latin typeface="Cambria Math"/>
                          </a:rPr>
                          <m:t>𝒂</m:t>
                        </m:r>
                      </m:e>
                      <m:sub>
                        <m:r>
                          <a:rPr lang="en-US" altLang="zh-CN" i="1">
                            <a:latin typeface="Cambria Math"/>
                          </a:rPr>
                          <m:t>𝒌</m:t>
                        </m:r>
                      </m:sub>
                    </m:sSub>
                    <m:r>
                      <a:rPr lang="en-US" altLang="zh-CN" b="1" i="1" smtClean="0">
                        <a:latin typeface="Cambria Math"/>
                      </a:rPr>
                      <m:t>+</m:t>
                    </m:r>
                    <m:r>
                      <a:rPr lang="en-US" altLang="zh-CN" b="1" i="1" smtClean="0">
                        <a:latin typeface="Cambria Math"/>
                      </a:rPr>
                      <m:t>𝜶</m:t>
                    </m:r>
                    <m:d>
                      <m:dPr>
                        <m:ctrlPr>
                          <a:rPr lang="en-US" altLang="zh-CN" i="1">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𝝁</m:t>
                            </m:r>
                          </m:e>
                          <m:sub>
                            <m:r>
                              <a:rPr lang="en-US" altLang="zh-CN" b="1" i="1" smtClean="0">
                                <a:latin typeface="Cambria Math"/>
                              </a:rPr>
                              <m:t>𝒌</m:t>
                            </m:r>
                          </m:sub>
                        </m:sSub>
                        <m:r>
                          <a:rPr lang="en-US" altLang="zh-CN" i="1">
                            <a:latin typeface="Cambria Math"/>
                          </a:rPr>
                          <m:t>−</m:t>
                        </m:r>
                        <m:sSub>
                          <m:sSubPr>
                            <m:ctrlPr>
                              <a:rPr lang="en-US" altLang="zh-CN" i="1">
                                <a:latin typeface="Cambria Math" panose="02040503050406030204" pitchFamily="18" charset="0"/>
                              </a:rPr>
                            </m:ctrlPr>
                          </m:sSubPr>
                          <m:e>
                            <m:r>
                              <a:rPr lang="en-US" altLang="zh-CN" b="1" i="1" smtClean="0">
                                <a:latin typeface="Cambria Math"/>
                              </a:rPr>
                              <m:t>𝒂</m:t>
                            </m:r>
                          </m:e>
                          <m:sub>
                            <m:r>
                              <a:rPr lang="en-US" altLang="zh-CN" i="1">
                                <a:latin typeface="Cambria Math"/>
                              </a:rPr>
                              <m:t>𝒌</m:t>
                            </m:r>
                          </m:sub>
                        </m:sSub>
                      </m:e>
                    </m:d>
                  </m:oMath>
                </a14:m>
                <a:endParaRPr lang="en-US" altLang="zh-CN" b="1" dirty="0"/>
              </a:p>
              <a:p>
                <a:r>
                  <a:rPr lang="zh-CN" altLang="en-US" b="1" dirty="0"/>
                  <a:t>易见</a:t>
                </a:r>
                <a:r>
                  <a:rPr lang="en-US" altLang="zh-CN" b="1"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𝒃</m:t>
                        </m:r>
                      </m:e>
                      <m:sub>
                        <m:r>
                          <a:rPr lang="en-US" altLang="zh-CN" i="1">
                            <a:latin typeface="Cambria Math"/>
                          </a:rPr>
                          <m:t>𝒌</m:t>
                        </m:r>
                        <m:r>
                          <a:rPr lang="en-US" altLang="zh-CN" i="1">
                            <a:latin typeface="Cambria Math"/>
                          </a:rPr>
                          <m:t>+</m:t>
                        </m:r>
                        <m:r>
                          <a:rPr lang="en-US" altLang="zh-CN" i="1">
                            <a:latin typeface="Cambria Math"/>
                          </a:rPr>
                          <m:t>𝟏</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𝒂</m:t>
                        </m:r>
                      </m:e>
                      <m:sub>
                        <m:r>
                          <a:rPr lang="en-US" altLang="zh-CN" i="1">
                            <a:latin typeface="Cambria Math"/>
                          </a:rPr>
                          <m:t>𝒌</m:t>
                        </m:r>
                        <m:r>
                          <a:rPr lang="en-US" altLang="zh-CN" i="1">
                            <a:latin typeface="Cambria Math"/>
                          </a:rPr>
                          <m:t>+</m:t>
                        </m:r>
                        <m:r>
                          <a:rPr lang="en-US" altLang="zh-CN" i="1">
                            <a:latin typeface="Cambria Math"/>
                          </a:rPr>
                          <m:t>𝟏</m:t>
                        </m:r>
                      </m:sub>
                    </m:sSub>
                    <m:r>
                      <a:rPr lang="en-US" altLang="zh-CN" i="1">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𝟔𝟏𝟖</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m:t>
                        </m:r>
                      </m:sub>
                    </m:sSub>
                    <m:r>
                      <a:rPr lang="en-US" altLang="zh-CN" b="1" i="1" smtClean="0">
                        <a:latin typeface="Cambria Math"/>
                      </a:rPr>
                      <m:t>)</m:t>
                    </m:r>
                  </m:oMath>
                </a14:m>
                <a:endParaRPr lang="en-US" altLang="zh-CN" b="1"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2212" y="1736973"/>
            <a:ext cx="5270500"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6DE61-FD68-46A6-A7CD-E43E7FD4E769}"/>
              </a:ext>
            </a:extLst>
          </p:cNvPr>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554867E-F043-48D0-A65A-DBEEE9E1EA71}"/>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𝒌</m:t>
                        </m:r>
                      </m:sub>
                    </m:sSub>
                  </m:oMath>
                </a14:m>
                <a:r>
                  <a:rPr lang="zh-CN" altLang="en-US" dirty="0"/>
                  <a:t>的选取有很多变形</a:t>
                </a:r>
                <a:endParaRPr lang="en-US" altLang="zh-CN" dirty="0"/>
              </a:p>
              <a:p>
                <a:pPr lvl="1"/>
                <a14:m>
                  <m:oMath xmlns:m="http://schemas.openxmlformats.org/officeDocument/2006/math">
                    <m:r>
                      <a:rPr lang="zh-CN" altLang="en-US" i="1" dirty="0">
                        <a:latin typeface="Cambria Math" panose="02040503050406030204" pitchFamily="18" charset="0"/>
                      </a:rPr>
                      <m:t>策略</m:t>
                    </m:r>
                    <m:r>
                      <a:rPr lang="en-US" altLang="zh-CN" b="1" i="1" dirty="0" smtClean="0">
                        <a:latin typeface="Cambria Math" panose="02040503050406030204" pitchFamily="18" charset="0"/>
                      </a:rPr>
                      <m:t>𝟏</m:t>
                    </m:r>
                    <m:r>
                      <a:rPr lang="zh-CN" altLang="en-US" i="1" dirty="0">
                        <a:latin typeface="Cambria Math" panose="02040503050406030204" pitchFamily="18" charset="0"/>
                      </a:rPr>
                      <m:t>：</m:t>
                    </m:r>
                    <m:sSubSup>
                      <m:sSubSupPr>
                        <m:ctrlPr>
                          <a:rPr lang="en-US" altLang="zh-CN" i="1" dirty="0">
                            <a:latin typeface="Cambria Math" panose="02040503050406030204" pitchFamily="18" charset="0"/>
                          </a:rPr>
                        </m:ctrlPr>
                      </m:sSubSupPr>
                      <m:e>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𝐡</m:t>
                                </m:r>
                              </m:e>
                              <m:sub>
                                <m:r>
                                  <a:rPr lang="en-US" altLang="zh-CN" dirty="0">
                                    <a:latin typeface="Cambria Math" panose="02040503050406030204" pitchFamily="18" charset="0"/>
                                  </a:rPr>
                                  <m:t>𝐤</m:t>
                                </m:r>
                              </m:sub>
                            </m:sSub>
                          </m:e>
                        </m:d>
                      </m:e>
                      <m:sub>
                        <m:r>
                          <a:rPr lang="en-US" altLang="zh-CN" i="1" dirty="0">
                            <a:latin typeface="Cambria Math" panose="02040503050406030204" pitchFamily="18" charset="0"/>
                          </a:rPr>
                          <m:t>𝒌</m:t>
                        </m:r>
                        <m:r>
                          <a:rPr lang="en-US" altLang="zh-CN" i="1" dirty="0">
                            <a:latin typeface="Cambria Math" panose="02040503050406030204" pitchFamily="18" charset="0"/>
                          </a:rPr>
                          <m:t>=</m:t>
                        </m:r>
                        <m:r>
                          <a:rPr lang="en-US" altLang="zh-CN" i="1" dirty="0">
                            <a:latin typeface="Cambria Math" panose="02040503050406030204" pitchFamily="18" charset="0"/>
                          </a:rPr>
                          <m:t>𝟎</m:t>
                        </m:r>
                      </m:sub>
                      <m:sup>
                        <m:r>
                          <a:rPr lang="en-US" altLang="zh-CN" i="1" dirty="0">
                            <a:latin typeface="Cambria Math" panose="02040503050406030204" pitchFamily="18" charset="0"/>
                          </a:rPr>
                          <m:t>∞</m:t>
                        </m:r>
                      </m:sup>
                    </m:sSubSup>
                  </m:oMath>
                </a14:m>
                <a:r>
                  <a:rPr lang="en-US" altLang="zh-CN" dirty="0"/>
                  <a:t>:</a:t>
                </a:r>
                <a:r>
                  <a:rPr lang="zh-CN" altLang="en-US" dirty="0"/>
                  <a:t>如</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𝒌</m:t>
                        </m:r>
                      </m:sub>
                    </m:sSub>
                    <m:r>
                      <a:rPr lang="en-US" altLang="zh-CN" i="1">
                        <a:latin typeface="Cambria Math" panose="02040503050406030204" pitchFamily="18" charset="0"/>
                      </a:rPr>
                      <m:t>=</m:t>
                    </m:r>
                    <m:r>
                      <a:rPr lang="en-US" altLang="zh-CN" i="1">
                        <a:latin typeface="Cambria Math" panose="02040503050406030204" pitchFamily="18" charset="0"/>
                      </a:rPr>
                      <m:t>𝒉</m:t>
                    </m:r>
                    <m:r>
                      <a:rPr lang="en-US" altLang="zh-CN" i="1">
                        <a:latin typeface="Cambria Math" panose="02040503050406030204" pitchFamily="18" charset="0"/>
                      </a:rPr>
                      <m:t>&gt;</m:t>
                    </m:r>
                    <m:r>
                      <a:rPr lang="en-US" altLang="zh-CN" i="1">
                        <a:latin typeface="Cambria Math" panose="02040503050406030204" pitchFamily="18" charset="0"/>
                      </a:rPr>
                      <m:t>𝟎</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𝒌</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𝒉</m:t>
                        </m:r>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𝒌</m:t>
                            </m:r>
                          </m:e>
                        </m:rad>
                        <m:r>
                          <a:rPr lang="en-US" altLang="zh-CN" i="1">
                            <a:latin typeface="Cambria Math" panose="02040503050406030204" pitchFamily="18" charset="0"/>
                          </a:rPr>
                          <m:t>+</m:t>
                        </m:r>
                        <m:r>
                          <a:rPr lang="en-US" altLang="zh-CN" i="1">
                            <a:latin typeface="Cambria Math" panose="02040503050406030204" pitchFamily="18" charset="0"/>
                          </a:rPr>
                          <m:t>𝟏</m:t>
                        </m:r>
                      </m:den>
                    </m:f>
                  </m:oMath>
                </a14:m>
                <a:endParaRPr lang="en-US" altLang="zh-CN" dirty="0"/>
              </a:p>
              <a:p>
                <a:pPr lvl="1"/>
                <a:r>
                  <a:rPr lang="zh-CN" altLang="en-US" dirty="0"/>
                  <a:t>策略</a:t>
                </a:r>
                <a:r>
                  <a:rPr lang="en-US" altLang="zh-CN" dirty="0"/>
                  <a:t>2</a:t>
                </a:r>
                <a:r>
                  <a:rPr lang="zh-CN" altLang="en-US" dirty="0"/>
                  <a:t>：全松弛（精确步长）：</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𝒉</m:t>
                        </m:r>
                      </m:e>
                      <m:sub>
                        <m:r>
                          <a:rPr lang="en-US" altLang="zh-CN" i="1">
                            <a:latin typeface="Cambria Math" panose="02040503050406030204" pitchFamily="18" charset="0"/>
                          </a:rPr>
                          <m:t>𝒌</m:t>
                        </m:r>
                      </m:sub>
                    </m:sSub>
                    <m:r>
                      <a:rPr lang="en-US" altLang="zh-CN" i="1">
                        <a:latin typeface="Cambria Math" panose="02040503050406030204" pitchFamily="18" charset="0"/>
                      </a:rPr>
                      <m:t>=</m:t>
                    </m:r>
                    <m:r>
                      <a:rPr lang="en-US" altLang="zh-CN" i="1">
                        <a:latin typeface="Cambria Math" panose="02040503050406030204" pitchFamily="18" charset="0"/>
                      </a:rPr>
                      <m:t>𝒂𝒓𝒈𝒎𝒊</m:t>
                    </m:r>
                    <m:sSub>
                      <m:sSubPr>
                        <m:ctrlPr>
                          <a:rPr lang="en-US" altLang="zh-CN" i="1">
                            <a:latin typeface="Cambria Math" panose="02040503050406030204" pitchFamily="18" charset="0"/>
                          </a:rPr>
                        </m:ctrlPr>
                      </m:sSubPr>
                      <m:e>
                        <m:r>
                          <a:rPr lang="en-US" altLang="zh-CN" i="1">
                            <a:latin typeface="Cambria Math" panose="02040503050406030204" pitchFamily="18" charset="0"/>
                          </a:rPr>
                          <m:t>𝒏</m:t>
                        </m:r>
                      </m:e>
                      <m:sub>
                        <m:r>
                          <a:rPr lang="en-US" altLang="zh-CN" i="1">
                            <a:latin typeface="Cambria Math" panose="02040503050406030204" pitchFamily="18" charset="0"/>
                          </a:rPr>
                          <m:t>𝒉</m:t>
                        </m:r>
                        <m:r>
                          <a:rPr lang="en-US" altLang="zh-CN" i="1">
                            <a:latin typeface="Cambria Math" panose="02040503050406030204" pitchFamily="18" charset="0"/>
                          </a:rPr>
                          <m:t>≥</m:t>
                        </m:r>
                        <m:r>
                          <a:rPr lang="en-US" altLang="zh-CN" i="1">
                            <a:latin typeface="Cambria Math" panose="02040503050406030204" pitchFamily="18" charset="0"/>
                          </a:rPr>
                          <m:t>𝟎</m:t>
                        </m:r>
                      </m:sub>
                    </m:sSub>
                    <m:r>
                      <a:rPr lang="en-US" altLang="zh-CN" i="1">
                        <a:latin typeface="Cambria Math" panose="02040503050406030204" pitchFamily="18" charset="0"/>
                      </a:rPr>
                      <m:t>𝒇</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r>
                      <a:rPr lang="en-US" altLang="zh-CN" i="1">
                        <a:latin typeface="Cambria Math" panose="02040503050406030204" pitchFamily="18" charset="0"/>
                      </a:rPr>
                      <m:t>−</m:t>
                    </m:r>
                    <m:r>
                      <a:rPr lang="en-US" altLang="zh-CN" i="1">
                        <a:latin typeface="Cambria Math" panose="02040503050406030204" pitchFamily="18" charset="0"/>
                      </a:rPr>
                      <m:t>𝒉</m:t>
                    </m:r>
                    <m:r>
                      <a:rPr lang="en-US" altLang="zh-CN">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e>
                    </m:d>
                    <m:r>
                      <a:rPr lang="en-US" altLang="zh-CN" i="1">
                        <a:latin typeface="Cambria Math" panose="02040503050406030204" pitchFamily="18" charset="0"/>
                      </a:rPr>
                      <m:t>)</m:t>
                    </m:r>
                  </m:oMath>
                </a14:m>
                <a:endParaRPr lang="en-US" altLang="zh-CN" dirty="0"/>
              </a:p>
              <a:p>
                <a:pPr lvl="1"/>
                <a14:m>
                  <m:oMath xmlns:m="http://schemas.openxmlformats.org/officeDocument/2006/math">
                    <m:r>
                      <a:rPr lang="zh-CN" altLang="en-US" i="1" dirty="0">
                        <a:latin typeface="Cambria Math" panose="02040503050406030204" pitchFamily="18" charset="0"/>
                      </a:rPr>
                      <m:t>策略</m:t>
                    </m:r>
                    <m:r>
                      <a:rPr lang="en-US" altLang="zh-CN" b="1" i="1" dirty="0" smtClean="0">
                        <a:latin typeface="Cambria Math" panose="02040503050406030204" pitchFamily="18" charset="0"/>
                      </a:rPr>
                      <m:t>𝟑</m:t>
                    </m:r>
                    <m:r>
                      <a:rPr lang="zh-CN" altLang="en-US" i="1" dirty="0">
                        <a:latin typeface="Cambria Math" panose="02040503050406030204" pitchFamily="18" charset="0"/>
                      </a:rPr>
                      <m:t>：</m:t>
                    </m:r>
                    <m:r>
                      <m:rPr>
                        <m:sty m:val="p"/>
                      </m:rPr>
                      <a:rPr lang="en-US" altLang="zh-CN" i="1" dirty="0">
                        <a:latin typeface="Cambria Math" panose="02040503050406030204" pitchFamily="18" charset="0"/>
                      </a:rPr>
                      <m:t>Armijo</m:t>
                    </m:r>
                  </m:oMath>
                </a14:m>
                <a:r>
                  <a:rPr lang="zh-CN" altLang="en-US" dirty="0"/>
                  <a:t>规则：对</a:t>
                </a:r>
                <a14:m>
                  <m:oMath xmlns:m="http://schemas.openxmlformats.org/officeDocument/2006/math">
                    <m:r>
                      <a:rPr lang="en-US" altLang="zh-CN" i="1">
                        <a:latin typeface="Cambria Math" panose="02040503050406030204" pitchFamily="18" charset="0"/>
                      </a:rPr>
                      <m:t>𝒉</m:t>
                    </m:r>
                    <m:r>
                      <a:rPr lang="en-US" altLang="zh-CN" i="1">
                        <a:latin typeface="Cambria Math" panose="02040503050406030204" pitchFamily="18" charset="0"/>
                      </a:rPr>
                      <m:t>&gt;</m:t>
                    </m:r>
                    <m:r>
                      <a:rPr lang="en-US" altLang="zh-CN" i="1">
                        <a:latin typeface="Cambria Math" panose="02040503050406030204" pitchFamily="18" charset="0"/>
                      </a:rPr>
                      <m:t>𝟎</m:t>
                    </m:r>
                  </m:oMath>
                </a14:m>
                <a:r>
                  <a:rPr lang="en-US" altLang="zh-CN" dirty="0"/>
                  <a:t>,</a:t>
                </a:r>
                <a:r>
                  <a:rPr lang="zh-CN" altLang="en-US" dirty="0"/>
                  <a:t>确定</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r>
                      <a:rPr lang="en-US" altLang="zh-CN" i="1">
                        <a:latin typeface="Cambria Math" panose="02040503050406030204" pitchFamily="18" charset="0"/>
                      </a:rPr>
                      <m:t>−</m:t>
                    </m:r>
                    <m:r>
                      <a:rPr lang="en-US" altLang="zh-CN" i="1">
                        <a:latin typeface="Cambria Math" panose="02040503050406030204" pitchFamily="18" charset="0"/>
                      </a:rPr>
                      <m:t>𝒉</m:t>
                    </m:r>
                    <m:r>
                      <a:rPr lang="en-US" altLang="zh-CN">
                        <a:latin typeface="Cambria Math" panose="02040503050406030204" pitchFamily="18" charset="0"/>
                      </a:rPr>
                      <m:t>𝛁</m:t>
                    </m:r>
                    <m:r>
                      <a:rPr lang="en-US" altLang="zh-CN" i="1">
                        <a:latin typeface="Cambria Math" panose="02040503050406030204" pitchFamily="18" charset="0"/>
                      </a:rPr>
                      <m:t>𝒇</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r>
                      <a:rPr lang="en-US" altLang="zh-CN" i="1">
                        <a:latin typeface="Cambria Math" panose="02040503050406030204" pitchFamily="18" charset="0"/>
                      </a:rPr>
                      <m:t>)</m:t>
                    </m:r>
                  </m:oMath>
                </a14:m>
                <a:r>
                  <a:rPr lang="en-US" altLang="zh-CN" dirty="0"/>
                  <a:t>,</a:t>
                </a:r>
                <a:r>
                  <a:rPr lang="zh-CN" altLang="en-US" dirty="0"/>
                  <a:t>满足</a:t>
                </a:r>
                <a:endParaRPr lang="en-US" altLang="zh-CN" dirty="0"/>
              </a:p>
              <a:p>
                <a:pPr lvl="2"/>
                <a14:m>
                  <m:oMath xmlns:m="http://schemas.openxmlformats.org/officeDocument/2006/math">
                    <m:r>
                      <a:rPr lang="en-US" altLang="zh-CN" i="1">
                        <a:latin typeface="Cambria Math" panose="02040503050406030204" pitchFamily="18" charset="0"/>
                      </a:rPr>
                      <m:t>𝜶</m:t>
                    </m:r>
                    <m:r>
                      <a:rPr lang="en-US" altLang="zh-CN" i="1">
                        <a:latin typeface="Cambria Math" panose="02040503050406030204" pitchFamily="18" charset="0"/>
                      </a:rPr>
                      <m:t>&lt;</m:t>
                    </m:r>
                    <m:r>
                      <a:rPr lang="en-US" altLang="zh-CN">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sub>
                    </m:sSub>
                    <m:r>
                      <a:rPr lang="en-US" altLang="zh-CN" i="1">
                        <a:latin typeface="Cambria Math" panose="02040503050406030204" pitchFamily="18" charset="0"/>
                      </a:rPr>
                      <m:t>&gt;≤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e>
                    </m:d>
                    <m:r>
                      <a:rPr lang="en-US" altLang="zh-CN" i="1">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sub>
                        </m:sSub>
                      </m:e>
                    </m:d>
                  </m:oMath>
                </a14:m>
                <a:endParaRPr lang="en-US" altLang="zh-CN" dirty="0"/>
              </a:p>
              <a:p>
                <a:pPr lvl="2"/>
                <a14:m>
                  <m:oMath xmlns:m="http://schemas.openxmlformats.org/officeDocument/2006/math">
                    <m:r>
                      <a:rPr lang="en-US" altLang="zh-CN" i="1">
                        <a:latin typeface="Cambria Math" panose="02040503050406030204" pitchFamily="18" charset="0"/>
                      </a:rPr>
                      <m:t>𝜷</m:t>
                    </m:r>
                    <m:r>
                      <a:rPr lang="en-US" altLang="zh-CN" i="1">
                        <a:latin typeface="Cambria Math" panose="02040503050406030204" pitchFamily="18" charset="0"/>
                      </a:rPr>
                      <m:t>&lt;</m:t>
                    </m:r>
                    <m:r>
                      <a:rPr lang="en-US" altLang="zh-CN">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sub>
                    </m:sSub>
                    <m:r>
                      <a:rPr lang="en-US" altLang="zh-CN" i="1">
                        <a:latin typeface="Cambria Math" panose="02040503050406030204" pitchFamily="18" charset="0"/>
                      </a:rPr>
                      <m:t>&gt;≥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e>
                    </m:d>
                    <m:r>
                      <a:rPr lang="en-US" altLang="zh-CN" i="1">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sub>
                        </m:sSub>
                      </m:e>
                    </m:d>
                  </m:oMath>
                </a14:m>
                <a:endParaRPr lang="en-US" altLang="zh-CN" dirty="0"/>
              </a:p>
              <a:p>
                <a:pPr lvl="2"/>
                <a:r>
                  <a:rPr lang="zh-CN" altLang="en-US" dirty="0"/>
                  <a:t>其中</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𝟎</m:t>
                    </m:r>
                    <m:r>
                      <a:rPr lang="en-US" altLang="zh-CN" i="1">
                        <a:latin typeface="Cambria Math" panose="02040503050406030204" pitchFamily="18" charset="0"/>
                      </a:rPr>
                      <m:t>&lt;</m:t>
                    </m:r>
                    <m:r>
                      <a:rPr lang="en-US" altLang="zh-CN" i="1">
                        <a:latin typeface="Cambria Math" panose="02040503050406030204" pitchFamily="18" charset="0"/>
                      </a:rPr>
                      <m:t>𝜶</m:t>
                    </m:r>
                    <m:r>
                      <a:rPr lang="en-US" altLang="zh-CN" i="1">
                        <a:latin typeface="Cambria Math" panose="02040503050406030204" pitchFamily="18" charset="0"/>
                      </a:rPr>
                      <m:t>&lt;</m:t>
                    </m:r>
                    <m:r>
                      <a:rPr lang="en-US" altLang="zh-CN" i="1">
                        <a:latin typeface="Cambria Math" panose="02040503050406030204" pitchFamily="18" charset="0"/>
                      </a:rPr>
                      <m:t>𝜷</m:t>
                    </m:r>
                    <m:r>
                      <a:rPr lang="en-US" altLang="zh-CN" i="1">
                        <a:latin typeface="Cambria Math" panose="02040503050406030204" pitchFamily="18" charset="0"/>
                      </a:rPr>
                      <m:t>&lt;</m:t>
                    </m:r>
                    <m:r>
                      <a:rPr lang="en-US" altLang="zh-CN" i="1">
                        <a:latin typeface="Cambria Math" panose="02040503050406030204" pitchFamily="18" charset="0"/>
                      </a:rPr>
                      <m:t>𝟏</m:t>
                    </m:r>
                  </m:oMath>
                </a14:m>
                <a:r>
                  <a:rPr lang="zh-CN" altLang="en-US" dirty="0"/>
                  <a:t>是一些固定参数</a:t>
                </a:r>
                <a:r>
                  <a:rPr lang="en-US" altLang="zh-CN" dirty="0"/>
                  <a:t>.</a:t>
                </a:r>
              </a:p>
              <a:p>
                <a:r>
                  <a:rPr lang="zh-CN" altLang="en-US" dirty="0"/>
                  <a:t>第一种最简单，函数的行为比一般的非线性情况更容易预测。第二种是理论上的，从未在实践中使用，即使一维情况，也无法在有限时间内找到确切的最小值。第三种策略常用于很多实际算法。</a:t>
                </a:r>
                <a:endParaRPr lang="en-US" altLang="zh-CN" dirty="0"/>
              </a:p>
              <a:p>
                <a:endParaRPr lang="zh-CN" altLang="en-US" sz="1800" dirty="0"/>
              </a:p>
            </p:txBody>
          </p:sp>
        </mc:Choice>
        <mc:Fallback xmlns="">
          <p:sp>
            <p:nvSpPr>
              <p:cNvPr id="3" name="内容占位符 2">
                <a:extLst>
                  <a:ext uri="{FF2B5EF4-FFF2-40B4-BE49-F238E27FC236}">
                    <a16:creationId xmlns:a16="http://schemas.microsoft.com/office/drawing/2014/main" id="{6554867E-F043-48D0-A65A-DBEEE9E1EA71}"/>
                  </a:ext>
                </a:extLst>
              </p:cNvPr>
              <p:cNvSpPr>
                <a:spLocks noGrp="1" noRot="1" noChangeAspect="1" noMove="1" noResize="1" noEditPoints="1" noAdjustHandles="1" noChangeArrowheads="1" noChangeShapeType="1" noTextEdit="1"/>
              </p:cNvSpPr>
              <p:nvPr>
                <p:ph idx="1"/>
              </p:nvPr>
            </p:nvSpPr>
            <p:spPr>
              <a:blipFill>
                <a:blip r:embed="rId2"/>
                <a:stretch>
                  <a:fillRect l="-1389" t="-1735" r="-463" b="-121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802497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6DE61-FD68-46A6-A7CD-E43E7FD4E769}"/>
              </a:ext>
            </a:extLst>
          </p:cNvPr>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554867E-F043-48D0-A65A-DBEEE9E1EA71}"/>
                  </a:ext>
                </a:extLst>
              </p:cNvPr>
              <p:cNvSpPr>
                <a:spLocks noGrp="1"/>
              </p:cNvSpPr>
              <p:nvPr>
                <p:ph idx="1"/>
              </p:nvPr>
            </p:nvSpPr>
            <p:spPr/>
            <p:txBody>
              <a:bodyPr/>
              <a:lstStyle/>
              <a:p>
                <a:r>
                  <a:rPr lang="zh-CN" altLang="en-US" sz="2000" dirty="0"/>
                  <a:t>梯度法及其收敛性分析</a:t>
                </a:r>
                <a:endParaRPr lang="en-US" altLang="zh-CN" sz="2000" dirty="0"/>
              </a:p>
              <a:p>
                <a:pPr lvl="1"/>
                <a14:m>
                  <m:oMath xmlns:m="http://schemas.openxmlformats.org/officeDocument/2006/math">
                    <m:r>
                      <a:rPr lang="zh-CN" altLang="en-US" sz="1600" i="1" smtClean="0">
                        <a:latin typeface="Cambria Math" panose="02040503050406030204" pitchFamily="18" charset="0"/>
                      </a:rPr>
                      <m:t>第</m:t>
                    </m:r>
                  </m:oMath>
                </a14:m>
                <a:r>
                  <a:rPr lang="zh-CN" altLang="en-US" sz="1600" dirty="0"/>
                  <a:t>三种情况具有以下几何解释：取定</a:t>
                </a:r>
                <a14:m>
                  <m:oMath xmlns:m="http://schemas.openxmlformats.org/officeDocument/2006/math">
                    <m:r>
                      <a:rPr lang="en-US" altLang="zh-CN" sz="1600" b="1" i="1" smtClean="0">
                        <a:latin typeface="Cambria Math" panose="02040503050406030204" pitchFamily="18" charset="0"/>
                      </a:rPr>
                      <m:t>𝒙</m:t>
                    </m:r>
                    <m:r>
                      <a:rPr lang="en-US" altLang="zh-CN" sz="1600" b="1" i="1" smtClean="0">
                        <a:latin typeface="Cambria Math" panose="02040503050406030204" pitchFamily="18" charset="0"/>
                      </a:rPr>
                      <m:t>∈</m:t>
                    </m:r>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𝑹</m:t>
                        </m:r>
                      </m:e>
                      <m:sup>
                        <m:r>
                          <a:rPr lang="en-US" altLang="zh-CN" sz="1600" b="1" i="1" smtClean="0">
                            <a:latin typeface="Cambria Math" panose="02040503050406030204" pitchFamily="18" charset="0"/>
                          </a:rPr>
                          <m:t>𝒏</m:t>
                        </m:r>
                      </m:sup>
                    </m:sSup>
                  </m:oMath>
                </a14:m>
                <a:r>
                  <a:rPr lang="zh-CN" altLang="en-US" sz="1600" dirty="0"/>
                  <a:t>并假设</a:t>
                </a:r>
                <a14:m>
                  <m:oMath xmlns:m="http://schemas.openxmlformats.org/officeDocument/2006/math">
                    <m:r>
                      <a:rPr lang="en-US" altLang="zh-CN" sz="1600" b="1" i="0" smtClean="0">
                        <a:latin typeface="Cambria Math" panose="02040503050406030204" pitchFamily="18" charset="0"/>
                      </a:rPr>
                      <m:t>𝛁</m:t>
                    </m:r>
                    <m:r>
                      <a:rPr lang="en-US" altLang="zh-CN" sz="1600" b="1" i="1" smtClean="0">
                        <a:latin typeface="Cambria Math" panose="02040503050406030204" pitchFamily="18" charset="0"/>
                      </a:rPr>
                      <m:t>𝒇</m:t>
                    </m:r>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𝒙</m:t>
                        </m:r>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oMath>
                </a14:m>
                <a:r>
                  <a:rPr lang="zh-CN" altLang="en-US" sz="1600" dirty="0"/>
                  <a:t>研究单变量函数</a:t>
                </a:r>
                <a14:m>
                  <m:oMath xmlns:m="http://schemas.openxmlformats.org/officeDocument/2006/math">
                    <m:r>
                      <a:rPr lang="en-US" altLang="zh-CN" sz="1600" b="1" i="1" smtClean="0">
                        <a:latin typeface="Cambria Math" panose="02040503050406030204" pitchFamily="18" charset="0"/>
                      </a:rPr>
                      <m:t>𝝓</m:t>
                    </m:r>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𝒉</m:t>
                        </m:r>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𝒇</m:t>
                    </m:r>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𝒙</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𝒉</m:t>
                        </m:r>
                        <m:r>
                          <a:rPr lang="en-US" altLang="zh-CN" sz="1600" b="1" i="0" smtClean="0">
                            <a:latin typeface="Cambria Math" panose="02040503050406030204" pitchFamily="18" charset="0"/>
                          </a:rPr>
                          <m:t>𝛁</m:t>
                        </m:r>
                        <m:r>
                          <a:rPr lang="en-US" altLang="zh-CN" sz="1600" b="1" i="1" smtClean="0">
                            <a:latin typeface="Cambria Math" panose="02040503050406030204" pitchFamily="18" charset="0"/>
                          </a:rPr>
                          <m:t>𝒇</m:t>
                        </m:r>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𝒙</m:t>
                            </m:r>
                          </m:e>
                        </m:d>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𝒉</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oMath>
                </a14:m>
                <a:r>
                  <a:rPr lang="zh-CN" altLang="en-US" sz="1600" dirty="0"/>
                  <a:t>则这个策略可接受的步长值对应于函数</a:t>
                </a:r>
                <a14:m>
                  <m:oMath xmlns:m="http://schemas.openxmlformats.org/officeDocument/2006/math">
                    <m:r>
                      <a:rPr lang="en-US" altLang="zh-CN" sz="1600" b="1" i="1" smtClean="0">
                        <a:latin typeface="Cambria Math" panose="02040503050406030204" pitchFamily="18" charset="0"/>
                      </a:rPr>
                      <m:t>𝝓</m:t>
                    </m:r>
                  </m:oMath>
                </a14:m>
                <a:r>
                  <a:rPr lang="zh-CN" altLang="en-US" sz="1600" dirty="0"/>
                  <a:t>的图像的特定部分，并介于两个线性函数之间：</a:t>
                </a:r>
                <a:endParaRPr lang="en-US" altLang="zh-CN" sz="1600" dirty="0"/>
              </a:p>
              <a:p>
                <a:pPr lvl="1"/>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𝝓</m:t>
                        </m:r>
                      </m:e>
                      <m:sub>
                        <m:r>
                          <a:rPr lang="en-US" altLang="zh-CN" sz="1600" b="1" i="1" smtClean="0">
                            <a:latin typeface="Cambria Math" panose="02040503050406030204" pitchFamily="18" charset="0"/>
                          </a:rPr>
                          <m:t>𝟏</m:t>
                        </m:r>
                      </m:sub>
                    </m:sSub>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𝒉</m:t>
                        </m:r>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𝒇</m:t>
                    </m:r>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𝒙</m:t>
                        </m:r>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𝜶</m:t>
                    </m:r>
                    <m:r>
                      <a:rPr lang="en-US" altLang="zh-CN" sz="1600" b="1" i="1" smtClean="0">
                        <a:latin typeface="Cambria Math" panose="02040503050406030204" pitchFamily="18" charset="0"/>
                      </a:rPr>
                      <m:t>𝒉</m:t>
                    </m:r>
                    <m:r>
                      <m:rPr>
                        <m:lit/>
                      </m:rPr>
                      <a:rPr lang="en-US" altLang="zh-CN" sz="1600" b="1" i="1" smtClean="0">
                        <a:latin typeface="Cambria Math" panose="02040503050406030204" pitchFamily="18" charset="0"/>
                      </a:rPr>
                      <m:t>||</m:t>
                    </m:r>
                    <m:r>
                      <a:rPr lang="en-US" altLang="zh-CN" sz="1600" b="1" i="0" smtClean="0">
                        <a:latin typeface="Cambria Math" panose="02040503050406030204" pitchFamily="18" charset="0"/>
                      </a:rPr>
                      <m:t>𝛁</m:t>
                    </m:r>
                    <m:r>
                      <a:rPr lang="en-US" altLang="zh-CN" sz="1600" b="1" i="1" smtClean="0">
                        <a:latin typeface="Cambria Math" panose="02040503050406030204" pitchFamily="18" charset="0"/>
                      </a:rPr>
                      <m:t>𝒇</m:t>
                    </m:r>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𝒙</m:t>
                        </m:r>
                      </m:e>
                    </m:d>
                    <m:r>
                      <m:rPr>
                        <m:lit/>
                      </m:rPr>
                      <a:rPr lang="en-US" altLang="zh-CN" sz="1600" b="1" i="1" smtClean="0">
                        <a:latin typeface="Cambria Math" panose="02040503050406030204" pitchFamily="18" charset="0"/>
                      </a:rPr>
                      <m:t>|</m:t>
                    </m:r>
                    <m:sSup>
                      <m:sSupPr>
                        <m:ctrlPr>
                          <a:rPr lang="en-US" altLang="zh-CN" sz="1600" b="1" i="1" smtClean="0">
                            <a:latin typeface="Cambria Math" panose="02040503050406030204" pitchFamily="18" charset="0"/>
                          </a:rPr>
                        </m:ctrlPr>
                      </m:sSupPr>
                      <m:e>
                        <m:r>
                          <m:rPr>
                            <m:lit/>
                          </m:rPr>
                          <a:rPr lang="en-US" altLang="zh-CN" sz="1600" b="1" i="1" smtClean="0">
                            <a:latin typeface="Cambria Math" panose="02040503050406030204" pitchFamily="18" charset="0"/>
                          </a:rPr>
                          <m:t>|</m:t>
                        </m:r>
                      </m:e>
                      <m:sup>
                        <m:r>
                          <a:rPr lang="en-US" altLang="zh-CN" sz="1600" b="1" i="1" smtClean="0">
                            <a:latin typeface="Cambria Math" panose="02040503050406030204" pitchFamily="18" charset="0"/>
                          </a:rPr>
                          <m:t>𝟐</m:t>
                        </m:r>
                      </m:sup>
                    </m:sSup>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𝝓</m:t>
                        </m:r>
                      </m:e>
                      <m:sub>
                        <m:r>
                          <a:rPr lang="en-US" altLang="zh-CN" sz="1600" b="1" i="1" smtClean="0">
                            <a:latin typeface="Cambria Math" panose="02040503050406030204" pitchFamily="18" charset="0"/>
                          </a:rPr>
                          <m:t>𝟐</m:t>
                        </m:r>
                      </m:sub>
                    </m:sSub>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𝒉</m:t>
                        </m:r>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𝒇</m:t>
                    </m:r>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𝒙</m:t>
                        </m:r>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𝜷</m:t>
                    </m:r>
                    <m:r>
                      <a:rPr lang="en-US" altLang="zh-CN" sz="1600" b="1" i="1" smtClean="0">
                        <a:latin typeface="Cambria Math" panose="02040503050406030204" pitchFamily="18" charset="0"/>
                      </a:rPr>
                      <m:t>𝒉</m:t>
                    </m:r>
                    <m:r>
                      <m:rPr>
                        <m:lit/>
                      </m:rPr>
                      <a:rPr lang="en-US" altLang="zh-CN" sz="1600" b="1" i="1" smtClean="0">
                        <a:latin typeface="Cambria Math" panose="02040503050406030204" pitchFamily="18" charset="0"/>
                      </a:rPr>
                      <m:t>||</m:t>
                    </m:r>
                    <m:r>
                      <a:rPr lang="en-US" altLang="zh-CN" sz="1600" b="1" i="0" smtClean="0">
                        <a:latin typeface="Cambria Math" panose="02040503050406030204" pitchFamily="18" charset="0"/>
                      </a:rPr>
                      <m:t>𝛁</m:t>
                    </m:r>
                    <m:r>
                      <a:rPr lang="en-US" altLang="zh-CN" sz="1600" b="1" i="1" smtClean="0">
                        <a:latin typeface="Cambria Math" panose="02040503050406030204" pitchFamily="18" charset="0"/>
                      </a:rPr>
                      <m:t>𝒇</m:t>
                    </m:r>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𝒙</m:t>
                        </m:r>
                      </m:e>
                    </m:d>
                    <m:r>
                      <m:rPr>
                        <m:lit/>
                      </m:rPr>
                      <a:rPr lang="en-US" altLang="zh-CN" sz="1600" b="1" i="1" smtClean="0">
                        <a:latin typeface="Cambria Math" panose="02040503050406030204" pitchFamily="18" charset="0"/>
                      </a:rPr>
                      <m:t>|</m:t>
                    </m:r>
                    <m:sSup>
                      <m:sSupPr>
                        <m:ctrlPr>
                          <a:rPr lang="en-US" altLang="zh-CN" sz="1600" b="1" i="1" smtClean="0">
                            <a:latin typeface="Cambria Math" panose="02040503050406030204" pitchFamily="18" charset="0"/>
                          </a:rPr>
                        </m:ctrlPr>
                      </m:sSupPr>
                      <m:e>
                        <m:r>
                          <m:rPr>
                            <m:lit/>
                          </m:rPr>
                          <a:rPr lang="en-US" altLang="zh-CN" sz="1600" b="1" i="1" smtClean="0">
                            <a:latin typeface="Cambria Math" panose="02040503050406030204" pitchFamily="18" charset="0"/>
                          </a:rPr>
                          <m:t>|</m:t>
                        </m:r>
                      </m:e>
                      <m:sup>
                        <m:r>
                          <a:rPr lang="en-US" altLang="zh-CN" sz="1600" b="1" i="1" smtClean="0">
                            <a:latin typeface="Cambria Math" panose="02040503050406030204" pitchFamily="18" charset="0"/>
                          </a:rPr>
                          <m:t>𝟐</m:t>
                        </m:r>
                      </m:sup>
                    </m:sSup>
                  </m:oMath>
                </a14:m>
                <a:r>
                  <a:rPr lang="zh-CN" altLang="en-US" sz="1600" dirty="0"/>
                  <a:t>的图像中间。</a:t>
                </a:r>
                <a:endParaRPr lang="en-US" altLang="zh-CN" sz="1600" dirty="0"/>
              </a:p>
              <a:p>
                <a:pPr lvl="1"/>
                <a:r>
                  <a:rPr lang="zh-CN" altLang="en-US" sz="1600" dirty="0"/>
                  <a:t>注意到</a:t>
                </a:r>
                <a14:m>
                  <m:oMath xmlns:m="http://schemas.openxmlformats.org/officeDocument/2006/math">
                    <m:r>
                      <a:rPr lang="en-US" altLang="zh-CN" sz="1600" b="1" i="1" smtClean="0">
                        <a:latin typeface="Cambria Math" panose="02040503050406030204" pitchFamily="18" charset="0"/>
                      </a:rPr>
                      <m:t>𝝓</m:t>
                    </m:r>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𝟎</m:t>
                        </m:r>
                      </m:e>
                    </m:d>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𝝓</m:t>
                        </m:r>
                      </m:e>
                      <m:sub>
                        <m:r>
                          <a:rPr lang="en-US" altLang="zh-CN" sz="1600" b="1" i="1" smtClean="0">
                            <a:latin typeface="Cambria Math" panose="02040503050406030204" pitchFamily="18" charset="0"/>
                          </a:rPr>
                          <m:t>𝟏</m:t>
                        </m:r>
                      </m:sub>
                    </m:sSub>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𝟎</m:t>
                        </m:r>
                      </m:e>
                    </m:d>
                    <m:r>
                      <a:rPr lang="en-US" altLang="zh-CN" sz="1600" b="1" i="1" smtClean="0">
                        <a:latin typeface="Cambria Math" panose="02040503050406030204" pitchFamily="18" charset="0"/>
                      </a:rPr>
                      <m:t>=</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𝝓</m:t>
                        </m:r>
                      </m:e>
                      <m:sub>
                        <m:r>
                          <a:rPr lang="en-US" altLang="zh-CN" sz="1600" b="1" i="1" smtClean="0">
                            <a:latin typeface="Cambria Math" panose="02040503050406030204" pitchFamily="18" charset="0"/>
                          </a:rPr>
                          <m:t>𝟐</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r>
                      <a:rPr lang="zh-CN" altLang="en-US" sz="1600" i="1">
                        <a:latin typeface="Cambria Math" panose="02040503050406030204" pitchFamily="18" charset="0"/>
                      </a:rPr>
                      <m:t>，</m:t>
                    </m:r>
                  </m:oMath>
                </a14:m>
                <a:r>
                  <a:rPr lang="zh-CN" altLang="en-US" sz="1600" dirty="0"/>
                  <a:t>以及</a:t>
                </a:r>
                <a14:m>
                  <m:oMath xmlns:m="http://schemas.openxmlformats.org/officeDocument/2006/math">
                    <m:sSup>
                      <m:sSupPr>
                        <m:ctrlPr>
                          <a:rPr lang="en-US" altLang="zh-CN" sz="1600" b="1" i="1" dirty="0" smtClean="0">
                            <a:latin typeface="Cambria Math" panose="02040503050406030204" pitchFamily="18" charset="0"/>
                          </a:rPr>
                        </m:ctrlPr>
                      </m:sSupPr>
                      <m:e>
                        <m:r>
                          <a:rPr lang="en-US" altLang="zh-CN" sz="1600" b="1" i="1" dirty="0" smtClean="0">
                            <a:latin typeface="Cambria Math" panose="02040503050406030204" pitchFamily="18" charset="0"/>
                          </a:rPr>
                          <m:t>𝝓</m:t>
                        </m:r>
                      </m:e>
                      <m:sup>
                        <m:r>
                          <a:rPr lang="en-US" altLang="zh-CN" sz="1600" b="1" i="1" dirty="0" smtClean="0">
                            <a:latin typeface="Cambria Math" panose="02040503050406030204" pitchFamily="18" charset="0"/>
                          </a:rPr>
                          <m:t>′</m:t>
                        </m:r>
                      </m:sup>
                    </m:sSup>
                    <m:d>
                      <m:dPr>
                        <m:ctrlPr>
                          <a:rPr lang="en-US" altLang="zh-CN" sz="1600" b="1" i="1" dirty="0" smtClean="0">
                            <a:latin typeface="Cambria Math" panose="02040503050406030204" pitchFamily="18" charset="0"/>
                          </a:rPr>
                        </m:ctrlPr>
                      </m:dPr>
                      <m:e>
                        <m:r>
                          <a:rPr lang="en-US" altLang="zh-CN" sz="1600" b="1" i="1" dirty="0" smtClean="0">
                            <a:latin typeface="Cambria Math" panose="02040503050406030204" pitchFamily="18" charset="0"/>
                          </a:rPr>
                          <m:t>𝟎</m:t>
                        </m:r>
                      </m:e>
                    </m:d>
                    <m:r>
                      <a:rPr lang="en-US" altLang="zh-CN" sz="1600" b="1" i="1" dirty="0" smtClean="0">
                        <a:latin typeface="Cambria Math" panose="02040503050406030204" pitchFamily="18" charset="0"/>
                      </a:rPr>
                      <m:t>&lt;</m:t>
                    </m:r>
                    <m:sSubSup>
                      <m:sSubSupPr>
                        <m:ctrlPr>
                          <a:rPr lang="en-US" altLang="zh-CN" sz="1600" b="1" i="1" dirty="0" smtClean="0">
                            <a:latin typeface="Cambria Math" panose="02040503050406030204" pitchFamily="18" charset="0"/>
                          </a:rPr>
                        </m:ctrlPr>
                      </m:sSubSupPr>
                      <m:e>
                        <m:r>
                          <a:rPr lang="en-US" altLang="zh-CN" sz="1600" b="1" i="1" dirty="0" smtClean="0">
                            <a:latin typeface="Cambria Math" panose="02040503050406030204" pitchFamily="18" charset="0"/>
                          </a:rPr>
                          <m:t>𝝓</m:t>
                        </m:r>
                      </m:e>
                      <m:sub>
                        <m:r>
                          <a:rPr lang="en-US" altLang="zh-CN" sz="1600" b="1" i="1" dirty="0" smtClean="0">
                            <a:latin typeface="Cambria Math" panose="02040503050406030204" pitchFamily="18" charset="0"/>
                          </a:rPr>
                          <m:t>𝟐</m:t>
                        </m:r>
                      </m:sub>
                      <m:sup>
                        <m:r>
                          <a:rPr lang="en-US" altLang="zh-CN" sz="1600" b="1" i="1" dirty="0" smtClean="0">
                            <a:latin typeface="Cambria Math" panose="02040503050406030204" pitchFamily="18" charset="0"/>
                          </a:rPr>
                          <m:t>′</m:t>
                        </m:r>
                      </m:sup>
                    </m:sSubSup>
                    <m:d>
                      <m:dPr>
                        <m:ctrlPr>
                          <a:rPr lang="en-US" altLang="zh-CN" sz="1600" b="1" i="1" dirty="0" smtClean="0">
                            <a:latin typeface="Cambria Math" panose="02040503050406030204" pitchFamily="18" charset="0"/>
                          </a:rPr>
                        </m:ctrlPr>
                      </m:dPr>
                      <m:e>
                        <m:r>
                          <a:rPr lang="en-US" altLang="zh-CN" sz="1600" b="1" i="1" dirty="0" smtClean="0">
                            <a:latin typeface="Cambria Math" panose="02040503050406030204" pitchFamily="18" charset="0"/>
                          </a:rPr>
                          <m:t>𝟎</m:t>
                        </m:r>
                      </m:e>
                    </m:d>
                    <m:r>
                      <a:rPr lang="en-US" altLang="zh-CN" sz="1600" b="1" i="1" dirty="0" smtClean="0">
                        <a:latin typeface="Cambria Math" panose="02040503050406030204" pitchFamily="18" charset="0"/>
                      </a:rPr>
                      <m:t>&lt;</m:t>
                    </m:r>
                    <m:sSubSup>
                      <m:sSubSupPr>
                        <m:ctrlPr>
                          <a:rPr lang="en-US" altLang="zh-CN" sz="1600" b="1" i="1" dirty="0" smtClean="0">
                            <a:latin typeface="Cambria Math" panose="02040503050406030204" pitchFamily="18" charset="0"/>
                          </a:rPr>
                        </m:ctrlPr>
                      </m:sSubSupPr>
                      <m:e>
                        <m:r>
                          <a:rPr lang="en-US" altLang="zh-CN" sz="1600" b="1" i="1" dirty="0" smtClean="0">
                            <a:latin typeface="Cambria Math" panose="02040503050406030204" pitchFamily="18" charset="0"/>
                          </a:rPr>
                          <m:t>𝝓</m:t>
                        </m:r>
                      </m:e>
                      <m:sub>
                        <m:r>
                          <a:rPr lang="en-US" altLang="zh-CN" sz="1600" b="1" i="1" dirty="0" smtClean="0">
                            <a:latin typeface="Cambria Math" panose="02040503050406030204" pitchFamily="18" charset="0"/>
                          </a:rPr>
                          <m:t>𝟏</m:t>
                        </m:r>
                      </m:sub>
                      <m:sup>
                        <m:r>
                          <a:rPr lang="en-US" altLang="zh-CN" sz="1600" b="1" i="1" dirty="0" smtClean="0">
                            <a:latin typeface="Cambria Math" panose="02040503050406030204" pitchFamily="18" charset="0"/>
                          </a:rPr>
                          <m:t>′</m:t>
                        </m:r>
                      </m:sup>
                    </m:sSubSup>
                    <m:d>
                      <m:dPr>
                        <m:ctrlPr>
                          <a:rPr lang="en-US" altLang="zh-CN" sz="1600" b="1" i="1" dirty="0" smtClean="0">
                            <a:latin typeface="Cambria Math" panose="02040503050406030204" pitchFamily="18" charset="0"/>
                          </a:rPr>
                        </m:ctrlPr>
                      </m:dPr>
                      <m:e>
                        <m:r>
                          <a:rPr lang="en-US" altLang="zh-CN" sz="1600" b="1" i="1" dirty="0" smtClean="0">
                            <a:latin typeface="Cambria Math" panose="02040503050406030204" pitchFamily="18" charset="0"/>
                          </a:rPr>
                          <m:t>𝟎</m:t>
                        </m:r>
                      </m:e>
                    </m:d>
                    <m:r>
                      <a:rPr lang="en-US" altLang="zh-CN" sz="1600" b="1" i="1" dirty="0" smtClean="0">
                        <a:latin typeface="Cambria Math" panose="02040503050406030204" pitchFamily="18" charset="0"/>
                      </a:rPr>
                      <m:t>&lt;</m:t>
                    </m:r>
                    <m:r>
                      <a:rPr lang="en-US" altLang="zh-CN" sz="1600" b="1" i="1" dirty="0" smtClean="0">
                        <a:latin typeface="Cambria Math" panose="02040503050406030204" pitchFamily="18" charset="0"/>
                      </a:rPr>
                      <m:t>𝟎</m:t>
                    </m:r>
                  </m:oMath>
                </a14:m>
                <a:r>
                  <a:rPr lang="en-US" altLang="zh-CN" sz="1600" dirty="0"/>
                  <a:t>,</a:t>
                </a:r>
                <a:r>
                  <a:rPr lang="zh-CN" altLang="en-US" sz="1600" dirty="0"/>
                  <a:t>因此，除非</a:t>
                </a:r>
                <a14:m>
                  <m:oMath xmlns:m="http://schemas.openxmlformats.org/officeDocument/2006/math">
                    <m:r>
                      <a:rPr lang="en-US" altLang="zh-CN" sz="1600" b="1" i="1" smtClean="0">
                        <a:latin typeface="Cambria Math" panose="02040503050406030204" pitchFamily="18" charset="0"/>
                      </a:rPr>
                      <m:t>𝝓</m:t>
                    </m:r>
                  </m:oMath>
                </a14:m>
                <a:r>
                  <a:rPr lang="zh-CN" altLang="en-US" sz="1600" dirty="0"/>
                  <a:t>没有下界，否则可接受的步长总是存在的。</a:t>
                </a:r>
                <a:endParaRPr lang="en-US" altLang="zh-CN" sz="1600" dirty="0"/>
              </a:p>
              <a:p>
                <a:r>
                  <a:rPr lang="zh-CN" altLang="en-US" sz="2000" dirty="0"/>
                  <a:t>下面考虑问题</a:t>
                </a:r>
                <a14:m>
                  <m:oMath xmlns:m="http://schemas.openxmlformats.org/officeDocument/2006/math">
                    <m:r>
                      <a:rPr lang="en-US" altLang="zh-CN" sz="2000" b="1" i="1" smtClean="0">
                        <a:latin typeface="Cambria Math" panose="02040503050406030204" pitchFamily="18" charset="0"/>
                      </a:rPr>
                      <m:t>𝒎𝒊</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𝒏</m:t>
                        </m:r>
                      </m:e>
                      <m:sub>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sub>
                    </m:sSub>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𝑪</m:t>
                        </m:r>
                      </m:e>
                      <m:sub>
                        <m:r>
                          <a:rPr lang="en-US" altLang="zh-CN" sz="2000" b="1" i="1" smtClean="0">
                            <a:latin typeface="Cambria Math" panose="02040503050406030204" pitchFamily="18" charset="0"/>
                          </a:rPr>
                          <m:t>𝑳</m:t>
                        </m:r>
                      </m:sub>
                      <m:sup>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b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r>
                      <a:rPr lang="en-US" altLang="zh-CN" sz="2000" b="1" i="1" smtClean="0">
                        <a:latin typeface="Cambria Math" panose="02040503050406030204" pitchFamily="18" charset="0"/>
                      </a:rPr>
                      <m:t>)</m:t>
                    </m:r>
                  </m:oMath>
                </a14:m>
                <a:r>
                  <a:rPr lang="en-US" altLang="zh-CN" sz="2000" dirty="0"/>
                  <a:t>,</a:t>
                </a:r>
                <a:r>
                  <a:rPr lang="zh-CN" altLang="en-US" sz="2000" dirty="0"/>
                  <a:t>并假设函数</a:t>
                </a:r>
                <a14:m>
                  <m:oMath xmlns:m="http://schemas.openxmlformats.org/officeDocument/2006/math">
                    <m:r>
                      <a:rPr lang="en-US" altLang="zh-CN" sz="2000" b="1" i="1" smtClean="0">
                        <a:latin typeface="Cambria Math" panose="02040503050406030204" pitchFamily="18" charset="0"/>
                      </a:rPr>
                      <m:t>𝒇</m:t>
                    </m:r>
                  </m:oMath>
                </a14:m>
                <a:r>
                  <a:rPr lang="zh-CN" altLang="en-US" sz="2000" dirty="0"/>
                  <a:t>在</a:t>
                </a:r>
                <a14:m>
                  <m:oMath xmlns:m="http://schemas.openxmlformats.org/officeDocument/2006/math">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𝑹</m:t>
                        </m:r>
                      </m:e>
                      <m:sup>
                        <m:r>
                          <a:rPr lang="en-US" altLang="zh-CN" sz="2000" b="1" i="1" dirty="0" smtClean="0">
                            <a:latin typeface="Cambria Math" panose="02040503050406030204" pitchFamily="18" charset="0"/>
                          </a:rPr>
                          <m:t>𝒏</m:t>
                        </m:r>
                      </m:sup>
                    </m:sSup>
                  </m:oMath>
                </a14:m>
                <a:r>
                  <a:rPr lang="zh-CN" altLang="en-US" sz="2000" dirty="0"/>
                  <a:t>上有下界。首先，评估一次梯度步的结果。考虑</a:t>
                </a:r>
                <a:endParaRPr lang="en-US" altLang="zh-CN" sz="2000" dirty="0"/>
              </a:p>
              <a:p>
                <a14:m>
                  <m:oMath xmlns:m="http://schemas.openxmlformats.org/officeDocument/2006/math">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𝒉</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oMath>
                </a14:m>
                <a:r>
                  <a:rPr lang="zh-CN" altLang="en-US" sz="2000" dirty="0"/>
                  <a:t>则根据前面的讨论：</a:t>
                </a:r>
                <a:endParaRPr lang="en-US" altLang="zh-CN" sz="2000" dirty="0"/>
              </a:p>
              <a:p>
                <a14:m>
                  <m:oMath xmlns:m="http://schemas.openxmlformats.org/officeDocument/2006/math">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+&lt;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&gt;+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𝑳</m:t>
                        </m:r>
                      </m:num>
                      <m:den>
                        <m:r>
                          <a:rPr lang="en-US" altLang="zh-CN" sz="2000" b="1" i="1" smtClean="0">
                            <a:latin typeface="Cambria Math" panose="02040503050406030204" pitchFamily="18" charset="0"/>
                          </a:rPr>
                          <m:t>𝟐</m:t>
                        </m:r>
                      </m:den>
                    </m:f>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oMath>
                </a14:m>
                <a:endParaRPr lang="en-US" altLang="zh-CN" sz="2000" b="1" i="1" dirty="0">
                  <a:latin typeface="Cambria Math" panose="02040503050406030204" pitchFamily="18" charset="0"/>
                </a:endParaRPr>
              </a:p>
              <a:p>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𝒉</m:t>
                    </m:r>
                    <m:r>
                      <m:rPr>
                        <m:lit/>
                      </m:rP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begChr m:val=""/>
                            <m:endChr m:val="|"/>
                            <m:ctrlPr>
                              <a:rPr lang="en-US" altLang="zh-CN" sz="2000" b="1" i="1" smtClean="0">
                                <a:latin typeface="Cambria Math" panose="02040503050406030204" pitchFamily="18" charset="0"/>
                              </a:rPr>
                            </m:ctrlPr>
                          </m:dPr>
                          <m:e>
                            <m:r>
                              <m:rPr>
                                <m:lit/>
                              </m:rPr>
                              <a:rPr lang="en-US" altLang="zh-CN" sz="2000" b="1" i="1" smtClean="0">
                                <a:latin typeface="Cambria Math" panose="02040503050406030204" pitchFamily="18" charset="0"/>
                              </a:rPr>
                              <m:t>​</m:t>
                            </m:r>
                          </m:e>
                        </m:d>
                      </m:e>
                      <m:sup>
                        <m:r>
                          <a:rPr lang="en-US" altLang="zh-CN" sz="2000" b="1" i="1" smtClean="0">
                            <a:latin typeface="Cambria Math" panose="02040503050406030204" pitchFamily="18" charset="0"/>
                          </a:rPr>
                          <m:t>𝟐</m:t>
                        </m:r>
                      </m:sup>
                    </m:sSup>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𝒉</m:t>
                            </m:r>
                          </m:e>
                          <m:sup>
                            <m:r>
                              <a:rPr lang="en-US" altLang="zh-CN" sz="2000" b="1" i="1" smtClean="0">
                                <a:latin typeface="Cambria Math" panose="02040503050406030204" pitchFamily="18" charset="0"/>
                              </a:rPr>
                              <m:t>𝟐</m:t>
                            </m:r>
                          </m:sup>
                        </m:sSup>
                      </m:num>
                      <m:den>
                        <m:r>
                          <a:rPr lang="en-US" altLang="zh-CN" sz="2000" b="1" i="1" smtClean="0">
                            <a:latin typeface="Cambria Math" panose="02040503050406030204" pitchFamily="18" charset="0"/>
                          </a:rPr>
                          <m:t>𝟐</m:t>
                        </m:r>
                      </m:den>
                    </m:f>
                    <m:r>
                      <a:rPr lang="en-US" altLang="zh-CN" sz="2000" b="1" i="1" smtClean="0">
                        <a:latin typeface="Cambria Math" panose="02040503050406030204" pitchFamily="18" charset="0"/>
                      </a:rPr>
                      <m:t>𝑳</m:t>
                    </m:r>
                    <m:r>
                      <m:rPr>
                        <m:lit/>
                      </m:rP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oMath>
                </a14:m>
                <a:endParaRPr lang="en-US" altLang="zh-CN" sz="2000" b="1" i="1" dirty="0">
                  <a:latin typeface="Cambria Math" panose="02040503050406030204" pitchFamily="18" charset="0"/>
                </a:endParaRPr>
              </a:p>
              <a:p>
                <a14:m>
                  <m:oMath xmlns:m="http://schemas.openxmlformats.org/officeDocument/2006/math">
                    <m:r>
                      <a:rPr lang="en-US" altLang="zh-CN" sz="2000" b="1" i="1" smtClean="0">
                        <a:latin typeface="Cambria Math" panose="02040503050406030204" pitchFamily="18" charset="0"/>
                      </a:rPr>
                      <m:t>=</m:t>
                    </m:r>
                    <m:r>
                      <a:rPr lang="en-US" altLang="zh-CN" sz="2000" b="1" i="1" smtClean="0">
                        <a:solidFill>
                          <a:srgbClr val="FF0000"/>
                        </a:solidFill>
                        <a:latin typeface="Cambria Math" panose="02040503050406030204" pitchFamily="18" charset="0"/>
                      </a:rPr>
                      <m:t>𝒇</m:t>
                    </m:r>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panose="02040503050406030204" pitchFamily="18" charset="0"/>
                          </a:rPr>
                          <m:t>𝒙</m:t>
                        </m:r>
                      </m:e>
                    </m:d>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𝒉</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r>
                      <a:rPr lang="en-US" altLang="zh-CN" sz="2000" b="1" i="1" smtClean="0">
                        <a:solidFill>
                          <a:srgbClr val="FF0000"/>
                        </a:solidFill>
                        <a:latin typeface="Cambria Math" panose="02040503050406030204" pitchFamily="18" charset="0"/>
                      </a:rPr>
                      <m:t>−</m:t>
                    </m:r>
                    <m:f>
                      <m:fPr>
                        <m:ctrlPr>
                          <a:rPr lang="en-US" altLang="zh-CN" sz="2000" b="1" i="1" smtClean="0">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𝒉</m:t>
                        </m:r>
                      </m:num>
                      <m:den>
                        <m:r>
                          <a:rPr lang="en-US" altLang="zh-CN" sz="2000" b="1" i="1" smtClean="0">
                            <a:solidFill>
                              <a:srgbClr val="FF0000"/>
                            </a:solidFill>
                            <a:latin typeface="Cambria Math" panose="02040503050406030204" pitchFamily="18" charset="0"/>
                          </a:rPr>
                          <m:t>𝟐</m:t>
                        </m:r>
                      </m:den>
                    </m:f>
                    <m:r>
                      <a:rPr lang="en-US" altLang="zh-CN" sz="2000" b="1" i="1" smtClean="0">
                        <a:solidFill>
                          <a:srgbClr val="FF0000"/>
                        </a:solidFill>
                        <a:latin typeface="Cambria Math" panose="02040503050406030204" pitchFamily="18" charset="0"/>
                      </a:rPr>
                      <m:t>𝑳</m:t>
                    </m:r>
                    <m:r>
                      <a:rPr lang="en-US" altLang="zh-CN" sz="2000" b="1" i="1" smtClean="0">
                        <a:solidFill>
                          <a:srgbClr val="FF0000"/>
                        </a:solidFill>
                        <a:latin typeface="Cambria Math" panose="02040503050406030204" pitchFamily="18" charset="0"/>
                      </a:rPr>
                      <m:t>)</m:t>
                    </m:r>
                    <m:r>
                      <m:rPr>
                        <m:lit/>
                      </m:rPr>
                      <a:rPr lang="en-US" altLang="zh-CN" sz="2000" b="1" i="1" smtClean="0">
                        <a:solidFill>
                          <a:srgbClr val="FF0000"/>
                        </a:solidFill>
                        <a:latin typeface="Cambria Math" panose="02040503050406030204" pitchFamily="18" charset="0"/>
                      </a:rPr>
                      <m:t>||</m:t>
                    </m:r>
                    <m:r>
                      <a:rPr lang="en-US" altLang="zh-CN" sz="2000" b="1" i="0"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𝒇</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𝒙</m:t>
                    </m:r>
                    <m:r>
                      <a:rPr lang="en-US" altLang="zh-CN" sz="2000" b="1" i="1" smtClean="0">
                        <a:solidFill>
                          <a:srgbClr val="FF0000"/>
                        </a:solidFill>
                        <a:latin typeface="Cambria Math" panose="02040503050406030204" pitchFamily="18" charset="0"/>
                      </a:rPr>
                      <m:t>)</m:t>
                    </m:r>
                    <m:r>
                      <m:rPr>
                        <m:lit/>
                      </m:rPr>
                      <a:rPr lang="en-US" altLang="zh-CN" sz="2000" b="1" i="1" smtClean="0">
                        <a:solidFill>
                          <a:srgbClr val="FF0000"/>
                        </a:solidFill>
                        <a:latin typeface="Cambria Math" panose="02040503050406030204" pitchFamily="18" charset="0"/>
                      </a:rPr>
                      <m:t>|</m:t>
                    </m:r>
                    <m:sSup>
                      <m:sSupPr>
                        <m:ctrlPr>
                          <a:rPr lang="en-US" altLang="zh-CN" sz="2000" b="1" i="1" smtClean="0">
                            <a:solidFill>
                              <a:srgbClr val="FF0000"/>
                            </a:solidFill>
                            <a:latin typeface="Cambria Math" panose="02040503050406030204" pitchFamily="18" charset="0"/>
                          </a:rPr>
                        </m:ctrlPr>
                      </m:sSupPr>
                      <m:e>
                        <m:d>
                          <m:dPr>
                            <m:begChr m:val=""/>
                            <m:endChr m:val="|"/>
                            <m:ctrlPr>
                              <a:rPr lang="en-US" altLang="zh-CN" sz="2000" b="1" i="1" smtClean="0">
                                <a:solidFill>
                                  <a:srgbClr val="FF0000"/>
                                </a:solidFill>
                                <a:latin typeface="Cambria Math" panose="02040503050406030204" pitchFamily="18" charset="0"/>
                              </a:rPr>
                            </m:ctrlPr>
                          </m:dPr>
                          <m:e>
                            <m:r>
                              <m:rPr>
                                <m:lit/>
                              </m:rPr>
                              <a:rPr lang="en-US" altLang="zh-CN" sz="2000" b="1" i="1" smtClean="0">
                                <a:solidFill>
                                  <a:srgbClr val="FF0000"/>
                                </a:solidFill>
                                <a:latin typeface="Cambria Math" panose="02040503050406030204" pitchFamily="18" charset="0"/>
                              </a:rPr>
                              <m:t>​</m:t>
                            </m:r>
                          </m:e>
                        </m:d>
                      </m:e>
                      <m:sup>
                        <m:r>
                          <a:rPr lang="en-US" altLang="zh-CN" sz="2000" b="1" i="1" smtClean="0">
                            <a:solidFill>
                              <a:srgbClr val="FF0000"/>
                            </a:solidFill>
                            <a:latin typeface="Cambria Math" panose="02040503050406030204" pitchFamily="18" charset="0"/>
                          </a:rPr>
                          <m:t>𝟐</m:t>
                        </m:r>
                      </m:sup>
                    </m:sSup>
                  </m:oMath>
                </a14:m>
                <a:endParaRPr lang="en-US" altLang="zh-CN" sz="2000" dirty="0"/>
              </a:p>
              <a:p>
                <a:r>
                  <a:rPr lang="zh-CN" altLang="en-US" sz="2000" dirty="0"/>
                  <a:t>因此，为了获得目标函数可能减少量的上界，必须求解下面的一维问题：</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1" i="0" smtClean="0">
                          <a:latin typeface="Cambria Math" panose="02040503050406030204" pitchFamily="18" charset="0"/>
                        </a:rPr>
                        <m:t>𝚫</m:t>
                      </m:r>
                      <m:d>
                        <m:dPr>
                          <m:ctrlPr>
                            <a:rPr lang="en-US" altLang="zh-CN" sz="2000" b="1" i="1" smtClean="0">
                              <a:latin typeface="Cambria Math" panose="02040503050406030204" pitchFamily="18" charset="0"/>
                            </a:rPr>
                          </m:ctrlPr>
                        </m:dPr>
                        <m:e>
                          <m:r>
                            <a:rPr lang="en-US" altLang="zh-CN" sz="2000" b="1" i="0" smtClean="0">
                              <a:latin typeface="Cambria Math" panose="02040503050406030204" pitchFamily="18" charset="0"/>
                            </a:rPr>
                            <m:t>𝐡</m:t>
                          </m:r>
                        </m:e>
                      </m:d>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𝐡</m:t>
                      </m:r>
                      <m:d>
                        <m:dPr>
                          <m:ctrlPr>
                            <a:rPr lang="en-US" altLang="zh-CN" sz="2000" b="1" i="1" smtClean="0">
                              <a:latin typeface="Cambria Math" panose="02040503050406030204" pitchFamily="18" charset="0"/>
                            </a:rPr>
                          </m:ctrlPr>
                        </m:dPr>
                        <m:e>
                          <m:r>
                            <a:rPr lang="en-US" altLang="zh-CN" sz="2000" b="1" i="0" smtClean="0">
                              <a:latin typeface="Cambria Math" panose="02040503050406030204" pitchFamily="18" charset="0"/>
                            </a:rPr>
                            <m:t>𝟏</m:t>
                          </m:r>
                          <m:r>
                            <a:rPr lang="en-US" altLang="zh-CN" sz="2000" b="1" i="0"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0" smtClean="0">
                                  <a:latin typeface="Cambria Math" panose="02040503050406030204" pitchFamily="18" charset="0"/>
                                </a:rPr>
                                <m:t>𝐡</m:t>
                              </m:r>
                            </m:num>
                            <m:den>
                              <m:r>
                                <a:rPr lang="en-US" altLang="zh-CN" sz="2000" b="1" i="0" smtClean="0">
                                  <a:latin typeface="Cambria Math" panose="02040503050406030204" pitchFamily="18" charset="0"/>
                                </a:rPr>
                                <m:t>𝟐</m:t>
                              </m:r>
                            </m:den>
                          </m:f>
                          <m:r>
                            <a:rPr lang="en-US" altLang="zh-CN" sz="2000" b="1" i="0" smtClean="0">
                              <a:latin typeface="Cambria Math" panose="02040503050406030204" pitchFamily="18" charset="0"/>
                            </a:rPr>
                            <m:t>𝐋</m:t>
                          </m:r>
                        </m:e>
                      </m:d>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𝐦𝐢</m:t>
                      </m:r>
                      <m:sSub>
                        <m:sSubPr>
                          <m:ctrlPr>
                            <a:rPr lang="en-US" altLang="zh-CN" sz="2000" b="1" i="1" smtClean="0">
                              <a:latin typeface="Cambria Math" panose="02040503050406030204" pitchFamily="18" charset="0"/>
                            </a:rPr>
                          </m:ctrlPr>
                        </m:sSubPr>
                        <m:e>
                          <m:r>
                            <a:rPr lang="en-US" altLang="zh-CN" sz="2000" b="1" i="0" smtClean="0">
                              <a:latin typeface="Cambria Math" panose="02040503050406030204" pitchFamily="18" charset="0"/>
                            </a:rPr>
                            <m:t>𝐧</m:t>
                          </m:r>
                        </m:e>
                        <m:sub>
                          <m:r>
                            <a:rPr lang="en-US" altLang="zh-CN" sz="2000" b="1" i="0" smtClean="0">
                              <a:latin typeface="Cambria Math" panose="02040503050406030204" pitchFamily="18" charset="0"/>
                            </a:rPr>
                            <m:t>𝐡</m:t>
                          </m:r>
                        </m:sub>
                      </m:sSub>
                    </m:oMath>
                  </m:oMathPara>
                </a14:m>
                <a:endParaRPr lang="en-US" altLang="zh-CN" sz="2000" dirty="0"/>
              </a:p>
            </p:txBody>
          </p:sp>
        </mc:Choice>
        <mc:Fallback xmlns="">
          <p:sp>
            <p:nvSpPr>
              <p:cNvPr id="3" name="内容占位符 2">
                <a:extLst>
                  <a:ext uri="{FF2B5EF4-FFF2-40B4-BE49-F238E27FC236}">
                    <a16:creationId xmlns:a16="http://schemas.microsoft.com/office/drawing/2014/main" id="{6554867E-F043-48D0-A65A-DBEEE9E1EA71}"/>
                  </a:ext>
                </a:extLst>
              </p:cNvPr>
              <p:cNvSpPr>
                <a:spLocks noGrp="1" noRot="1" noChangeAspect="1" noMove="1" noResize="1" noEditPoints="1" noAdjustHandles="1" noChangeArrowheads="1" noChangeShapeType="1" noTextEdit="1"/>
              </p:cNvSpPr>
              <p:nvPr>
                <p:ph idx="1"/>
              </p:nvPr>
            </p:nvSpPr>
            <p:spPr>
              <a:blipFill>
                <a:blip r:embed="rId2"/>
                <a:stretch>
                  <a:fillRect l="-595" t="-759" b="-29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483939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6DC7F-2749-4F16-9A9E-1E5111B37C55}"/>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梯度法收敛性分析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135D2BA-D886-44A9-84C0-F970385963A1}"/>
                  </a:ext>
                </a:extLst>
              </p:cNvPr>
              <p:cNvSpPr>
                <a:spLocks noGrp="1"/>
              </p:cNvSpPr>
              <p:nvPr>
                <p:ph idx="1"/>
              </p:nvPr>
            </p:nvSpPr>
            <p:spPr/>
            <p:txBody>
              <a:bodyPr>
                <a:noAutofit/>
              </a:bodyPr>
              <a:lstStyle/>
              <a:p>
                <a:r>
                  <a:rPr lang="zh-CN" altLang="en-US" sz="2400" dirty="0"/>
                  <a:t>解</a:t>
                </a:r>
                <a14:m>
                  <m:oMath xmlns:m="http://schemas.openxmlformats.org/officeDocument/2006/math">
                    <m:r>
                      <a:rPr lang="en-US" altLang="zh-CN" sz="2400">
                        <a:latin typeface="Cambria Math" panose="02040503050406030204" pitchFamily="18" charset="0"/>
                      </a:rPr>
                      <m:t>𝚫</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𝒉</m:t>
                        </m:r>
                      </m:e>
                    </m:d>
                    <m:r>
                      <a:rPr lang="en-US" altLang="zh-CN" sz="2400" i="1">
                        <a:latin typeface="Cambria Math" panose="02040503050406030204" pitchFamily="18" charset="0"/>
                      </a:rPr>
                      <m:t>=−</m:t>
                    </m:r>
                    <m:r>
                      <a:rPr lang="en-US" altLang="zh-CN" sz="2400" i="1">
                        <a:latin typeface="Cambria Math" panose="02040503050406030204" pitchFamily="18" charset="0"/>
                      </a:rPr>
                      <m:t>𝒉</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𝒉</m:t>
                            </m:r>
                          </m:num>
                          <m:den>
                            <m:r>
                              <a:rPr lang="en-US" altLang="zh-CN" sz="2400" i="1">
                                <a:latin typeface="Cambria Math" panose="02040503050406030204" pitchFamily="18" charset="0"/>
                              </a:rPr>
                              <m:t>𝟐</m:t>
                            </m:r>
                          </m:den>
                        </m:f>
                        <m:r>
                          <a:rPr lang="en-US" altLang="zh-CN" sz="2400" i="1">
                            <a:latin typeface="Cambria Math" panose="02040503050406030204" pitchFamily="18" charset="0"/>
                          </a:rPr>
                          <m:t>𝑳</m:t>
                        </m:r>
                      </m:e>
                    </m:d>
                    <m:r>
                      <a:rPr lang="en-US" altLang="zh-CN" sz="2400" i="1">
                        <a:latin typeface="Cambria Math" panose="02040503050406030204" pitchFamily="18" charset="0"/>
                      </a:rPr>
                      <m:t>→</m:t>
                    </m:r>
                    <m:r>
                      <a:rPr lang="en-US" altLang="zh-CN" sz="2400" i="1">
                        <a:latin typeface="Cambria Math" panose="02040503050406030204" pitchFamily="18" charset="0"/>
                      </a:rPr>
                      <m:t>𝒎𝒊</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𝒏</m:t>
                        </m:r>
                      </m:e>
                      <m:sub>
                        <m:r>
                          <a:rPr lang="en-US" altLang="zh-CN" sz="2400" i="1">
                            <a:latin typeface="Cambria Math" panose="02040503050406030204" pitchFamily="18" charset="0"/>
                          </a:rPr>
                          <m:t>𝒉</m:t>
                        </m:r>
                      </m:sub>
                    </m:sSub>
                  </m:oMath>
                </a14:m>
                <a:r>
                  <a:rPr lang="en-US" altLang="zh-CN" sz="2400" dirty="0"/>
                  <a:t>,</a:t>
                </a:r>
                <a:r>
                  <a:rPr lang="zh-CN" altLang="en-US" sz="2400" dirty="0"/>
                  <a:t>计算其导数，得最优步长必满足方程：</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𝚫</m:t>
                        </m:r>
                      </m:e>
                      <m:sup>
                        <m:r>
                          <a:rPr lang="en-US" altLang="zh-CN" sz="2400" i="1">
                            <a:latin typeface="Cambria Math" panose="02040503050406030204" pitchFamily="18" charset="0"/>
                          </a:rPr>
                          <m:t>′</m:t>
                        </m:r>
                      </m:sup>
                    </m:s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𝒉</m:t>
                        </m:r>
                      </m:e>
                    </m:d>
                    <m:r>
                      <a:rPr lang="en-US" altLang="zh-CN" sz="2400" i="1">
                        <a:latin typeface="Cambria Math" panose="02040503050406030204" pitchFamily="18" charset="0"/>
                      </a:rPr>
                      <m:t>=</m:t>
                    </m:r>
                    <m:r>
                      <a:rPr lang="en-US" altLang="zh-CN" sz="2400" i="1">
                        <a:latin typeface="Cambria Math" panose="02040503050406030204" pitchFamily="18" charset="0"/>
                      </a:rPr>
                      <m:t>𝒉𝑳</m:t>
                    </m:r>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𝟎</m:t>
                    </m:r>
                    <m:r>
                      <a:rPr lang="en-US" altLang="zh-CN" sz="2400" i="1">
                        <a:latin typeface="Cambria Math" panose="02040503050406030204" pitchFamily="18" charset="0"/>
                      </a:rPr>
                      <m:t>.</m:t>
                    </m:r>
                  </m:oMath>
                </a14:m>
                <a:r>
                  <a:rPr lang="zh-CN" altLang="en-US" sz="2400" dirty="0"/>
                  <a:t>因为</a:t>
                </a:r>
                <a14:m>
                  <m:oMath xmlns:m="http://schemas.openxmlformats.org/officeDocument/2006/math">
                    <m:sSup>
                      <m:sSupPr>
                        <m:ctrlPr>
                          <a:rPr lang="en-US" altLang="zh-CN" sz="2400" i="1" dirty="0">
                            <a:latin typeface="Cambria Math" panose="02040503050406030204" pitchFamily="18" charset="0"/>
                          </a:rPr>
                        </m:ctrlPr>
                      </m:sSupPr>
                      <m:e>
                        <m:r>
                          <a:rPr lang="en-US" altLang="zh-CN" sz="2400" dirty="0">
                            <a:latin typeface="Cambria Math" panose="02040503050406030204" pitchFamily="18" charset="0"/>
                          </a:rPr>
                          <m:t>𝚫</m:t>
                        </m:r>
                      </m:e>
                      <m:sup>
                        <m:r>
                          <a:rPr lang="en-US" altLang="zh-CN" sz="2400" i="1" dirty="0">
                            <a:latin typeface="Cambria Math" panose="02040503050406030204" pitchFamily="18" charset="0"/>
                          </a:rPr>
                          <m:t>′′</m:t>
                        </m:r>
                      </m:sup>
                    </m:sSup>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𝒉</m:t>
                        </m:r>
                      </m:e>
                    </m:d>
                    <m:r>
                      <a:rPr lang="en-US" altLang="zh-CN" sz="2400" i="1" dirty="0">
                        <a:latin typeface="Cambria Math" panose="02040503050406030204" pitchFamily="18" charset="0"/>
                      </a:rPr>
                      <m:t>=</m:t>
                    </m:r>
                    <m:r>
                      <a:rPr lang="en-US" altLang="zh-CN" sz="2400" i="1" dirty="0">
                        <a:latin typeface="Cambria Math" panose="02040503050406030204" pitchFamily="18" charset="0"/>
                      </a:rPr>
                      <m:t>𝑳</m:t>
                    </m:r>
                    <m:r>
                      <a:rPr lang="en-US" altLang="zh-CN" sz="2400" i="1" dirty="0">
                        <a:latin typeface="Cambria Math" panose="02040503050406030204" pitchFamily="18" charset="0"/>
                      </a:rPr>
                      <m:t>&gt;</m:t>
                    </m:r>
                    <m:r>
                      <a:rPr lang="en-US" altLang="zh-CN" sz="2400" i="1" dirty="0">
                        <a:latin typeface="Cambria Math" panose="02040503050406030204" pitchFamily="18" charset="0"/>
                      </a:rPr>
                      <m:t>𝟎</m:t>
                    </m:r>
                  </m:oMath>
                </a14:m>
                <a:r>
                  <a:rPr lang="en-US" altLang="zh-CN" sz="2400" dirty="0"/>
                  <a:t>,</a:t>
                </a:r>
                <a:r>
                  <a:rPr lang="zh-CN" altLang="en-US" sz="2400" dirty="0"/>
                  <a:t>因此</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𝒉</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𝑳</m:t>
                        </m:r>
                      </m:den>
                    </m:f>
                  </m:oMath>
                </a14:m>
                <a:r>
                  <a:rPr lang="zh-CN" altLang="en-US" sz="2400" dirty="0"/>
                  <a:t>就是</a:t>
                </a:r>
                <a14:m>
                  <m:oMath xmlns:m="http://schemas.openxmlformats.org/officeDocument/2006/math">
                    <m:r>
                      <a:rPr lang="en-US" altLang="zh-CN" sz="2400" dirty="0">
                        <a:latin typeface="Cambria Math" panose="02040503050406030204" pitchFamily="18" charset="0"/>
                      </a:rPr>
                      <m:t>𝚫</m:t>
                    </m:r>
                    <m:r>
                      <a:rPr lang="en-US" altLang="zh-CN" sz="2400" i="1" dirty="0">
                        <a:latin typeface="Cambria Math" panose="02040503050406030204" pitchFamily="18" charset="0"/>
                      </a:rPr>
                      <m:t>(</m:t>
                    </m:r>
                    <m:r>
                      <a:rPr lang="en-US" altLang="zh-CN" sz="2400" i="1" dirty="0">
                        <a:latin typeface="Cambria Math" panose="02040503050406030204" pitchFamily="18" charset="0"/>
                      </a:rPr>
                      <m:t>𝒉</m:t>
                    </m:r>
                    <m:r>
                      <a:rPr lang="en-US" altLang="zh-CN" sz="2400" i="1" dirty="0">
                        <a:latin typeface="Cambria Math" panose="02040503050406030204" pitchFamily="18" charset="0"/>
                      </a:rPr>
                      <m:t>)</m:t>
                    </m:r>
                  </m:oMath>
                </a14:m>
                <a:r>
                  <a:rPr lang="zh-CN" altLang="en-US" sz="2400" dirty="0"/>
                  <a:t>的极小点。表明一步至少按</a:t>
                </a:r>
                <a14:m>
                  <m:oMath xmlns:m="http://schemas.openxmlformats.org/officeDocument/2006/math">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𝒚</m:t>
                        </m:r>
                      </m:e>
                    </m:d>
                    <m: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𝟐</m:t>
                        </m:r>
                        <m:r>
                          <a:rPr lang="en-US" altLang="zh-CN" sz="2400" i="1">
                            <a:latin typeface="Cambria Math" panose="02040503050406030204" pitchFamily="18" charset="0"/>
                          </a:rPr>
                          <m:t>𝑳</m:t>
                        </m:r>
                      </m:den>
                    </m:f>
                    <m:r>
                      <m:rPr>
                        <m:lit/>
                      </m:rP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m:rPr>
                        <m:lit/>
                      </m:rP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𝟐</m:t>
                        </m:r>
                      </m:sup>
                    </m:sSup>
                  </m:oMath>
                </a14:m>
                <a:r>
                  <a:rPr lang="zh-CN" altLang="en-US" sz="2400" dirty="0"/>
                  <a:t>来降低目标函数值。</a:t>
                </a:r>
                <a:endParaRPr lang="en-US" altLang="zh-CN" sz="2400" dirty="0"/>
              </a:p>
              <a:p>
                <a:r>
                  <a:rPr lang="zh-CN" altLang="en-US" sz="2400" dirty="0"/>
                  <a:t>下面具体分析几种步长策略！</a:t>
                </a:r>
                <a:endParaRPr lang="en-US" altLang="zh-CN" sz="2400" dirty="0"/>
              </a:p>
              <a:p>
                <a:r>
                  <a:rPr lang="zh-CN" altLang="en-US" sz="2400" dirty="0">
                    <a:solidFill>
                      <a:srgbClr val="FF0000"/>
                    </a:solidFill>
                  </a:rPr>
                  <a:t>策略</a:t>
                </a:r>
                <a:r>
                  <a:rPr lang="en-US" altLang="zh-CN" sz="2400" dirty="0">
                    <a:solidFill>
                      <a:srgbClr val="FF0000"/>
                    </a:solidFill>
                  </a:rPr>
                  <a:t>1</a:t>
                </a:r>
                <a:r>
                  <a:rPr lang="en-US" altLang="zh-CN" sz="2400" dirty="0"/>
                  <a:t>.</a:t>
                </a:r>
                <a:r>
                  <a:rPr lang="zh-CN" altLang="en-US" sz="2400" dirty="0"/>
                  <a:t>令</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r>
                      <a:rPr lang="en-US" altLang="zh-CN" sz="2400">
                        <a:latin typeface="Cambria Math" panose="02040503050406030204" pitchFamily="18" charset="0"/>
                      </a:rPr>
                      <m:t>𝛁</m:t>
                    </m:r>
                    <m:r>
                      <a:rPr lang="en-US" altLang="zh-CN" sz="2400" i="1">
                        <a:latin typeface="Cambria Math" panose="02040503050406030204" pitchFamily="18" charset="0"/>
                      </a:rPr>
                      <m:t>𝒇</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oMath>
                </a14:m>
                <a:r>
                  <a:rPr lang="en-US" altLang="zh-CN" sz="2400" dirty="0"/>
                  <a:t>,</a:t>
                </a:r>
                <a:r>
                  <a:rPr lang="zh-CN" altLang="en-US" sz="2400" dirty="0"/>
                  <a:t>则对于定步长策略，</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r>
                      <a:rPr lang="en-US" altLang="zh-CN" sz="2400" i="1">
                        <a:latin typeface="Cambria Math" panose="02040503050406030204" pitchFamily="18" charset="0"/>
                      </a:rPr>
                      <m:t>𝒉</m:t>
                    </m:r>
                  </m:oMath>
                </a14:m>
                <a:r>
                  <a:rPr lang="en-US" altLang="zh-CN" sz="2400" dirty="0"/>
                  <a:t>,</a:t>
                </a:r>
                <a:r>
                  <a:rPr lang="zh-CN" altLang="en-US" sz="2400" dirty="0"/>
                  <a:t>我们有：</a:t>
                </a:r>
                <a:endParaRPr lang="en-US" altLang="zh-CN" sz="2400" dirty="0"/>
              </a:p>
              <a:p>
                <a:pPr lvl="1"/>
                <a14:m>
                  <m:oMath xmlns:m="http://schemas.openxmlformats.org/officeDocument/2006/math">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e>
                    </m:d>
                    <m:r>
                      <a:rPr lang="en-US" altLang="zh-CN" sz="2000" i="1">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r>
                              <a:rPr lang="en-US" altLang="zh-CN" sz="2000" i="1">
                                <a:latin typeface="Cambria Math" panose="02040503050406030204" pitchFamily="18" charset="0"/>
                              </a:rPr>
                              <m:t>+</m:t>
                            </m:r>
                            <m:r>
                              <a:rPr lang="en-US" altLang="zh-CN" sz="2000" i="1">
                                <a:latin typeface="Cambria Math" panose="02040503050406030204" pitchFamily="18" charset="0"/>
                              </a:rPr>
                              <m:t>𝟏</m:t>
                            </m:r>
                          </m:sub>
                        </m:sSub>
                      </m:e>
                    </m:d>
                    <m:r>
                      <a:rPr lang="en-US" altLang="zh-CN" sz="2000" i="1">
                        <a:latin typeface="Cambria Math" panose="02040503050406030204" pitchFamily="18" charset="0"/>
                      </a:rPr>
                      <m:t>≥</m:t>
                    </m:r>
                    <m:r>
                      <a:rPr lang="en-US" altLang="zh-CN" sz="2000" i="1">
                        <a:latin typeface="Cambria Math" panose="02040503050406030204" pitchFamily="18" charset="0"/>
                      </a:rPr>
                      <m:t>𝒉</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𝟏</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𝟏</m:t>
                            </m:r>
                          </m:num>
                          <m:den>
                            <m:r>
                              <a:rPr lang="en-US" altLang="zh-CN" sz="2000" i="1">
                                <a:latin typeface="Cambria Math" panose="02040503050406030204" pitchFamily="18" charset="0"/>
                              </a:rPr>
                              <m:t>𝟐</m:t>
                            </m:r>
                          </m:den>
                        </m:f>
                        <m:r>
                          <a:rPr lang="en-US" altLang="zh-CN" sz="2000" i="1">
                            <a:latin typeface="Cambria Math" panose="02040503050406030204" pitchFamily="18" charset="0"/>
                          </a:rPr>
                          <m:t>𝑳𝒉</m:t>
                        </m:r>
                      </m:e>
                    </m:d>
                    <m:r>
                      <m:rPr>
                        <m:lit/>
                      </m:rPr>
                      <a:rPr lang="en-US" altLang="zh-CN" sz="2000" i="1">
                        <a:latin typeface="Cambria Math" panose="02040503050406030204" pitchFamily="18" charset="0"/>
                      </a:rPr>
                      <m:t>||</m:t>
                    </m:r>
                    <m:r>
                      <a:rPr lang="en-US" altLang="zh-CN" sz="2000">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e>
                    </m:d>
                    <m:r>
                      <m:rPr>
                        <m:lit/>
                      </m:rP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m:rPr>
                            <m:lit/>
                          </m:rPr>
                          <a:rPr lang="en-US" altLang="zh-CN" sz="2000" i="1">
                            <a:latin typeface="Cambria Math" panose="02040503050406030204" pitchFamily="18" charset="0"/>
                          </a:rPr>
                          <m:t>|</m:t>
                        </m:r>
                      </m:e>
                      <m:sup>
                        <m:r>
                          <a:rPr lang="en-US" altLang="zh-CN" sz="2000" i="1">
                            <a:latin typeface="Cambria Math" panose="02040503050406030204" pitchFamily="18" charset="0"/>
                          </a:rPr>
                          <m:t>𝟐</m:t>
                        </m:r>
                      </m:sup>
                    </m:sSup>
                  </m:oMath>
                </a14:m>
                <a:endParaRPr lang="en-US" altLang="zh-CN" sz="2000" dirty="0"/>
              </a:p>
              <a:p>
                <a:r>
                  <a:rPr lang="zh-CN" altLang="en-US" sz="2400" dirty="0"/>
                  <a:t>因此，如果选择</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𝟐</m:t>
                        </m:r>
                        <m:r>
                          <a:rPr lang="en-US" altLang="zh-CN" sz="2400" i="1">
                            <a:latin typeface="Cambria Math" panose="02040503050406030204" pitchFamily="18" charset="0"/>
                          </a:rPr>
                          <m:t>𝜶</m:t>
                        </m:r>
                      </m:num>
                      <m:den>
                        <m:r>
                          <a:rPr lang="en-US" altLang="zh-CN" sz="2400" i="1">
                            <a:latin typeface="Cambria Math" panose="02040503050406030204" pitchFamily="18" charset="0"/>
                          </a:rPr>
                          <m:t>𝑳</m:t>
                        </m:r>
                      </m:den>
                    </m:f>
                    <m:r>
                      <a:rPr lang="en-US" altLang="zh-CN" sz="2400" i="1">
                        <a:latin typeface="Cambria Math" panose="02040503050406030204" pitchFamily="18" charset="0"/>
                      </a:rPr>
                      <m:t>,</m:t>
                    </m:r>
                  </m:oMath>
                </a14:m>
                <a:r>
                  <a:rPr lang="zh-CN" altLang="en-US" sz="2400" dirty="0"/>
                  <a:t>满足</a:t>
                </a:r>
                <a14:m>
                  <m:oMath xmlns:m="http://schemas.openxmlformats.org/officeDocument/2006/math">
                    <m:r>
                      <a:rPr lang="en-US" altLang="zh-CN" sz="2400" i="1" dirty="0">
                        <a:latin typeface="Cambria Math" panose="02040503050406030204" pitchFamily="18" charset="0"/>
                      </a:rPr>
                      <m:t>𝜶</m:t>
                    </m:r>
                    <m:r>
                      <a:rPr lang="en-US" altLang="zh-CN" sz="2400" i="1" dirty="0">
                        <a:latin typeface="Cambria Math" panose="02040503050406030204" pitchFamily="18" charset="0"/>
                      </a:rPr>
                      <m:t>∈(</m:t>
                    </m:r>
                    <m:r>
                      <a:rPr lang="en-US" altLang="zh-CN" sz="2400" i="1" dirty="0">
                        <a:latin typeface="Cambria Math" panose="02040503050406030204" pitchFamily="18" charset="0"/>
                      </a:rPr>
                      <m:t>𝟎</m:t>
                    </m:r>
                    <m:r>
                      <a:rPr lang="en-US" altLang="zh-CN" sz="2400" i="1" dirty="0">
                        <a:latin typeface="Cambria Math" panose="02040503050406030204" pitchFamily="18" charset="0"/>
                      </a:rPr>
                      <m:t>,</m:t>
                    </m:r>
                    <m:r>
                      <a:rPr lang="en-US" altLang="zh-CN" sz="2400" i="1" dirty="0">
                        <a:latin typeface="Cambria Math" panose="02040503050406030204" pitchFamily="18" charset="0"/>
                      </a:rPr>
                      <m:t>𝟏</m:t>
                    </m:r>
                    <m:r>
                      <a:rPr lang="en-US" altLang="zh-CN" sz="2400" i="1" dirty="0">
                        <a:latin typeface="Cambria Math" panose="02040503050406030204" pitchFamily="18" charset="0"/>
                      </a:rPr>
                      <m:t>)</m:t>
                    </m:r>
                  </m:oMath>
                </a14:m>
                <a:r>
                  <a:rPr lang="zh-CN" altLang="en-US" sz="2400" dirty="0"/>
                  <a:t>，则</a:t>
                </a:r>
                <a:endParaRPr lang="en-US" altLang="zh-CN" sz="2400" dirty="0"/>
              </a:p>
              <a:p>
                <a:pPr lvl="1"/>
                <a14:m>
                  <m:oMath xmlns:m="http://schemas.openxmlformats.org/officeDocument/2006/math">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e>
                    </m:d>
                    <m:r>
                      <a:rPr lang="en-US" altLang="zh-CN" sz="2000" i="1">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r>
                              <a:rPr lang="en-US" altLang="zh-CN" sz="2000" i="1">
                                <a:latin typeface="Cambria Math" panose="02040503050406030204" pitchFamily="18" charset="0"/>
                              </a:rPr>
                              <m:t>+</m:t>
                            </m:r>
                            <m:r>
                              <a:rPr lang="en-US" altLang="zh-CN" sz="2000" i="1">
                                <a:latin typeface="Cambria Math" panose="02040503050406030204" pitchFamily="18" charset="0"/>
                              </a:rPr>
                              <m:t>𝟏</m:t>
                            </m:r>
                          </m:sub>
                        </m:sSub>
                      </m:e>
                    </m:d>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𝟐</m:t>
                        </m:r>
                      </m:num>
                      <m:den>
                        <m:r>
                          <a:rPr lang="en-US" altLang="zh-CN" sz="2000" i="1">
                            <a:latin typeface="Cambria Math" panose="02040503050406030204" pitchFamily="18" charset="0"/>
                          </a:rPr>
                          <m:t>𝑳</m:t>
                        </m:r>
                      </m:den>
                    </m:f>
                    <m:r>
                      <a:rPr lang="en-US" altLang="zh-CN" sz="2000" i="1">
                        <a:latin typeface="Cambria Math" panose="02040503050406030204" pitchFamily="18" charset="0"/>
                      </a:rPr>
                      <m:t>𝜶</m:t>
                    </m:r>
                    <m:r>
                      <a:rPr lang="en-US" altLang="zh-CN" sz="2000" i="1">
                        <a:latin typeface="Cambria Math" panose="02040503050406030204" pitchFamily="18" charset="0"/>
                      </a:rPr>
                      <m:t>(</m:t>
                    </m:r>
                    <m:r>
                      <a:rPr lang="en-US" altLang="zh-CN" sz="2000" i="1">
                        <a:latin typeface="Cambria Math" panose="02040503050406030204" pitchFamily="18" charset="0"/>
                      </a:rPr>
                      <m:t>𝟏</m:t>
                    </m:r>
                    <m:r>
                      <a:rPr lang="en-US" altLang="zh-CN" sz="2000" i="1">
                        <a:latin typeface="Cambria Math" panose="02040503050406030204" pitchFamily="18" charset="0"/>
                      </a:rPr>
                      <m:t>−</m:t>
                    </m:r>
                    <m:r>
                      <a:rPr lang="en-US" altLang="zh-CN" sz="2000" i="1">
                        <a:latin typeface="Cambria Math" panose="02040503050406030204" pitchFamily="18" charset="0"/>
                      </a:rPr>
                      <m:t>𝜶</m:t>
                    </m:r>
                    <m:r>
                      <a:rPr lang="en-US" altLang="zh-CN" sz="2000" i="1">
                        <a:latin typeface="Cambria Math" panose="02040503050406030204" pitchFamily="18" charset="0"/>
                      </a:rPr>
                      <m:t>)</m:t>
                    </m:r>
                    <m:r>
                      <m:rPr>
                        <m:lit/>
                      </m:rPr>
                      <a:rPr lang="en-US" altLang="zh-CN" sz="2000" i="1">
                        <a:latin typeface="Cambria Math" panose="02040503050406030204" pitchFamily="18" charset="0"/>
                      </a:rPr>
                      <m:t>||</m:t>
                    </m:r>
                  </m:oMath>
                </a14:m>
                <a:r>
                  <a:rPr lang="en-US" altLang="zh-CN" sz="2000" dirty="0"/>
                  <a:t> </a:t>
                </a:r>
                <a14:m>
                  <m:oMath xmlns:m="http://schemas.openxmlformats.org/officeDocument/2006/math">
                    <m:r>
                      <a:rPr lang="en-US" altLang="zh-CN" sz="2000">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e>
                    </m:d>
                    <m:r>
                      <m:rPr>
                        <m:lit/>
                      </m:rP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m:rPr>
                            <m:lit/>
                          </m:rPr>
                          <a:rPr lang="en-US" altLang="zh-CN" sz="2000" i="1">
                            <a:latin typeface="Cambria Math" panose="02040503050406030204" pitchFamily="18" charset="0"/>
                          </a:rPr>
                          <m:t>|</m:t>
                        </m:r>
                      </m:e>
                      <m:sup>
                        <m:r>
                          <a:rPr lang="en-US" altLang="zh-CN" sz="2000" i="1">
                            <a:latin typeface="Cambria Math" panose="02040503050406030204" pitchFamily="18" charset="0"/>
                          </a:rPr>
                          <m:t>𝟐</m:t>
                        </m:r>
                      </m:sup>
                    </m:sSup>
                  </m:oMath>
                </a14:m>
                <a:endParaRPr lang="en-US" altLang="zh-CN" sz="2000" dirty="0"/>
              </a:p>
              <a:p>
                <a:pPr lvl="1"/>
                <a:r>
                  <a:rPr lang="zh-CN" altLang="en-US" sz="2000" dirty="0"/>
                  <a:t>当然最优选择为</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𝒉</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𝟏</m:t>
                        </m:r>
                      </m:num>
                      <m:den>
                        <m:r>
                          <a:rPr lang="en-US" altLang="zh-CN" sz="2000" i="1">
                            <a:latin typeface="Cambria Math" panose="02040503050406030204" pitchFamily="18" charset="0"/>
                          </a:rPr>
                          <m:t>𝑳</m:t>
                        </m:r>
                      </m:den>
                    </m:f>
                  </m:oMath>
                </a14:m>
                <a:endParaRPr lang="en-US" altLang="zh-CN" sz="2000" dirty="0"/>
              </a:p>
              <a:p>
                <a:endParaRPr lang="zh-CN" altLang="en-US" sz="2400" dirty="0"/>
              </a:p>
            </p:txBody>
          </p:sp>
        </mc:Choice>
        <mc:Fallback xmlns="">
          <p:sp>
            <p:nvSpPr>
              <p:cNvPr id="3" name="内容占位符 2">
                <a:extLst>
                  <a:ext uri="{FF2B5EF4-FFF2-40B4-BE49-F238E27FC236}">
                    <a16:creationId xmlns:a16="http://schemas.microsoft.com/office/drawing/2014/main" id="{D135D2BA-D886-44A9-84C0-F970385963A1}"/>
                  </a:ext>
                </a:extLst>
              </p:cNvPr>
              <p:cNvSpPr>
                <a:spLocks noGrp="1" noRot="1" noChangeAspect="1" noMove="1" noResize="1" noEditPoints="1" noAdjustHandles="1" noChangeArrowheads="1" noChangeShapeType="1" noTextEdit="1"/>
              </p:cNvSpPr>
              <p:nvPr>
                <p:ph idx="1"/>
              </p:nvPr>
            </p:nvSpPr>
            <p:spPr>
              <a:blipFill>
                <a:blip r:embed="rId2"/>
                <a:stretch>
                  <a:fillRect l="-9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873433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6DC7F-2749-4F16-9A9E-1E5111B37C55}"/>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梯度法收敛性分析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135D2BA-D886-44A9-84C0-F970385963A1}"/>
                  </a:ext>
                </a:extLst>
              </p:cNvPr>
              <p:cNvSpPr>
                <a:spLocks noGrp="1"/>
              </p:cNvSpPr>
              <p:nvPr>
                <p:ph idx="1"/>
              </p:nvPr>
            </p:nvSpPr>
            <p:spPr/>
            <p:txBody>
              <a:bodyPr>
                <a:noAutofit/>
              </a:bodyPr>
              <a:lstStyle/>
              <a:p>
                <a:r>
                  <a:rPr lang="zh-CN" altLang="en-US" sz="2800" dirty="0">
                    <a:solidFill>
                      <a:srgbClr val="FF0000"/>
                    </a:solidFill>
                  </a:rPr>
                  <a:t>策略</a:t>
                </a:r>
                <a:r>
                  <a:rPr lang="en-US" altLang="zh-CN" sz="2800" dirty="0">
                    <a:solidFill>
                      <a:srgbClr val="FF0000"/>
                    </a:solidFill>
                  </a:rPr>
                  <a:t>2</a:t>
                </a:r>
                <a:r>
                  <a:rPr lang="zh-CN" altLang="en-US" sz="2800" dirty="0"/>
                  <a:t>：对于全松弛策略，我们有</a:t>
                </a:r>
                <a:endParaRPr lang="en-US" altLang="zh-CN" sz="2800" dirty="0"/>
              </a:p>
              <a:p>
                <a:pPr lvl="1"/>
                <a14:m>
                  <m:oMath xmlns:m="http://schemas.openxmlformats.org/officeDocument/2006/math">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𝟐</m:t>
                        </m:r>
                        <m:r>
                          <a:rPr lang="en-US" altLang="zh-CN" sz="2400" i="1">
                            <a:latin typeface="Cambria Math" panose="02040503050406030204" pitchFamily="18" charset="0"/>
                          </a:rPr>
                          <m:t>𝑳</m:t>
                        </m:r>
                      </m:den>
                    </m:f>
                    <m:r>
                      <m:rPr>
                        <m:lit/>
                      </m:rP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m:rPr>
                        <m:lit/>
                      </m:rP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𝟐</m:t>
                        </m:r>
                      </m:sup>
                    </m:sSup>
                  </m:oMath>
                </a14:m>
                <a:endParaRPr lang="en-US" altLang="zh-CN" sz="2400" dirty="0"/>
              </a:p>
              <a:p>
                <a:r>
                  <a:rPr lang="zh-CN" altLang="en-US" sz="2800" dirty="0"/>
                  <a:t>最大的减少量不会比步长为</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𝒉</m:t>
                        </m:r>
                      </m:e>
                      <m:sub>
                        <m:r>
                          <a:rPr lang="en-US" altLang="zh-CN" sz="2800" i="1">
                            <a:latin typeface="Cambria Math" panose="02040503050406030204" pitchFamily="18" charset="0"/>
                          </a:rPr>
                          <m:t>𝒌</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𝟏</m:t>
                        </m:r>
                      </m:num>
                      <m:den>
                        <m:r>
                          <a:rPr lang="en-US" altLang="zh-CN" sz="2800" i="1">
                            <a:latin typeface="Cambria Math" panose="02040503050406030204" pitchFamily="18" charset="0"/>
                          </a:rPr>
                          <m:t>𝑳</m:t>
                        </m:r>
                      </m:den>
                    </m:f>
                  </m:oMath>
                </a14:m>
                <a:r>
                  <a:rPr lang="zh-CN" altLang="en-US" sz="2800" dirty="0"/>
                  <a:t>的情形差</a:t>
                </a:r>
                <a:endParaRPr lang="en-US" altLang="zh-CN" sz="2800" dirty="0"/>
              </a:p>
              <a:p>
                <a:r>
                  <a:rPr lang="zh-CN" altLang="en-US" sz="2800" dirty="0">
                    <a:solidFill>
                      <a:srgbClr val="FF0000"/>
                    </a:solidFill>
                  </a:rPr>
                  <a:t>策略</a:t>
                </a:r>
                <a:r>
                  <a:rPr lang="en-US" altLang="zh-CN" sz="2800" dirty="0">
                    <a:solidFill>
                      <a:srgbClr val="FF0000"/>
                    </a:solidFill>
                  </a:rPr>
                  <a:t>3</a:t>
                </a:r>
                <a:r>
                  <a:rPr lang="zh-CN" altLang="en-US" sz="2800" dirty="0">
                    <a:solidFill>
                      <a:srgbClr val="FF0000"/>
                    </a:solidFill>
                  </a:rPr>
                  <a:t>：</a:t>
                </a:r>
                <a:r>
                  <a:rPr lang="zh-CN" altLang="en-US" sz="2800" dirty="0"/>
                  <a:t>最后，对于</a:t>
                </a:r>
                <a:r>
                  <a:rPr lang="en-US" altLang="zh-CN" sz="2800" dirty="0"/>
                  <a:t>Armijo</a:t>
                </a:r>
                <a:r>
                  <a:rPr lang="zh-CN" altLang="en-US" sz="2800" dirty="0"/>
                  <a:t>规则，有</a:t>
                </a:r>
                <a:endParaRPr lang="en-US" altLang="zh-CN" sz="2800" dirty="0"/>
              </a:p>
              <a:p>
                <a:pPr lvl="1"/>
                <a14:m>
                  <m:oMath xmlns:m="http://schemas.openxmlformats.org/officeDocument/2006/math">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e>
                    </m:d>
                    <m:r>
                      <a:rPr lang="en-US" altLang="zh-CN" sz="2400" i="1">
                        <a:latin typeface="Cambria Math" panose="02040503050406030204" pitchFamily="18" charset="0"/>
                      </a:rPr>
                      <m:t>≤</m:t>
                    </m:r>
                    <m:r>
                      <a:rPr lang="en-US" altLang="zh-CN" sz="2400" i="1">
                        <a:latin typeface="Cambria Math" panose="02040503050406030204" pitchFamily="18" charset="0"/>
                      </a:rPr>
                      <m:t>𝜷</m:t>
                    </m:r>
                    <m:d>
                      <m:dPr>
                        <m:begChr m:val="⟨"/>
                        <m:endChr m:val=""/>
                        <m:ctrlPr>
                          <a:rPr lang="en-US" altLang="zh-CN" sz="2400" i="1" smtClean="0">
                            <a:latin typeface="Cambria Math" panose="02040503050406030204" pitchFamily="18" charset="0"/>
                          </a:rPr>
                        </m:ctrlPr>
                      </m:dPr>
                      <m:e>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d>
                          <m:dPr>
                            <m:begChr m:val=""/>
                            <m:endChr m:val="⟩"/>
                            <m:ctrlPr>
                              <a:rPr lang="en-US" altLang="zh-CN" sz="240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e>
                        </m:d>
                      </m:e>
                    </m:d>
                    <m:r>
                      <a:rPr lang="en-US" altLang="zh-CN" sz="2400" i="1">
                        <a:latin typeface="Cambria Math" panose="02040503050406030204" pitchFamily="18" charset="0"/>
                      </a:rPr>
                      <m:t>=</m:t>
                    </m:r>
                    <m:r>
                      <a:rPr lang="en-US" altLang="zh-CN" sz="2400" i="1">
                        <a:latin typeface="Cambria Math" panose="02040503050406030204" pitchFamily="18" charset="0"/>
                      </a:rPr>
                      <m:t>𝜷</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r>
                      <m:rPr>
                        <m:lit/>
                      </m:rP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m:rPr>
                        <m:lit/>
                      </m:rP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𝟐</m:t>
                        </m:r>
                      </m:sup>
                    </m:sSup>
                  </m:oMath>
                </a14:m>
                <a:endParaRPr lang="en-US" altLang="zh-CN" sz="2400" dirty="0"/>
              </a:p>
              <a:p>
                <a:r>
                  <a:rPr lang="zh-CN" altLang="en-US" sz="2800" dirty="0"/>
                  <a:t>根据下降法一步梯度推导：</a:t>
                </a:r>
                <a:endParaRPr lang="en-US" altLang="zh-CN" sz="2800" dirty="0"/>
              </a:p>
              <a:p>
                <a:pPr lvl="1"/>
                <a14:m>
                  <m:oMath xmlns:m="http://schemas.openxmlformats.org/officeDocument/2006/math">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𝟐</m:t>
                            </m:r>
                          </m:den>
                        </m:f>
                        <m:r>
                          <a:rPr lang="en-US" altLang="zh-CN" sz="2400" i="1">
                            <a:latin typeface="Cambria Math" panose="02040503050406030204" pitchFamily="18" charset="0"/>
                          </a:rPr>
                          <m:t>𝑳</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e>
                    </m:d>
                    <m:r>
                      <m:rPr>
                        <m:lit/>
                      </m:rP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m:rPr>
                        <m:lit/>
                      </m:rP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𝟐</m:t>
                        </m:r>
                      </m:sup>
                    </m:sSup>
                  </m:oMath>
                </a14:m>
                <a:endParaRPr lang="en-US" altLang="zh-CN" sz="2400" dirty="0"/>
              </a:p>
              <a:p>
                <a:r>
                  <a:rPr lang="zh-CN" altLang="en-US" sz="2800" dirty="0"/>
                  <a:t>因此</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𝒉</m:t>
                        </m:r>
                      </m:e>
                      <m:sub>
                        <m:r>
                          <a:rPr lang="en-US" altLang="zh-CN" sz="2800" i="1">
                            <a:solidFill>
                              <a:srgbClr val="FF0000"/>
                            </a:solidFill>
                            <a:latin typeface="Cambria Math" panose="02040503050406030204" pitchFamily="18" charset="0"/>
                          </a:rPr>
                          <m:t>𝒌</m:t>
                        </m:r>
                      </m:sub>
                    </m:sSub>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𝟐</m:t>
                        </m:r>
                      </m:num>
                      <m:den>
                        <m:r>
                          <a:rPr lang="en-US" altLang="zh-CN" sz="2800" i="1">
                            <a:solidFill>
                              <a:srgbClr val="FF0000"/>
                            </a:solidFill>
                            <a:latin typeface="Cambria Math" panose="02040503050406030204" pitchFamily="18" charset="0"/>
                          </a:rPr>
                          <m:t>𝑳</m:t>
                        </m:r>
                      </m:den>
                    </m:f>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𝟏</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𝜷</m:t>
                    </m:r>
                    <m:r>
                      <a:rPr lang="en-US" altLang="zh-CN" sz="2800" i="1">
                        <a:solidFill>
                          <a:srgbClr val="FF0000"/>
                        </a:solidFill>
                        <a:latin typeface="Cambria Math" panose="02040503050406030204" pitchFamily="18" charset="0"/>
                      </a:rPr>
                      <m:t>)</m:t>
                    </m:r>
                  </m:oMath>
                </a14:m>
                <a:r>
                  <a:rPr lang="en-US" altLang="zh-CN" sz="2800" dirty="0">
                    <a:solidFill>
                      <a:srgbClr val="FF0000"/>
                    </a:solidFill>
                  </a:rPr>
                  <a:t>,</a:t>
                </a:r>
                <a:r>
                  <a:rPr lang="zh-CN" altLang="en-US" sz="2800" dirty="0"/>
                  <a:t>根据</a:t>
                </a:r>
                <a:r>
                  <a:rPr lang="en-US" altLang="zh-CN" sz="2800" dirty="0"/>
                  <a:t>Armijo</a:t>
                </a:r>
                <a:r>
                  <a:rPr lang="zh-CN" altLang="en-US" sz="2800" dirty="0"/>
                  <a:t>第一条规则，有</a:t>
                </a:r>
              </a:p>
            </p:txBody>
          </p:sp>
        </mc:Choice>
        <mc:Fallback xmlns="">
          <p:sp>
            <p:nvSpPr>
              <p:cNvPr id="3" name="内容占位符 2">
                <a:extLst>
                  <a:ext uri="{FF2B5EF4-FFF2-40B4-BE49-F238E27FC236}">
                    <a16:creationId xmlns:a16="http://schemas.microsoft.com/office/drawing/2014/main" id="{D135D2BA-D886-44A9-84C0-F970385963A1}"/>
                  </a:ext>
                </a:extLst>
              </p:cNvPr>
              <p:cNvSpPr>
                <a:spLocks noGrp="1" noRot="1" noChangeAspect="1" noMove="1" noResize="1" noEditPoints="1" noAdjustHandles="1" noChangeArrowheads="1" noChangeShapeType="1" noTextEdit="1"/>
              </p:cNvSpPr>
              <p:nvPr>
                <p:ph idx="1"/>
              </p:nvPr>
            </p:nvSpPr>
            <p:spPr>
              <a:blipFill>
                <a:blip r:embed="rId2"/>
                <a:stretch>
                  <a:fillRect l="-1190" t="-14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735509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2EACDCF-FA54-4848-B1AD-6ACFCBCD4203}"/>
                  </a:ext>
                </a:extLst>
              </p:cNvPr>
              <p:cNvSpPr>
                <a:spLocks noGrp="1"/>
              </p:cNvSpPr>
              <p:nvPr>
                <p:ph idx="1"/>
              </p:nvPr>
            </p:nvSpPr>
            <p:spPr/>
            <p:txBody>
              <a:bodyPr>
                <a:normAutofit/>
              </a:bodyPr>
              <a:lstStyle/>
              <a:p>
                <a:pPr lvl="1"/>
                <a14:m>
                  <m:oMath xmlns:m="http://schemas.openxmlformats.org/officeDocument/2006/math">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e>
                    </m:d>
                    <m:r>
                      <a:rPr lang="en-US" altLang="zh-CN" sz="2400" i="1">
                        <a:latin typeface="Cambria Math" panose="02040503050406030204" pitchFamily="18" charset="0"/>
                      </a:rPr>
                      <m:t>≥</m:t>
                    </m:r>
                    <m:r>
                      <a:rPr lang="en-US" altLang="zh-CN" sz="2400" i="1">
                        <a:latin typeface="Cambria Math" panose="02040503050406030204" pitchFamily="18" charset="0"/>
                      </a:rPr>
                      <m:t>𝜶</m:t>
                    </m:r>
                    <m:r>
                      <a:rPr lang="en-US" altLang="zh-CN" sz="2400" i="1" smtClean="0">
                        <a:latin typeface="Cambria Math" panose="02040503050406030204" pitchFamily="18" charset="0"/>
                        <a:ea typeface="Cambria Math" panose="02040503050406030204" pitchFamily="18" charset="0"/>
                      </a:rPr>
                      <m:t>&lt;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m:rPr>
                        <m:lit/>
                      </m:rPr>
                      <a:rPr lang="en-US" altLang="zh-CN" sz="2400" i="1">
                        <a:latin typeface="Cambria Math" panose="02040503050406030204" pitchFamily="18" charset="0"/>
                      </a:rPr>
                      <m:t>&gt;</m:t>
                    </m:r>
                    <m:r>
                      <a:rPr lang="en-US" altLang="zh-CN" sz="2400" i="1">
                        <a:latin typeface="Cambria Math" panose="02040503050406030204" pitchFamily="18" charset="0"/>
                      </a:rPr>
                      <m:t>=</m:t>
                    </m:r>
                    <m:r>
                      <a:rPr lang="en-US" altLang="zh-CN" sz="2400" i="1">
                        <a:latin typeface="Cambria Math" panose="02040503050406030204" pitchFamily="18" charset="0"/>
                      </a:rPr>
                      <m:t>𝜶</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r>
                      <m:rPr>
                        <m:lit/>
                      </m:rP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m:rPr>
                        <m:lit/>
                      </m:rP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𝟐</m:t>
                        </m:r>
                      </m:sup>
                    </m:sSup>
                  </m:oMath>
                </a14:m>
                <a:endParaRPr lang="en-US" altLang="zh-CN" sz="2400" dirty="0"/>
              </a:p>
              <a:p>
                <a:r>
                  <a:rPr lang="zh-CN" altLang="en-US" sz="2800" dirty="0"/>
                  <a:t>结合</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𝒉</m:t>
                        </m:r>
                      </m:e>
                      <m:sub>
                        <m:r>
                          <a:rPr lang="en-US" altLang="zh-CN" sz="2800" i="1">
                            <a:solidFill>
                              <a:srgbClr val="FF0000"/>
                            </a:solidFill>
                            <a:latin typeface="Cambria Math" panose="02040503050406030204" pitchFamily="18" charset="0"/>
                          </a:rPr>
                          <m:t>𝒌</m:t>
                        </m:r>
                      </m:sub>
                    </m:sSub>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𝟐</m:t>
                        </m:r>
                      </m:num>
                      <m:den>
                        <m:r>
                          <a:rPr lang="en-US" altLang="zh-CN" sz="2800" i="1">
                            <a:solidFill>
                              <a:srgbClr val="FF0000"/>
                            </a:solidFill>
                            <a:latin typeface="Cambria Math" panose="02040503050406030204" pitchFamily="18" charset="0"/>
                          </a:rPr>
                          <m:t>𝑳</m:t>
                        </m:r>
                      </m:den>
                    </m:f>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𝟏</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𝜷</m:t>
                    </m:r>
                    <m:r>
                      <a:rPr lang="en-US" altLang="zh-CN" sz="2800" i="1">
                        <a:solidFill>
                          <a:srgbClr val="FF0000"/>
                        </a:solidFill>
                        <a:latin typeface="Cambria Math" panose="02040503050406030204" pitchFamily="18" charset="0"/>
                      </a:rPr>
                      <m:t>)</m:t>
                    </m:r>
                  </m:oMath>
                </a14:m>
                <a:r>
                  <a:rPr lang="en-US" altLang="zh-CN" sz="2800" dirty="0">
                    <a:solidFill>
                      <a:srgbClr val="FF0000"/>
                    </a:solidFill>
                  </a:rPr>
                  <a:t>,</a:t>
                </a:r>
                <a:r>
                  <a:rPr lang="zh-CN" altLang="en-US" sz="2800" dirty="0"/>
                  <a:t>则可以得到</a:t>
                </a:r>
                <a:endParaRPr lang="en-US" altLang="zh-CN" sz="2800" dirty="0"/>
              </a:p>
              <a:p>
                <a:pPr lvl="1"/>
                <a14:m>
                  <m:oMath xmlns:m="http://schemas.openxmlformats.org/officeDocument/2006/math">
                    <m:r>
                      <a:rPr lang="en-US" altLang="zh-CN" sz="2400" i="1">
                        <a:solidFill>
                          <a:srgbClr val="FF0000"/>
                        </a:solidFill>
                        <a:latin typeface="Cambria Math" panose="02040503050406030204" pitchFamily="18" charset="0"/>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sub>
                        </m:sSub>
                      </m:e>
                    </m:d>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𝟏</m:t>
                            </m:r>
                          </m:sub>
                        </m:sSub>
                      </m:e>
                    </m:d>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𝟐</m:t>
                        </m:r>
                      </m:num>
                      <m:den>
                        <m:r>
                          <a:rPr lang="en-US" altLang="zh-CN" sz="2400" i="1">
                            <a:solidFill>
                              <a:srgbClr val="FF0000"/>
                            </a:solidFill>
                            <a:latin typeface="Cambria Math" panose="02040503050406030204" pitchFamily="18" charset="0"/>
                          </a:rPr>
                          <m:t>𝑳</m:t>
                        </m:r>
                      </m:den>
                    </m:f>
                    <m:r>
                      <a:rPr lang="en-US" altLang="zh-CN" sz="2400" i="1">
                        <a:solidFill>
                          <a:srgbClr val="FF0000"/>
                        </a:solidFill>
                        <a:latin typeface="Cambria Math" panose="02040503050406030204" pitchFamily="18" charset="0"/>
                      </a:rPr>
                      <m:t>𝜶</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𝟏</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𝜷</m:t>
                        </m:r>
                      </m:e>
                    </m:d>
                    <m:r>
                      <m:rPr>
                        <m:lit/>
                      </m:rPr>
                      <a:rPr lang="en-US" altLang="zh-CN" sz="2400" i="1">
                        <a:solidFill>
                          <a:srgbClr val="FF0000"/>
                        </a:solidFill>
                        <a:latin typeface="Cambria Math" panose="02040503050406030204" pitchFamily="18" charset="0"/>
                      </a:rPr>
                      <m:t>||</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sub>
                        </m:sSub>
                      </m:e>
                    </m:d>
                    <m:r>
                      <m:rPr>
                        <m:lit/>
                      </m:rPr>
                      <a:rPr lang="en-US" altLang="zh-CN" sz="2400" i="1">
                        <a:solidFill>
                          <a:srgbClr val="FF0000"/>
                        </a:solidFill>
                        <a:latin typeface="Cambria Math" panose="02040503050406030204" pitchFamily="18" charset="0"/>
                      </a:rPr>
                      <m:t>|</m:t>
                    </m:r>
                    <m:sSup>
                      <m:sSupPr>
                        <m:ctrlPr>
                          <a:rPr lang="en-US" altLang="zh-CN" sz="2400" i="1">
                            <a:solidFill>
                              <a:srgbClr val="FF0000"/>
                            </a:solidFill>
                            <a:latin typeface="Cambria Math" panose="02040503050406030204" pitchFamily="18" charset="0"/>
                          </a:rPr>
                        </m:ctrlPr>
                      </m:sSupPr>
                      <m:e>
                        <m:r>
                          <m:rPr>
                            <m:lit/>
                          </m:rPr>
                          <a:rPr lang="en-US" altLang="zh-CN" sz="2400" i="1">
                            <a:solidFill>
                              <a:srgbClr val="FF0000"/>
                            </a:solidFill>
                            <a:latin typeface="Cambria Math" panose="02040503050406030204" pitchFamily="18" charset="0"/>
                          </a:rPr>
                          <m:t>|</m:t>
                        </m:r>
                      </m:e>
                      <m:sup>
                        <m:r>
                          <a:rPr lang="en-US" altLang="zh-CN" sz="2400" i="1">
                            <a:solidFill>
                              <a:srgbClr val="FF0000"/>
                            </a:solidFill>
                            <a:latin typeface="Cambria Math" panose="02040503050406030204" pitchFamily="18" charset="0"/>
                          </a:rPr>
                          <m:t>𝟐</m:t>
                        </m:r>
                      </m:sup>
                    </m:sSup>
                  </m:oMath>
                </a14:m>
                <a:endParaRPr lang="en-US" altLang="zh-CN" sz="2400" dirty="0">
                  <a:solidFill>
                    <a:srgbClr val="FF0000"/>
                  </a:solidFill>
                </a:endParaRPr>
              </a:p>
              <a:p>
                <a:r>
                  <a:rPr lang="zh-CN" altLang="en-US" sz="2800" dirty="0"/>
                  <a:t>从而证明了，所有条件下都满足</a:t>
                </a:r>
                <a:endParaRPr lang="en-US" altLang="zh-CN" sz="2800" dirty="0"/>
              </a:p>
              <a:p>
                <a:pPr lvl="1"/>
                <a14:m>
                  <m:oMath xmlns:m="http://schemas.openxmlformats.org/officeDocument/2006/math">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𝝎</m:t>
                        </m:r>
                      </m:num>
                      <m:den>
                        <m:r>
                          <a:rPr lang="en-US" altLang="zh-CN" sz="2400" i="1">
                            <a:latin typeface="Cambria Math" panose="02040503050406030204" pitchFamily="18" charset="0"/>
                          </a:rPr>
                          <m:t>𝑳</m:t>
                        </m:r>
                      </m:den>
                    </m:f>
                    <m:r>
                      <m:rPr>
                        <m:lit/>
                      </m:rP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m:rPr>
                        <m:lit/>
                      </m:rP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𝟐</m:t>
                        </m:r>
                      </m:sup>
                    </m:sSup>
                  </m:oMath>
                </a14:m>
                <a:r>
                  <a:rPr lang="en-US" altLang="zh-CN" sz="2400" dirty="0"/>
                  <a:t>,</a:t>
                </a:r>
                <a:r>
                  <a:rPr lang="zh-CN" altLang="en-US" sz="2400" dirty="0"/>
                  <a:t>其中</a:t>
                </a:r>
                <a14:m>
                  <m:oMath xmlns:m="http://schemas.openxmlformats.org/officeDocument/2006/math">
                    <m:r>
                      <a:rPr lang="en-US" altLang="zh-CN" sz="2400" i="1">
                        <a:latin typeface="Cambria Math" panose="02040503050406030204" pitchFamily="18" charset="0"/>
                      </a:rPr>
                      <m:t>𝝎</m:t>
                    </m:r>
                  </m:oMath>
                </a14:m>
                <a:r>
                  <a:rPr lang="zh-CN" altLang="en-US" sz="2400" dirty="0"/>
                  <a:t>是一个正常数</a:t>
                </a:r>
                <a:endParaRPr lang="en-US" altLang="zh-CN" sz="2400" dirty="0"/>
              </a:p>
              <a:p>
                <a:r>
                  <a:rPr lang="zh-CN" altLang="en-US" sz="2800" dirty="0"/>
                  <a:t>梯度法的性能如何？</a:t>
                </a:r>
                <a:endParaRPr lang="en-US" altLang="zh-CN" sz="2800" dirty="0"/>
              </a:p>
              <a:p>
                <a:pPr lvl="1"/>
                <a14:m>
                  <m:oMath xmlns:m="http://schemas.openxmlformats.org/officeDocument/2006/math">
                    <m:r>
                      <a:rPr lang="zh-CN" altLang="en-US" sz="2400" i="1" dirty="0">
                        <a:latin typeface="Cambria Math" panose="02040503050406030204" pitchFamily="18" charset="0"/>
                      </a:rPr>
                      <m:t>从</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𝝎</m:t>
                        </m:r>
                      </m:num>
                      <m:den>
                        <m:r>
                          <a:rPr lang="en-US" altLang="zh-CN" sz="2400" i="1">
                            <a:latin typeface="Cambria Math" panose="02040503050406030204" pitchFamily="18" charset="0"/>
                          </a:rPr>
                          <m:t>𝑳</m:t>
                        </m:r>
                      </m:den>
                    </m:f>
                    <m:r>
                      <m:rPr>
                        <m:lit/>
                      </m:rP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m:rPr>
                        <m:lit/>
                      </m:rP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𝟐</m:t>
                        </m:r>
                      </m:sup>
                    </m:sSup>
                  </m:oMath>
                </a14:m>
                <a:r>
                  <a:rPr lang="zh-CN" altLang="en-US" sz="2400" dirty="0"/>
                  <a:t>能得到什么？</a:t>
                </a:r>
                <a:endParaRPr lang="en-US" altLang="zh-CN" sz="2400" dirty="0"/>
              </a:p>
              <a:p>
                <a:pPr lvl="1"/>
                <a14:m>
                  <m:oMath xmlns:m="http://schemas.openxmlformats.org/officeDocument/2006/math">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𝝎</m:t>
                        </m:r>
                      </m:num>
                      <m:den>
                        <m:r>
                          <a:rPr lang="en-US" altLang="zh-CN" sz="2400" i="1">
                            <a:solidFill>
                              <a:srgbClr val="FF0000"/>
                            </a:solidFill>
                            <a:latin typeface="Cambria Math" panose="02040503050406030204" pitchFamily="18" charset="0"/>
                          </a:rPr>
                          <m:t>𝑳</m:t>
                        </m:r>
                      </m:den>
                    </m:f>
                    <m:nary>
                      <m:naryPr>
                        <m:chr m:val="∑"/>
                        <m:ctrlPr>
                          <a:rPr lang="en-US" altLang="zh-CN" sz="2400" i="1">
                            <a:solidFill>
                              <a:srgbClr val="FF0000"/>
                            </a:solidFill>
                            <a:latin typeface="Cambria Math" panose="02040503050406030204" pitchFamily="18" charset="0"/>
                          </a:rPr>
                        </m:ctrlPr>
                      </m:naryPr>
                      <m:sub>
                        <m:r>
                          <a:rPr lang="en-US" altLang="zh-CN" sz="2400" i="1">
                            <a:solidFill>
                              <a:srgbClr val="FF0000"/>
                            </a:solidFill>
                            <a:latin typeface="Cambria Math" panose="02040503050406030204" pitchFamily="18" charset="0"/>
                          </a:rPr>
                          <m:t>𝒌</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𝟎</m:t>
                        </m:r>
                      </m:sub>
                      <m:sup>
                        <m:r>
                          <a:rPr lang="en-US" altLang="zh-CN" sz="2400" i="1">
                            <a:solidFill>
                              <a:srgbClr val="FF0000"/>
                            </a:solidFill>
                            <a:latin typeface="Cambria Math" panose="02040503050406030204" pitchFamily="18" charset="0"/>
                          </a:rPr>
                          <m:t>𝑵</m:t>
                        </m:r>
                      </m:sup>
                      <m:e>
                        <m:r>
                          <m:rPr>
                            <m:lit/>
                          </m:rPr>
                          <a:rPr lang="en-US" altLang="zh-CN" sz="2400" i="1">
                            <a:solidFill>
                              <a:srgbClr val="FF0000"/>
                            </a:solidFill>
                            <a:latin typeface="Cambria Math" panose="02040503050406030204" pitchFamily="18" charset="0"/>
                          </a:rPr>
                          <m:t>||</m:t>
                        </m:r>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sub>
                            </m:sSub>
                          </m:e>
                        </m:d>
                        <m:r>
                          <m:rPr>
                            <m:lit/>
                          </m:rPr>
                          <a:rPr lang="en-US" altLang="zh-CN" sz="2400" i="1">
                            <a:solidFill>
                              <a:srgbClr val="FF0000"/>
                            </a:solidFill>
                            <a:latin typeface="Cambria Math" panose="02040503050406030204" pitchFamily="18" charset="0"/>
                          </a:rPr>
                          <m:t>|</m:t>
                        </m:r>
                        <m:sSup>
                          <m:sSupPr>
                            <m:ctrlPr>
                              <a:rPr lang="en-US" altLang="zh-CN" sz="2400" i="1">
                                <a:solidFill>
                                  <a:srgbClr val="FF0000"/>
                                </a:solidFill>
                                <a:latin typeface="Cambria Math" panose="02040503050406030204" pitchFamily="18" charset="0"/>
                              </a:rPr>
                            </m:ctrlPr>
                          </m:sSupPr>
                          <m:e>
                            <m:r>
                              <m:rPr>
                                <m:lit/>
                              </m:rPr>
                              <a:rPr lang="en-US" altLang="zh-CN" sz="2400" i="1">
                                <a:solidFill>
                                  <a:srgbClr val="FF0000"/>
                                </a:solidFill>
                                <a:latin typeface="Cambria Math" panose="02040503050406030204" pitchFamily="18" charset="0"/>
                              </a:rPr>
                              <m:t>|</m:t>
                            </m:r>
                          </m:e>
                          <m:sup>
                            <m:r>
                              <a:rPr lang="en-US" altLang="zh-CN" sz="2400" i="1">
                                <a:solidFill>
                                  <a:srgbClr val="FF0000"/>
                                </a:solidFill>
                                <a:latin typeface="Cambria Math" panose="02040503050406030204" pitchFamily="18" charset="0"/>
                              </a:rPr>
                              <m:t>𝟐</m:t>
                            </m:r>
                          </m:sup>
                        </m:sSup>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𝟎</m:t>
                                </m:r>
                              </m:sub>
                            </m:sSub>
                          </m:e>
                        </m:d>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𝑵</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𝟏</m:t>
                                </m:r>
                              </m:sub>
                            </m:sSub>
                          </m:e>
                        </m:d>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𝟎</m:t>
                                </m:r>
                              </m:sub>
                            </m:sSub>
                          </m:e>
                        </m:d>
                        <m:r>
                          <a:rPr lang="en-US" altLang="zh-CN" sz="2400" i="1">
                            <a:solidFill>
                              <a:srgbClr val="FF0000"/>
                            </a:solidFill>
                            <a:latin typeface="Cambria Math" panose="02040503050406030204" pitchFamily="18" charset="0"/>
                          </a:rPr>
                          <m:t>−</m:t>
                        </m:r>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𝒇</m:t>
                            </m:r>
                          </m:e>
                          <m:sup>
                            <m:r>
                              <a:rPr lang="en-US" altLang="zh-CN" sz="2400" i="1">
                                <a:solidFill>
                                  <a:srgbClr val="FF0000"/>
                                </a:solidFill>
                                <a:latin typeface="Cambria Math" panose="02040503050406030204" pitchFamily="18" charset="0"/>
                              </a:rPr>
                              <m:t>∗</m:t>
                            </m:r>
                          </m:sup>
                        </m:sSup>
                      </m:e>
                    </m:nary>
                  </m:oMath>
                </a14:m>
                <a:endParaRPr lang="en-US" altLang="zh-CN" sz="2400" dirty="0"/>
              </a:p>
              <a:p>
                <a:pPr lvl="1"/>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𝒇</m:t>
                        </m:r>
                      </m:e>
                      <m:sup>
                        <m:r>
                          <a:rPr lang="en-US" altLang="zh-CN" sz="2400">
                            <a:latin typeface="Cambria Math" panose="02040503050406030204" pitchFamily="18" charset="0"/>
                          </a:rPr>
                          <m:t>∗</m:t>
                        </m:r>
                      </m:sup>
                    </m:sSup>
                  </m:oMath>
                </a14:m>
                <a:r>
                  <a:rPr lang="zh-CN" altLang="en-US" sz="2400" dirty="0"/>
                  <a:t>为目标函数值的下界，上式有界，从而</a:t>
                </a:r>
                <a14:m>
                  <m:oMath xmlns:m="http://schemas.openxmlformats.org/officeDocument/2006/math">
                    <m:r>
                      <a:rPr lang="en-US" altLang="zh-CN" sz="2400">
                        <a:latin typeface="Cambria Math" panose="02040503050406030204" pitchFamily="18" charset="0"/>
                      </a:rPr>
                      <m:t>𝐥𝐢</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𝐦</m:t>
                        </m:r>
                      </m:e>
                      <m:sub>
                        <m:r>
                          <a:rPr lang="en-US" altLang="zh-CN" sz="2400">
                            <a:latin typeface="Cambria Math" panose="02040503050406030204" pitchFamily="18" charset="0"/>
                          </a:rPr>
                          <m:t>𝐤</m:t>
                        </m:r>
                        <m:r>
                          <a:rPr lang="en-US" altLang="zh-CN" sz="2400">
                            <a:latin typeface="Cambria Math" panose="02040503050406030204" pitchFamily="18" charset="0"/>
                          </a:rPr>
                          <m:t>→</m:t>
                        </m:r>
                        <m:r>
                          <a:rPr lang="en-US" altLang="zh-CN" sz="2400" i="1">
                            <a:latin typeface="Cambria Math" panose="02040503050406030204" pitchFamily="18" charset="0"/>
                          </a:rPr>
                          <m:t>∞</m:t>
                        </m:r>
                      </m:sub>
                    </m:sSub>
                    <m:r>
                      <m:rPr>
                        <m:lit/>
                      </m:rP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m:rPr>
                        <m:lit/>
                      </m:rPr>
                      <a:rPr lang="en-US" altLang="zh-CN" sz="2400" i="1">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𝟎</m:t>
                    </m:r>
                  </m:oMath>
                </a14:m>
                <a:endParaRPr lang="zh-CN" altLang="en-US" sz="2400" dirty="0"/>
              </a:p>
            </p:txBody>
          </p:sp>
        </mc:Choice>
        <mc:Fallback xmlns="">
          <p:sp>
            <p:nvSpPr>
              <p:cNvPr id="3" name="内容占位符 2">
                <a:extLst>
                  <a:ext uri="{FF2B5EF4-FFF2-40B4-BE49-F238E27FC236}">
                    <a16:creationId xmlns:a16="http://schemas.microsoft.com/office/drawing/2014/main" id="{A2EACDCF-FA54-4848-B1AD-6ACFCBCD4203}"/>
                  </a:ext>
                </a:extLst>
              </p:cNvPr>
              <p:cNvSpPr>
                <a:spLocks noGrp="1" noRot="1" noChangeAspect="1" noMove="1" noResize="1" noEditPoints="1" noAdjustHandles="1" noChangeArrowheads="1" noChangeShapeType="1" noTextEdit="1"/>
              </p:cNvSpPr>
              <p:nvPr>
                <p:ph idx="1"/>
              </p:nvPr>
            </p:nvSpPr>
            <p:spPr>
              <a:blipFill>
                <a:blip r:embed="rId2"/>
                <a:stretch>
                  <a:fillRect l="-1190" t="-217"/>
                </a:stretch>
              </a:blipFill>
            </p:spPr>
            <p:txBody>
              <a:bodyPr/>
              <a:lstStyle/>
              <a:p>
                <a:r>
                  <a:rPr lang="zh-CN" altLang="en-US">
                    <a:noFill/>
                  </a:rPr>
                  <a:t> </a:t>
                </a:r>
              </a:p>
            </p:txBody>
          </p:sp>
        </mc:Fallback>
      </mc:AlternateContent>
      <p:sp>
        <p:nvSpPr>
          <p:cNvPr id="5" name="标题 4">
            <a:extLst>
              <a:ext uri="{FF2B5EF4-FFF2-40B4-BE49-F238E27FC236}">
                <a16:creationId xmlns:a16="http://schemas.microsoft.com/office/drawing/2014/main" id="{152917E1-4414-4C73-96F9-99A1A4D2EEF1}"/>
              </a:ext>
            </a:extLst>
          </p:cNvPr>
          <p:cNvSpPr>
            <a:spLocks noGrp="1"/>
          </p:cNvSpPr>
          <p:nvPr>
            <p:ph type="title"/>
          </p:nvPr>
        </p:nvSpPr>
        <p:spPr>
          <a:xfrm>
            <a:off x="479425" y="180975"/>
            <a:ext cx="8650288" cy="763588"/>
          </a:xfrm>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梯度法收敛性分析</a:t>
            </a:r>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9F5283A-152C-45BF-A439-6D1C2D39D4AC}"/>
                  </a:ext>
                </a:extLst>
              </p:cNvPr>
              <p:cNvSpPr txBox="1"/>
              <p:nvPr/>
            </p:nvSpPr>
            <p:spPr>
              <a:xfrm>
                <a:off x="1640632" y="1880989"/>
                <a:ext cx="5832648" cy="1155701"/>
              </a:xfrm>
              <a:prstGeom prst="rect">
                <a:avLst/>
              </a:prstGeom>
              <a:solidFill>
                <a:srgbClr val="FFC000"/>
              </a:solidFill>
            </p:spPr>
            <p:txBody>
              <a:bodyPr wrap="square" lIns="0">
                <a:spAutoFit/>
              </a:bodyPr>
              <a:lstStyle/>
              <a:p>
                <a:pPr lvl="1" algn="l"/>
                <a:r>
                  <a:rPr lang="zh-CN" altLang="en-US" sz="1600" dirty="0"/>
                  <a:t>策略</a:t>
                </a:r>
                <a:r>
                  <a:rPr lang="en-US" altLang="zh-CN" sz="1600" dirty="0"/>
                  <a:t>1</a:t>
                </a:r>
                <a:r>
                  <a:rPr lang="zh-CN" altLang="en-US" sz="1600" dirty="0"/>
                  <a:t>：</a:t>
                </a:r>
                <a14:m>
                  <m:oMath xmlns:m="http://schemas.openxmlformats.org/officeDocument/2006/math">
                    <m:r>
                      <a:rPr lang="en-US" altLang="zh-CN" sz="1600" i="1">
                        <a:latin typeface="Cambria Math" panose="02040503050406030204" pitchFamily="18" charset="0"/>
                      </a:rPr>
                      <m:t>𝒇</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𝒙</m:t>
                            </m:r>
                          </m:e>
                          <m:sub>
                            <m:r>
                              <a:rPr lang="en-US" altLang="zh-CN" sz="1600" i="1">
                                <a:latin typeface="Cambria Math" panose="02040503050406030204" pitchFamily="18" charset="0"/>
                              </a:rPr>
                              <m:t>𝒌</m:t>
                            </m:r>
                          </m:sub>
                        </m:sSub>
                      </m:e>
                    </m:d>
                    <m:r>
                      <a:rPr lang="en-US" altLang="zh-CN" sz="1600" i="1">
                        <a:latin typeface="Cambria Math" panose="02040503050406030204" pitchFamily="18" charset="0"/>
                      </a:rPr>
                      <m:t>−</m:t>
                    </m:r>
                    <m:r>
                      <a:rPr lang="en-US" altLang="zh-CN" sz="1600" i="1">
                        <a:latin typeface="Cambria Math" panose="02040503050406030204" pitchFamily="18" charset="0"/>
                      </a:rPr>
                      <m:t>𝒇</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𝒙</m:t>
                            </m:r>
                          </m:e>
                          <m:sub>
                            <m:r>
                              <a:rPr lang="en-US" altLang="zh-CN" sz="1600" i="1">
                                <a:latin typeface="Cambria Math" panose="02040503050406030204" pitchFamily="18" charset="0"/>
                              </a:rPr>
                              <m:t>𝒌</m:t>
                            </m:r>
                            <m:r>
                              <a:rPr lang="en-US" altLang="zh-CN" sz="1600" i="1">
                                <a:latin typeface="Cambria Math" panose="02040503050406030204" pitchFamily="18" charset="0"/>
                              </a:rPr>
                              <m:t>+</m:t>
                            </m:r>
                            <m:r>
                              <a:rPr lang="en-US" altLang="zh-CN" sz="1600" i="1">
                                <a:latin typeface="Cambria Math" panose="02040503050406030204" pitchFamily="18" charset="0"/>
                              </a:rPr>
                              <m:t>𝟏</m:t>
                            </m:r>
                          </m:sub>
                        </m:sSub>
                      </m:e>
                    </m:d>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𝟐</m:t>
                        </m:r>
                      </m:num>
                      <m:den>
                        <m:r>
                          <a:rPr lang="en-US" altLang="zh-CN" sz="1600" i="1">
                            <a:latin typeface="Cambria Math" panose="02040503050406030204" pitchFamily="18" charset="0"/>
                          </a:rPr>
                          <m:t>𝑳</m:t>
                        </m:r>
                      </m:den>
                    </m:f>
                    <m:r>
                      <a:rPr lang="en-US" altLang="zh-CN" sz="1600" i="1">
                        <a:latin typeface="Cambria Math" panose="02040503050406030204" pitchFamily="18" charset="0"/>
                      </a:rPr>
                      <m:t>𝜶</m:t>
                    </m:r>
                    <m:r>
                      <a:rPr lang="en-US" altLang="zh-CN" sz="1600" i="1">
                        <a:latin typeface="Cambria Math" panose="02040503050406030204" pitchFamily="18" charset="0"/>
                      </a:rPr>
                      <m:t>(</m:t>
                    </m:r>
                    <m:r>
                      <a:rPr lang="en-US" altLang="zh-CN" sz="1600" i="1">
                        <a:latin typeface="Cambria Math" panose="02040503050406030204" pitchFamily="18" charset="0"/>
                      </a:rPr>
                      <m:t>𝟏</m:t>
                    </m:r>
                    <m:r>
                      <a:rPr lang="en-US" altLang="zh-CN" sz="1600" i="1">
                        <a:latin typeface="Cambria Math" panose="02040503050406030204" pitchFamily="18" charset="0"/>
                      </a:rPr>
                      <m:t>−</m:t>
                    </m:r>
                    <m:r>
                      <a:rPr lang="en-US" altLang="zh-CN" sz="1600" i="1">
                        <a:latin typeface="Cambria Math" panose="02040503050406030204" pitchFamily="18" charset="0"/>
                      </a:rPr>
                      <m:t>𝜶</m:t>
                    </m:r>
                    <m:r>
                      <a:rPr lang="en-US" altLang="zh-CN" sz="1600" i="1">
                        <a:latin typeface="Cambria Math" panose="02040503050406030204" pitchFamily="18" charset="0"/>
                      </a:rPr>
                      <m:t>)</m:t>
                    </m:r>
                    <m:r>
                      <m:rPr>
                        <m:lit/>
                      </m:rPr>
                      <a:rPr lang="en-US" altLang="zh-CN" sz="1600" i="1">
                        <a:latin typeface="Cambria Math" panose="02040503050406030204" pitchFamily="18" charset="0"/>
                      </a:rPr>
                      <m:t>||</m:t>
                    </m:r>
                  </m:oMath>
                </a14:m>
                <a:r>
                  <a:rPr lang="en-US" altLang="zh-CN" sz="1600" dirty="0"/>
                  <a:t> </a:t>
                </a:r>
                <a14:m>
                  <m:oMath xmlns:m="http://schemas.openxmlformats.org/officeDocument/2006/math">
                    <m:r>
                      <a:rPr lang="en-US" altLang="zh-CN" sz="1600">
                        <a:latin typeface="Cambria Math" panose="02040503050406030204" pitchFamily="18" charset="0"/>
                      </a:rPr>
                      <m:t>𝛁</m:t>
                    </m:r>
                    <m:r>
                      <a:rPr lang="en-US" altLang="zh-CN" sz="1600" i="1">
                        <a:latin typeface="Cambria Math" panose="02040503050406030204" pitchFamily="18" charset="0"/>
                      </a:rPr>
                      <m:t>𝒇</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𝒙</m:t>
                            </m:r>
                          </m:e>
                          <m:sub>
                            <m:r>
                              <a:rPr lang="en-US" altLang="zh-CN" sz="1600" i="1">
                                <a:latin typeface="Cambria Math" panose="02040503050406030204" pitchFamily="18" charset="0"/>
                              </a:rPr>
                              <m:t>𝒌</m:t>
                            </m:r>
                          </m:sub>
                        </m:sSub>
                      </m:e>
                    </m:d>
                    <m:r>
                      <m:rPr>
                        <m:lit/>
                      </m:rP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m:rPr>
                            <m:lit/>
                          </m:rPr>
                          <a:rPr lang="en-US" altLang="zh-CN" sz="1600" i="1">
                            <a:latin typeface="Cambria Math" panose="02040503050406030204" pitchFamily="18" charset="0"/>
                          </a:rPr>
                          <m:t>|</m:t>
                        </m:r>
                      </m:e>
                      <m:sup>
                        <m:r>
                          <a:rPr lang="en-US" altLang="zh-CN" sz="1600" i="1">
                            <a:latin typeface="Cambria Math" panose="02040503050406030204" pitchFamily="18" charset="0"/>
                          </a:rPr>
                          <m:t>𝟐</m:t>
                        </m:r>
                      </m:sup>
                    </m:sSup>
                  </m:oMath>
                </a14:m>
                <a:endParaRPr lang="en-US" altLang="zh-CN" sz="1600" dirty="0"/>
              </a:p>
              <a:p>
                <a:pPr lvl="1" algn="l"/>
                <a:r>
                  <a:rPr lang="zh-CN" altLang="en-US" sz="1600" dirty="0"/>
                  <a:t>策略</a:t>
                </a:r>
                <a:r>
                  <a:rPr lang="en-US" altLang="zh-CN" sz="1600" dirty="0"/>
                  <a:t>2</a:t>
                </a:r>
                <a:r>
                  <a:rPr lang="zh-CN" altLang="en-US" sz="1600" dirty="0"/>
                  <a:t>：</a:t>
                </a:r>
                <a:r>
                  <a:rPr lang="en-US" altLang="zh-CN" sz="1600" dirty="0"/>
                  <a:t> </a:t>
                </a:r>
                <a14:m>
                  <m:oMath xmlns:m="http://schemas.openxmlformats.org/officeDocument/2006/math">
                    <m:r>
                      <a:rPr lang="en-US" altLang="zh-CN" sz="1600" i="1">
                        <a:latin typeface="Cambria Math" panose="02040503050406030204" pitchFamily="18" charset="0"/>
                      </a:rPr>
                      <m:t>𝒇</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𝒙</m:t>
                            </m:r>
                          </m:e>
                          <m:sub>
                            <m:r>
                              <a:rPr lang="en-US" altLang="zh-CN" sz="1600" i="1">
                                <a:latin typeface="Cambria Math" panose="02040503050406030204" pitchFamily="18" charset="0"/>
                              </a:rPr>
                              <m:t>𝒌</m:t>
                            </m:r>
                          </m:sub>
                        </m:sSub>
                      </m:e>
                    </m:d>
                    <m:r>
                      <a:rPr lang="en-US" altLang="zh-CN" sz="1600" i="1">
                        <a:latin typeface="Cambria Math" panose="02040503050406030204" pitchFamily="18" charset="0"/>
                      </a:rPr>
                      <m:t>−</m:t>
                    </m:r>
                    <m:r>
                      <a:rPr lang="en-US" altLang="zh-CN" sz="1600" i="1">
                        <a:latin typeface="Cambria Math" panose="02040503050406030204" pitchFamily="18" charset="0"/>
                      </a:rPr>
                      <m:t>𝒇</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𝒙</m:t>
                            </m:r>
                          </m:e>
                          <m:sub>
                            <m:r>
                              <a:rPr lang="en-US" altLang="zh-CN" sz="1600" i="1">
                                <a:latin typeface="Cambria Math" panose="02040503050406030204" pitchFamily="18" charset="0"/>
                              </a:rPr>
                              <m:t>𝒌</m:t>
                            </m:r>
                            <m:r>
                              <a:rPr lang="en-US" altLang="zh-CN" sz="1600" i="1">
                                <a:latin typeface="Cambria Math" panose="02040503050406030204" pitchFamily="18" charset="0"/>
                              </a:rPr>
                              <m:t>+</m:t>
                            </m:r>
                            <m:r>
                              <a:rPr lang="en-US" altLang="zh-CN" sz="1600" i="1">
                                <a:latin typeface="Cambria Math" panose="02040503050406030204" pitchFamily="18" charset="0"/>
                              </a:rPr>
                              <m:t>𝟏</m:t>
                            </m:r>
                          </m:sub>
                        </m:sSub>
                      </m:e>
                    </m:d>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𝟏</m:t>
                        </m:r>
                      </m:num>
                      <m:den>
                        <m:r>
                          <a:rPr lang="en-US" altLang="zh-CN" sz="1600" i="1">
                            <a:latin typeface="Cambria Math" panose="02040503050406030204" pitchFamily="18" charset="0"/>
                          </a:rPr>
                          <m:t>𝟐</m:t>
                        </m:r>
                        <m:r>
                          <a:rPr lang="en-US" altLang="zh-CN" sz="1600" i="1">
                            <a:latin typeface="Cambria Math" panose="02040503050406030204" pitchFamily="18" charset="0"/>
                          </a:rPr>
                          <m:t>𝑳</m:t>
                        </m:r>
                      </m:den>
                    </m:f>
                    <m:r>
                      <m:rPr>
                        <m:lit/>
                      </m:rPr>
                      <a:rPr lang="en-US" altLang="zh-CN" sz="1600" i="1">
                        <a:latin typeface="Cambria Math" panose="02040503050406030204" pitchFamily="18" charset="0"/>
                      </a:rPr>
                      <m:t>||</m:t>
                    </m:r>
                    <m:r>
                      <a:rPr lang="en-US" altLang="zh-CN" sz="1600">
                        <a:latin typeface="Cambria Math" panose="02040503050406030204" pitchFamily="18" charset="0"/>
                      </a:rPr>
                      <m:t>𝛁</m:t>
                    </m:r>
                    <m:r>
                      <a:rPr lang="en-US" altLang="zh-CN" sz="1600" i="1">
                        <a:latin typeface="Cambria Math" panose="02040503050406030204" pitchFamily="18" charset="0"/>
                      </a:rPr>
                      <m:t>𝒇</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𝒙</m:t>
                            </m:r>
                          </m:e>
                          <m:sub>
                            <m:r>
                              <a:rPr lang="en-US" altLang="zh-CN" sz="1600" i="1">
                                <a:latin typeface="Cambria Math" panose="02040503050406030204" pitchFamily="18" charset="0"/>
                              </a:rPr>
                              <m:t>𝒌</m:t>
                            </m:r>
                          </m:sub>
                        </m:sSub>
                      </m:e>
                    </m:d>
                    <m:r>
                      <m:rPr>
                        <m:lit/>
                      </m:rP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m:rPr>
                            <m:lit/>
                          </m:rPr>
                          <a:rPr lang="en-US" altLang="zh-CN" sz="1600" i="1">
                            <a:latin typeface="Cambria Math" panose="02040503050406030204" pitchFamily="18" charset="0"/>
                          </a:rPr>
                          <m:t>|</m:t>
                        </m:r>
                      </m:e>
                      <m:sup>
                        <m:r>
                          <a:rPr lang="en-US" altLang="zh-CN" sz="1600" i="1">
                            <a:latin typeface="Cambria Math" panose="02040503050406030204" pitchFamily="18" charset="0"/>
                          </a:rPr>
                          <m:t>𝟐</m:t>
                        </m:r>
                      </m:sup>
                    </m:sSup>
                  </m:oMath>
                </a14:m>
                <a:endParaRPr lang="en-US" altLang="zh-CN" sz="1600" dirty="0"/>
              </a:p>
              <a:p>
                <a:pPr lvl="1" algn="l"/>
                <a:r>
                  <a:rPr lang="zh-CN" altLang="en-US" sz="1600" dirty="0"/>
                  <a:t>策略</a:t>
                </a:r>
                <a:r>
                  <a:rPr lang="en-US" altLang="zh-CN" sz="1600" dirty="0"/>
                  <a:t>3</a:t>
                </a:r>
                <a:r>
                  <a:rPr lang="zh-CN" altLang="en-US" sz="1600" dirty="0"/>
                  <a:t>：</a:t>
                </a:r>
                <a:r>
                  <a:rPr lang="en-US" altLang="zh-CN" sz="1600" dirty="0">
                    <a:solidFill>
                      <a:srgbClr val="FF0000"/>
                    </a:solidFill>
                  </a:rPr>
                  <a:t> </a:t>
                </a:r>
                <a14:m>
                  <m:oMath xmlns:m="http://schemas.openxmlformats.org/officeDocument/2006/math">
                    <m:r>
                      <a:rPr lang="en-US" altLang="zh-CN" sz="1600" i="1" smtClean="0">
                        <a:solidFill>
                          <a:schemeClr val="tx1"/>
                        </a:solidFill>
                        <a:latin typeface="Cambria Math" panose="02040503050406030204" pitchFamily="18" charset="0"/>
                      </a:rPr>
                      <m:t>𝒇</m:t>
                    </m:r>
                    <m:d>
                      <m:dPr>
                        <m:ctrlPr>
                          <a:rPr lang="en-US" altLang="zh-CN" sz="1600" i="1">
                            <a:solidFill>
                              <a:schemeClr val="tx1"/>
                            </a:solidFill>
                            <a:latin typeface="Cambria Math" panose="02040503050406030204" pitchFamily="18" charset="0"/>
                          </a:rPr>
                        </m:ctrlPr>
                      </m:dPr>
                      <m:e>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𝒙</m:t>
                            </m:r>
                          </m:e>
                          <m:sub>
                            <m:r>
                              <a:rPr lang="en-US" altLang="zh-CN" sz="1600" i="1">
                                <a:solidFill>
                                  <a:schemeClr val="tx1"/>
                                </a:solidFill>
                                <a:latin typeface="Cambria Math" panose="02040503050406030204" pitchFamily="18" charset="0"/>
                              </a:rPr>
                              <m:t>𝒌</m:t>
                            </m:r>
                          </m:sub>
                        </m:sSub>
                      </m:e>
                    </m:d>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𝒇</m:t>
                    </m:r>
                    <m:d>
                      <m:dPr>
                        <m:ctrlPr>
                          <a:rPr lang="en-US" altLang="zh-CN" sz="1600" i="1">
                            <a:solidFill>
                              <a:schemeClr val="tx1"/>
                            </a:solidFill>
                            <a:latin typeface="Cambria Math" panose="02040503050406030204" pitchFamily="18" charset="0"/>
                          </a:rPr>
                        </m:ctrlPr>
                      </m:dPr>
                      <m:e>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𝒙</m:t>
                            </m:r>
                          </m:e>
                          <m:sub>
                            <m:r>
                              <a:rPr lang="en-US" altLang="zh-CN" sz="1600" i="1">
                                <a:solidFill>
                                  <a:schemeClr val="tx1"/>
                                </a:solidFill>
                                <a:latin typeface="Cambria Math" panose="02040503050406030204" pitchFamily="18" charset="0"/>
                              </a:rPr>
                              <m:t>𝒌</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𝟏</m:t>
                            </m:r>
                          </m:sub>
                        </m:sSub>
                      </m:e>
                    </m:d>
                    <m:r>
                      <a:rPr lang="en-US" altLang="zh-CN" sz="1600"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r>
                          <a:rPr lang="en-US" altLang="zh-CN" sz="1600" i="1">
                            <a:solidFill>
                              <a:schemeClr val="tx1"/>
                            </a:solidFill>
                            <a:latin typeface="Cambria Math" panose="02040503050406030204" pitchFamily="18" charset="0"/>
                          </a:rPr>
                          <m:t>𝟐</m:t>
                        </m:r>
                      </m:num>
                      <m:den>
                        <m:r>
                          <a:rPr lang="en-US" altLang="zh-CN" sz="1600" i="1">
                            <a:solidFill>
                              <a:schemeClr val="tx1"/>
                            </a:solidFill>
                            <a:latin typeface="Cambria Math" panose="02040503050406030204" pitchFamily="18" charset="0"/>
                          </a:rPr>
                          <m:t>𝑳</m:t>
                        </m:r>
                      </m:den>
                    </m:f>
                    <m:r>
                      <a:rPr lang="en-US" altLang="zh-CN" sz="1600" i="1">
                        <a:solidFill>
                          <a:schemeClr val="tx1"/>
                        </a:solidFill>
                        <a:latin typeface="Cambria Math" panose="02040503050406030204" pitchFamily="18" charset="0"/>
                      </a:rPr>
                      <m:t>𝜶</m:t>
                    </m:r>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𝟏</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𝜷</m:t>
                        </m:r>
                      </m:e>
                    </m:d>
                    <m:r>
                      <m:rPr>
                        <m:lit/>
                      </m:rPr>
                      <a:rPr lang="en-US" altLang="zh-CN" sz="1600" i="1">
                        <a:solidFill>
                          <a:schemeClr val="tx1"/>
                        </a:solidFill>
                        <a:latin typeface="Cambria Math" panose="02040503050406030204" pitchFamily="18" charset="0"/>
                      </a:rPr>
                      <m:t>||</m:t>
                    </m:r>
                    <m:r>
                      <a:rPr lang="en-US" altLang="zh-CN" sz="1600">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𝒇</m:t>
                    </m:r>
                    <m:d>
                      <m:dPr>
                        <m:ctrlPr>
                          <a:rPr lang="en-US" altLang="zh-CN" sz="1600" i="1">
                            <a:solidFill>
                              <a:schemeClr val="tx1"/>
                            </a:solidFill>
                            <a:latin typeface="Cambria Math" panose="02040503050406030204" pitchFamily="18" charset="0"/>
                          </a:rPr>
                        </m:ctrlPr>
                      </m:dPr>
                      <m:e>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𝒙</m:t>
                            </m:r>
                          </m:e>
                          <m:sub>
                            <m:r>
                              <a:rPr lang="en-US" altLang="zh-CN" sz="1600" i="1">
                                <a:solidFill>
                                  <a:schemeClr val="tx1"/>
                                </a:solidFill>
                                <a:latin typeface="Cambria Math" panose="02040503050406030204" pitchFamily="18" charset="0"/>
                              </a:rPr>
                              <m:t>𝒌</m:t>
                            </m:r>
                          </m:sub>
                        </m:sSub>
                      </m:e>
                    </m:d>
                    <m:r>
                      <m:rPr>
                        <m:lit/>
                      </m:rPr>
                      <a:rPr lang="en-US" altLang="zh-CN" sz="1600" i="1">
                        <a:solidFill>
                          <a:schemeClr val="tx1"/>
                        </a:solidFill>
                        <a:latin typeface="Cambria Math" panose="02040503050406030204" pitchFamily="18" charset="0"/>
                      </a:rPr>
                      <m:t>|</m:t>
                    </m:r>
                    <m:sSup>
                      <m:sSupPr>
                        <m:ctrlPr>
                          <a:rPr lang="en-US" altLang="zh-CN" sz="1600" i="1">
                            <a:solidFill>
                              <a:schemeClr val="tx1"/>
                            </a:solidFill>
                            <a:latin typeface="Cambria Math" panose="02040503050406030204" pitchFamily="18" charset="0"/>
                          </a:rPr>
                        </m:ctrlPr>
                      </m:sSupPr>
                      <m:e>
                        <m:r>
                          <m:rPr>
                            <m:lit/>
                          </m:rPr>
                          <a:rPr lang="en-US" altLang="zh-CN" sz="1600" i="1">
                            <a:solidFill>
                              <a:schemeClr val="tx1"/>
                            </a:solidFill>
                            <a:latin typeface="Cambria Math" panose="02040503050406030204" pitchFamily="18" charset="0"/>
                          </a:rPr>
                          <m:t>|</m:t>
                        </m:r>
                      </m:e>
                      <m:sup>
                        <m:r>
                          <a:rPr lang="en-US" altLang="zh-CN" sz="1600" i="1">
                            <a:solidFill>
                              <a:schemeClr val="tx1"/>
                            </a:solidFill>
                            <a:latin typeface="Cambria Math" panose="02040503050406030204" pitchFamily="18" charset="0"/>
                          </a:rPr>
                          <m:t>𝟐</m:t>
                        </m:r>
                      </m:sup>
                    </m:sSup>
                  </m:oMath>
                </a14:m>
                <a:endParaRPr lang="en-US" altLang="zh-CN" sz="1600" dirty="0"/>
              </a:p>
            </p:txBody>
          </p:sp>
        </mc:Choice>
        <mc:Fallback xmlns="">
          <p:sp>
            <p:nvSpPr>
              <p:cNvPr id="6" name="文本框 5">
                <a:extLst>
                  <a:ext uri="{FF2B5EF4-FFF2-40B4-BE49-F238E27FC236}">
                    <a16:creationId xmlns:a16="http://schemas.microsoft.com/office/drawing/2014/main" id="{09F5283A-152C-45BF-A439-6D1C2D39D4AC}"/>
                  </a:ext>
                </a:extLst>
              </p:cNvPr>
              <p:cNvSpPr txBox="1">
                <a:spLocks noRot="1" noChangeAspect="1" noMove="1" noResize="1" noEditPoints="1" noAdjustHandles="1" noChangeArrowheads="1" noChangeShapeType="1" noTextEdit="1"/>
              </p:cNvSpPr>
              <p:nvPr/>
            </p:nvSpPr>
            <p:spPr>
              <a:xfrm>
                <a:off x="1640632" y="1880989"/>
                <a:ext cx="5832648" cy="1155701"/>
              </a:xfrm>
              <a:prstGeom prst="rect">
                <a:avLst/>
              </a:prstGeom>
              <a:blipFill>
                <a:blip r:embed="rId3"/>
                <a:stretch>
                  <a:fillRect b="-5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16425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EA00D2-C7A8-4F7F-8F2B-FF578A32D025}"/>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梯度法收敛性分析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2EACDCF-FA54-4848-B1AD-6ACFCBCD4203}"/>
                  </a:ext>
                </a:extLst>
              </p:cNvPr>
              <p:cNvSpPr>
                <a:spLocks noGrp="1"/>
              </p:cNvSpPr>
              <p:nvPr>
                <p:ph idx="1"/>
              </p:nvPr>
            </p:nvSpPr>
            <p:spPr/>
            <p:txBody>
              <a:bodyPr>
                <a:normAutofit fontScale="92500" lnSpcReduction="10000"/>
              </a:bodyPr>
              <a:lstStyle/>
              <a:p>
                <a:r>
                  <a:rPr lang="zh-CN" altLang="en-US" sz="2000" dirty="0"/>
                  <a:t>收敛率如何？</a:t>
                </a:r>
                <a:endParaRPr lang="en-US" altLang="zh-CN" sz="2000" dirty="0"/>
              </a:p>
              <a:p>
                <a:pPr lvl="1"/>
                <a:r>
                  <a:rPr lang="zh-CN" altLang="en-US" sz="1800" dirty="0"/>
                  <a:t>定义</a:t>
                </a:r>
                <a14:m>
                  <m:oMath xmlns:m="http://schemas.openxmlformats.org/officeDocument/2006/math">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𝒈</m:t>
                        </m:r>
                      </m:e>
                      <m:sub>
                        <m:r>
                          <a:rPr lang="en-US" altLang="zh-CN" sz="1800" i="1">
                            <a:latin typeface="Cambria Math" panose="02040503050406030204" pitchFamily="18" charset="0"/>
                          </a:rPr>
                          <m:t>𝑵</m:t>
                        </m:r>
                      </m:sub>
                      <m:sup>
                        <m:r>
                          <a:rPr lang="en-US" altLang="zh-CN" sz="1800" i="1">
                            <a:latin typeface="Cambria Math" panose="02040503050406030204" pitchFamily="18" charset="0"/>
                          </a:rPr>
                          <m:t>∗</m:t>
                        </m:r>
                      </m:sup>
                    </m:sSubSup>
                    <m:r>
                      <a:rPr lang="en-US" altLang="zh-CN" sz="1800" i="1">
                        <a:latin typeface="Cambria Math" panose="02040503050406030204" pitchFamily="18" charset="0"/>
                      </a:rPr>
                      <m:t>=</m:t>
                    </m:r>
                    <m:r>
                      <a:rPr lang="en-US" altLang="zh-CN" sz="1800" i="1">
                        <a:latin typeface="Cambria Math" panose="02040503050406030204" pitchFamily="18" charset="0"/>
                      </a:rPr>
                      <m:t>𝒎𝒊</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𝒏</m:t>
                        </m:r>
                      </m:e>
                      <m:sub>
                        <m:r>
                          <a:rPr lang="en-US" altLang="zh-CN" sz="1800" i="1">
                            <a:latin typeface="Cambria Math" panose="02040503050406030204" pitchFamily="18" charset="0"/>
                          </a:rPr>
                          <m:t>𝟎</m:t>
                        </m:r>
                        <m:r>
                          <a:rPr lang="en-US" altLang="zh-CN" sz="1800" i="1">
                            <a:latin typeface="Cambria Math" panose="02040503050406030204" pitchFamily="18" charset="0"/>
                          </a:rPr>
                          <m:t>≤</m:t>
                        </m:r>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𝑵</m:t>
                        </m:r>
                      </m:sub>
                    </m:sSub>
                    <m:r>
                      <m:rPr>
                        <m:lit/>
                      </m:rPr>
                      <a:rPr lang="en-US" altLang="zh-CN" sz="1800" i="1">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r>
                      <m:rPr>
                        <m:lit/>
                      </m:rPr>
                      <a:rPr lang="en-US" altLang="zh-CN" sz="1800" i="1">
                        <a:latin typeface="Cambria Math" panose="02040503050406030204" pitchFamily="18" charset="0"/>
                      </a:rPr>
                      <m:t>||</m:t>
                    </m:r>
                  </m:oMath>
                </a14:m>
                <a:r>
                  <a:rPr lang="en-US" altLang="zh-CN" sz="1800" dirty="0"/>
                  <a:t>,</a:t>
                </a:r>
                <a:r>
                  <a:rPr lang="zh-CN" altLang="en-US" sz="1800" dirty="0"/>
                  <a:t>根据</a:t>
                </a:r>
                <a14:m>
                  <m:oMath xmlns:m="http://schemas.openxmlformats.org/officeDocument/2006/math">
                    <m:f>
                      <m:fPr>
                        <m:ctrlPr>
                          <a:rPr lang="en-US" altLang="zh-CN" sz="1800" i="1">
                            <a:solidFill>
                              <a:srgbClr val="FF0000"/>
                            </a:solidFill>
                            <a:latin typeface="Cambria Math" panose="02040503050406030204" pitchFamily="18" charset="0"/>
                          </a:rPr>
                        </m:ctrlPr>
                      </m:fPr>
                      <m:num>
                        <m:r>
                          <a:rPr lang="en-US" altLang="zh-CN" sz="1800" i="1">
                            <a:solidFill>
                              <a:srgbClr val="FF0000"/>
                            </a:solidFill>
                            <a:latin typeface="Cambria Math" panose="02040503050406030204" pitchFamily="18" charset="0"/>
                          </a:rPr>
                          <m:t>𝝎</m:t>
                        </m:r>
                      </m:num>
                      <m:den>
                        <m:r>
                          <a:rPr lang="en-US" altLang="zh-CN" sz="1800" i="1">
                            <a:solidFill>
                              <a:srgbClr val="FF0000"/>
                            </a:solidFill>
                            <a:latin typeface="Cambria Math" panose="02040503050406030204" pitchFamily="18" charset="0"/>
                          </a:rPr>
                          <m:t>𝑳</m:t>
                        </m:r>
                      </m:den>
                    </m:f>
                    <m:nary>
                      <m:naryPr>
                        <m:chr m:val="∑"/>
                        <m:ctrlPr>
                          <a:rPr lang="en-US" altLang="zh-CN" sz="1800" i="1">
                            <a:solidFill>
                              <a:srgbClr val="FF0000"/>
                            </a:solidFill>
                            <a:latin typeface="Cambria Math" panose="02040503050406030204" pitchFamily="18" charset="0"/>
                          </a:rPr>
                        </m:ctrlPr>
                      </m:naryPr>
                      <m:sub>
                        <m:r>
                          <a:rPr lang="en-US" altLang="zh-CN" sz="1800" i="1">
                            <a:solidFill>
                              <a:srgbClr val="FF0000"/>
                            </a:solidFill>
                            <a:latin typeface="Cambria Math" panose="02040503050406030204" pitchFamily="18" charset="0"/>
                          </a:rPr>
                          <m:t>𝒌</m:t>
                        </m:r>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𝟎</m:t>
                        </m:r>
                      </m:sub>
                      <m:sup>
                        <m:r>
                          <a:rPr lang="en-US" altLang="zh-CN" sz="1800" i="1">
                            <a:solidFill>
                              <a:srgbClr val="FF0000"/>
                            </a:solidFill>
                            <a:latin typeface="Cambria Math" panose="02040503050406030204" pitchFamily="18" charset="0"/>
                          </a:rPr>
                          <m:t>𝑵</m:t>
                        </m:r>
                      </m:sup>
                      <m:e>
                        <m:r>
                          <m:rPr>
                            <m:lit/>
                          </m:rPr>
                          <a:rPr lang="en-US" altLang="zh-CN" sz="1800" i="1">
                            <a:solidFill>
                              <a:srgbClr val="FF0000"/>
                            </a:solidFill>
                            <a:latin typeface="Cambria Math" panose="02040503050406030204" pitchFamily="18" charset="0"/>
                          </a:rPr>
                          <m:t>||</m:t>
                        </m:r>
                        <m:r>
                          <a:rPr lang="en-US" altLang="zh-CN" sz="1800">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𝒇</m:t>
                        </m:r>
                        <m:d>
                          <m:dPr>
                            <m:ctrlPr>
                              <a:rPr lang="en-US" altLang="zh-CN" sz="1800" i="1">
                                <a:solidFill>
                                  <a:srgbClr val="FF0000"/>
                                </a:solidFill>
                                <a:latin typeface="Cambria Math" panose="02040503050406030204" pitchFamily="18" charset="0"/>
                              </a:rPr>
                            </m:ctrlPr>
                          </m:dPr>
                          <m:e>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𝒙</m:t>
                                </m:r>
                              </m:e>
                              <m:sub>
                                <m:r>
                                  <a:rPr lang="en-US" altLang="zh-CN" sz="1800" i="1">
                                    <a:solidFill>
                                      <a:srgbClr val="FF0000"/>
                                    </a:solidFill>
                                    <a:latin typeface="Cambria Math" panose="02040503050406030204" pitchFamily="18" charset="0"/>
                                  </a:rPr>
                                  <m:t>𝒌</m:t>
                                </m:r>
                              </m:sub>
                            </m:sSub>
                          </m:e>
                        </m:d>
                        <m:r>
                          <m:rPr>
                            <m:lit/>
                          </m:rPr>
                          <a:rPr lang="en-US" altLang="zh-CN" sz="1800" i="1">
                            <a:solidFill>
                              <a:srgbClr val="FF0000"/>
                            </a:solidFill>
                            <a:latin typeface="Cambria Math" panose="02040503050406030204" pitchFamily="18" charset="0"/>
                          </a:rPr>
                          <m:t>|</m:t>
                        </m:r>
                        <m:sSup>
                          <m:sSupPr>
                            <m:ctrlPr>
                              <a:rPr lang="en-US" altLang="zh-CN" sz="1800" i="1">
                                <a:solidFill>
                                  <a:srgbClr val="FF0000"/>
                                </a:solidFill>
                                <a:latin typeface="Cambria Math" panose="02040503050406030204" pitchFamily="18" charset="0"/>
                              </a:rPr>
                            </m:ctrlPr>
                          </m:sSupPr>
                          <m:e>
                            <m:r>
                              <m:rPr>
                                <m:lit/>
                              </m:rPr>
                              <a:rPr lang="en-US" altLang="zh-CN" sz="1800" i="1">
                                <a:solidFill>
                                  <a:srgbClr val="FF0000"/>
                                </a:solidFill>
                                <a:latin typeface="Cambria Math" panose="02040503050406030204" pitchFamily="18" charset="0"/>
                              </a:rPr>
                              <m:t>|</m:t>
                            </m:r>
                          </m:e>
                          <m:sup>
                            <m:r>
                              <a:rPr lang="en-US" altLang="zh-CN" sz="1800" i="1">
                                <a:solidFill>
                                  <a:srgbClr val="FF0000"/>
                                </a:solidFill>
                                <a:latin typeface="Cambria Math" panose="02040503050406030204" pitchFamily="18" charset="0"/>
                              </a:rPr>
                              <m:t>𝟐</m:t>
                            </m:r>
                          </m:sup>
                        </m:sSup>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𝒇</m:t>
                        </m:r>
                        <m:d>
                          <m:dPr>
                            <m:ctrlPr>
                              <a:rPr lang="en-US" altLang="zh-CN" sz="1800" i="1">
                                <a:solidFill>
                                  <a:srgbClr val="FF0000"/>
                                </a:solidFill>
                                <a:latin typeface="Cambria Math" panose="02040503050406030204" pitchFamily="18" charset="0"/>
                              </a:rPr>
                            </m:ctrlPr>
                          </m:dPr>
                          <m:e>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𝒙</m:t>
                                </m:r>
                              </m:e>
                              <m:sub>
                                <m:r>
                                  <a:rPr lang="en-US" altLang="zh-CN" sz="1800" i="1">
                                    <a:solidFill>
                                      <a:srgbClr val="FF0000"/>
                                    </a:solidFill>
                                    <a:latin typeface="Cambria Math" panose="02040503050406030204" pitchFamily="18" charset="0"/>
                                  </a:rPr>
                                  <m:t>𝟎</m:t>
                                </m:r>
                              </m:sub>
                            </m:sSub>
                          </m:e>
                        </m:d>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𝒇</m:t>
                        </m:r>
                        <m:d>
                          <m:dPr>
                            <m:ctrlPr>
                              <a:rPr lang="en-US" altLang="zh-CN" sz="1800" i="1">
                                <a:solidFill>
                                  <a:srgbClr val="FF0000"/>
                                </a:solidFill>
                                <a:latin typeface="Cambria Math" panose="02040503050406030204" pitchFamily="18" charset="0"/>
                              </a:rPr>
                            </m:ctrlPr>
                          </m:dPr>
                          <m:e>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𝒙</m:t>
                                </m:r>
                              </m:e>
                              <m:sub>
                                <m:r>
                                  <a:rPr lang="en-US" altLang="zh-CN" sz="1800" i="1">
                                    <a:solidFill>
                                      <a:srgbClr val="FF0000"/>
                                    </a:solidFill>
                                    <a:latin typeface="Cambria Math" panose="02040503050406030204" pitchFamily="18" charset="0"/>
                                  </a:rPr>
                                  <m:t>𝑵</m:t>
                                </m:r>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𝟏</m:t>
                                </m:r>
                              </m:sub>
                            </m:sSub>
                          </m:e>
                        </m:d>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𝒇</m:t>
                        </m:r>
                        <m:d>
                          <m:dPr>
                            <m:ctrlPr>
                              <a:rPr lang="en-US" altLang="zh-CN" sz="1800" i="1">
                                <a:solidFill>
                                  <a:srgbClr val="FF0000"/>
                                </a:solidFill>
                                <a:latin typeface="Cambria Math" panose="02040503050406030204" pitchFamily="18" charset="0"/>
                              </a:rPr>
                            </m:ctrlPr>
                          </m:dPr>
                          <m:e>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𝒙</m:t>
                                </m:r>
                              </m:e>
                              <m:sub>
                                <m:r>
                                  <a:rPr lang="en-US" altLang="zh-CN" sz="1800" i="1">
                                    <a:solidFill>
                                      <a:srgbClr val="FF0000"/>
                                    </a:solidFill>
                                    <a:latin typeface="Cambria Math" panose="02040503050406030204" pitchFamily="18" charset="0"/>
                                  </a:rPr>
                                  <m:t>𝟎</m:t>
                                </m:r>
                              </m:sub>
                            </m:sSub>
                          </m:e>
                        </m:d>
                        <m:r>
                          <a:rPr lang="en-US" altLang="zh-CN" sz="1800" i="1">
                            <a:solidFill>
                              <a:srgbClr val="FF0000"/>
                            </a:solidFill>
                            <a:latin typeface="Cambria Math" panose="02040503050406030204" pitchFamily="18" charset="0"/>
                          </a:rPr>
                          <m:t>−</m:t>
                        </m:r>
                        <m:sSup>
                          <m:sSupPr>
                            <m:ctrlPr>
                              <a:rPr lang="en-US" altLang="zh-CN" sz="1800" i="1">
                                <a:solidFill>
                                  <a:srgbClr val="FF0000"/>
                                </a:solidFill>
                                <a:latin typeface="Cambria Math" panose="02040503050406030204" pitchFamily="18" charset="0"/>
                              </a:rPr>
                            </m:ctrlPr>
                          </m:sSupPr>
                          <m:e>
                            <m:r>
                              <a:rPr lang="en-US" altLang="zh-CN" sz="1800" i="1">
                                <a:solidFill>
                                  <a:srgbClr val="FF0000"/>
                                </a:solidFill>
                                <a:latin typeface="Cambria Math" panose="02040503050406030204" pitchFamily="18" charset="0"/>
                              </a:rPr>
                              <m:t>𝒇</m:t>
                            </m:r>
                          </m:e>
                          <m:sup>
                            <m:r>
                              <a:rPr lang="en-US" altLang="zh-CN" sz="1800" i="1">
                                <a:solidFill>
                                  <a:srgbClr val="FF0000"/>
                                </a:solidFill>
                                <a:latin typeface="Cambria Math" panose="02040503050406030204" pitchFamily="18" charset="0"/>
                              </a:rPr>
                              <m:t>∗</m:t>
                            </m:r>
                          </m:sup>
                        </m:sSup>
                      </m:e>
                    </m:nary>
                  </m:oMath>
                </a14:m>
                <a:r>
                  <a:rPr lang="zh-CN" altLang="en-US" sz="1800" dirty="0"/>
                  <a:t>，可得</a:t>
                </a:r>
                <a:endParaRPr lang="en-US" altLang="zh-CN" sz="1800" dirty="0"/>
              </a:p>
              <a:p>
                <a:pPr lvl="1"/>
                <a14:m>
                  <m:oMath xmlns:m="http://schemas.openxmlformats.org/officeDocument/2006/math">
                    <m:sSubSup>
                      <m:sSubSupPr>
                        <m:ctrlPr>
                          <a:rPr lang="en-US" altLang="zh-CN" sz="1800" i="1">
                            <a:solidFill>
                              <a:srgbClr val="FF0000"/>
                            </a:solidFill>
                            <a:latin typeface="Cambria Math" panose="02040503050406030204" pitchFamily="18" charset="0"/>
                          </a:rPr>
                        </m:ctrlPr>
                      </m:sSubSupPr>
                      <m:e>
                        <m:r>
                          <a:rPr lang="en-US" altLang="zh-CN" sz="1800" i="1">
                            <a:solidFill>
                              <a:srgbClr val="FF0000"/>
                            </a:solidFill>
                            <a:latin typeface="Cambria Math" panose="02040503050406030204" pitchFamily="18" charset="0"/>
                          </a:rPr>
                          <m:t>𝒈</m:t>
                        </m:r>
                      </m:e>
                      <m:sub>
                        <m:r>
                          <a:rPr lang="en-US" altLang="zh-CN" sz="1800" i="1">
                            <a:solidFill>
                              <a:srgbClr val="FF0000"/>
                            </a:solidFill>
                            <a:latin typeface="Cambria Math" panose="02040503050406030204" pitchFamily="18" charset="0"/>
                          </a:rPr>
                          <m:t>𝑵</m:t>
                        </m:r>
                      </m:sub>
                      <m:sup>
                        <m:r>
                          <a:rPr lang="en-US" altLang="zh-CN" sz="1800" i="1">
                            <a:solidFill>
                              <a:srgbClr val="FF0000"/>
                            </a:solidFill>
                            <a:latin typeface="Cambria Math" panose="02040503050406030204" pitchFamily="18" charset="0"/>
                          </a:rPr>
                          <m:t>∗</m:t>
                        </m:r>
                      </m:sup>
                    </m:sSubSup>
                    <m:r>
                      <a:rPr lang="en-US" altLang="zh-CN" sz="1800" i="1">
                        <a:solidFill>
                          <a:srgbClr val="FF0000"/>
                        </a:solidFill>
                        <a:latin typeface="Cambria Math" panose="02040503050406030204" pitchFamily="18" charset="0"/>
                      </a:rPr>
                      <m:t>≤</m:t>
                    </m:r>
                    <m:f>
                      <m:fPr>
                        <m:ctrlPr>
                          <a:rPr lang="en-US" altLang="zh-CN" sz="1800" i="1">
                            <a:solidFill>
                              <a:srgbClr val="FF0000"/>
                            </a:solidFill>
                            <a:latin typeface="Cambria Math" panose="02040503050406030204" pitchFamily="18" charset="0"/>
                          </a:rPr>
                        </m:ctrlPr>
                      </m:fPr>
                      <m:num>
                        <m:r>
                          <a:rPr lang="en-US" altLang="zh-CN" sz="1800" i="1">
                            <a:solidFill>
                              <a:srgbClr val="FF0000"/>
                            </a:solidFill>
                            <a:latin typeface="Cambria Math" panose="02040503050406030204" pitchFamily="18" charset="0"/>
                          </a:rPr>
                          <m:t>𝟏</m:t>
                        </m:r>
                      </m:num>
                      <m:den>
                        <m:rad>
                          <m:radPr>
                            <m:degHide m:val="on"/>
                            <m:ctrlPr>
                              <a:rPr lang="en-US" altLang="zh-CN" sz="1800" i="1">
                                <a:solidFill>
                                  <a:srgbClr val="FF0000"/>
                                </a:solidFill>
                                <a:latin typeface="Cambria Math" panose="02040503050406030204" pitchFamily="18" charset="0"/>
                              </a:rPr>
                            </m:ctrlPr>
                          </m:radPr>
                          <m:deg/>
                          <m:e>
                            <m:r>
                              <a:rPr lang="en-US" altLang="zh-CN" sz="1800" i="1">
                                <a:solidFill>
                                  <a:srgbClr val="FF0000"/>
                                </a:solidFill>
                                <a:latin typeface="Cambria Math" panose="02040503050406030204" pitchFamily="18" charset="0"/>
                              </a:rPr>
                              <m:t>𝑵</m:t>
                            </m:r>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𝟏</m:t>
                            </m:r>
                          </m:e>
                        </m:rad>
                      </m:den>
                    </m:f>
                    <m:sSup>
                      <m:sSupPr>
                        <m:ctrlPr>
                          <a:rPr lang="en-US" altLang="zh-CN" sz="1800" i="1">
                            <a:solidFill>
                              <a:srgbClr val="FF0000"/>
                            </a:solidFill>
                            <a:latin typeface="Cambria Math" panose="02040503050406030204" pitchFamily="18" charset="0"/>
                          </a:rPr>
                        </m:ctrlPr>
                      </m:sSupPr>
                      <m:e>
                        <m:d>
                          <m:dPr>
                            <m:begChr m:val="["/>
                            <m:endChr m:val="]"/>
                            <m:ctrlPr>
                              <a:rPr lang="en-US" altLang="zh-CN" sz="1800" i="1">
                                <a:solidFill>
                                  <a:srgbClr val="FF0000"/>
                                </a:solidFill>
                                <a:latin typeface="Cambria Math" panose="02040503050406030204" pitchFamily="18" charset="0"/>
                              </a:rPr>
                            </m:ctrlPr>
                          </m:dPr>
                          <m:e>
                            <m:f>
                              <m:fPr>
                                <m:ctrlPr>
                                  <a:rPr lang="en-US" altLang="zh-CN" sz="1800" i="1">
                                    <a:solidFill>
                                      <a:srgbClr val="FF0000"/>
                                    </a:solidFill>
                                    <a:latin typeface="Cambria Math" panose="02040503050406030204" pitchFamily="18" charset="0"/>
                                  </a:rPr>
                                </m:ctrlPr>
                              </m:fPr>
                              <m:num>
                                <m:r>
                                  <a:rPr lang="en-US" altLang="zh-CN" sz="1800" i="1">
                                    <a:solidFill>
                                      <a:srgbClr val="FF0000"/>
                                    </a:solidFill>
                                    <a:latin typeface="Cambria Math" panose="02040503050406030204" pitchFamily="18" charset="0"/>
                                  </a:rPr>
                                  <m:t>𝟏</m:t>
                                </m:r>
                              </m:num>
                              <m:den>
                                <m:r>
                                  <a:rPr lang="en-US" altLang="zh-CN" sz="1800" i="1">
                                    <a:solidFill>
                                      <a:srgbClr val="FF0000"/>
                                    </a:solidFill>
                                    <a:latin typeface="Cambria Math" panose="02040503050406030204" pitchFamily="18" charset="0"/>
                                  </a:rPr>
                                  <m:t>𝝎</m:t>
                                </m:r>
                              </m:den>
                            </m:f>
                            <m:r>
                              <a:rPr lang="en-US" altLang="zh-CN" sz="1800" i="1">
                                <a:solidFill>
                                  <a:srgbClr val="FF0000"/>
                                </a:solidFill>
                                <a:latin typeface="Cambria Math" panose="02040503050406030204" pitchFamily="18" charset="0"/>
                              </a:rPr>
                              <m:t>𝑳</m:t>
                            </m:r>
                            <m:d>
                              <m:dPr>
                                <m:ctrlPr>
                                  <a:rPr lang="en-US" altLang="zh-CN" sz="1800" i="1">
                                    <a:solidFill>
                                      <a:srgbClr val="FF0000"/>
                                    </a:solidFill>
                                    <a:latin typeface="Cambria Math" panose="02040503050406030204" pitchFamily="18" charset="0"/>
                                  </a:rPr>
                                </m:ctrlPr>
                              </m:dPr>
                              <m:e>
                                <m:r>
                                  <a:rPr lang="en-US" altLang="zh-CN" sz="1800" i="1">
                                    <a:solidFill>
                                      <a:srgbClr val="FF0000"/>
                                    </a:solidFill>
                                    <a:latin typeface="Cambria Math" panose="02040503050406030204" pitchFamily="18" charset="0"/>
                                  </a:rPr>
                                  <m:t>𝒇</m:t>
                                </m:r>
                                <m:d>
                                  <m:dPr>
                                    <m:ctrlPr>
                                      <a:rPr lang="en-US" altLang="zh-CN" sz="1800" i="1">
                                        <a:solidFill>
                                          <a:srgbClr val="FF0000"/>
                                        </a:solidFill>
                                        <a:latin typeface="Cambria Math" panose="02040503050406030204" pitchFamily="18" charset="0"/>
                                      </a:rPr>
                                    </m:ctrlPr>
                                  </m:dPr>
                                  <m:e>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𝒙</m:t>
                                        </m:r>
                                      </m:e>
                                      <m:sub>
                                        <m:r>
                                          <a:rPr lang="en-US" altLang="zh-CN" sz="1800" i="1">
                                            <a:solidFill>
                                              <a:srgbClr val="FF0000"/>
                                            </a:solidFill>
                                            <a:latin typeface="Cambria Math" panose="02040503050406030204" pitchFamily="18" charset="0"/>
                                          </a:rPr>
                                          <m:t>𝟎</m:t>
                                        </m:r>
                                      </m:sub>
                                    </m:sSub>
                                  </m:e>
                                </m:d>
                                <m:r>
                                  <a:rPr lang="en-US" altLang="zh-CN" sz="1800" i="1">
                                    <a:solidFill>
                                      <a:srgbClr val="FF0000"/>
                                    </a:solidFill>
                                    <a:latin typeface="Cambria Math" panose="02040503050406030204" pitchFamily="18" charset="0"/>
                                  </a:rPr>
                                  <m:t>−</m:t>
                                </m:r>
                                <m:sSup>
                                  <m:sSupPr>
                                    <m:ctrlPr>
                                      <a:rPr lang="en-US" altLang="zh-CN" sz="1800" i="1">
                                        <a:solidFill>
                                          <a:srgbClr val="FF0000"/>
                                        </a:solidFill>
                                        <a:latin typeface="Cambria Math" panose="02040503050406030204" pitchFamily="18" charset="0"/>
                                      </a:rPr>
                                    </m:ctrlPr>
                                  </m:sSupPr>
                                  <m:e>
                                    <m:r>
                                      <a:rPr lang="en-US" altLang="zh-CN" sz="1800" i="1">
                                        <a:solidFill>
                                          <a:srgbClr val="FF0000"/>
                                        </a:solidFill>
                                        <a:latin typeface="Cambria Math" panose="02040503050406030204" pitchFamily="18" charset="0"/>
                                      </a:rPr>
                                      <m:t>𝒇</m:t>
                                    </m:r>
                                  </m:e>
                                  <m:sup>
                                    <m:r>
                                      <a:rPr lang="en-US" altLang="zh-CN" sz="1800" i="1">
                                        <a:solidFill>
                                          <a:srgbClr val="FF0000"/>
                                        </a:solidFill>
                                        <a:latin typeface="Cambria Math" panose="02040503050406030204" pitchFamily="18" charset="0"/>
                                      </a:rPr>
                                      <m:t>∗</m:t>
                                    </m:r>
                                  </m:sup>
                                </m:sSup>
                              </m:e>
                            </m:d>
                          </m:e>
                        </m:d>
                      </m:e>
                      <m:sup>
                        <m:f>
                          <m:fPr>
                            <m:ctrlPr>
                              <a:rPr lang="en-US" altLang="zh-CN" sz="1800" i="1">
                                <a:solidFill>
                                  <a:srgbClr val="FF0000"/>
                                </a:solidFill>
                                <a:latin typeface="Cambria Math" panose="02040503050406030204" pitchFamily="18" charset="0"/>
                              </a:rPr>
                            </m:ctrlPr>
                          </m:fPr>
                          <m:num>
                            <m:r>
                              <a:rPr lang="en-US" altLang="zh-CN" sz="1800" i="1">
                                <a:solidFill>
                                  <a:srgbClr val="FF0000"/>
                                </a:solidFill>
                                <a:latin typeface="Cambria Math" panose="02040503050406030204" pitchFamily="18" charset="0"/>
                              </a:rPr>
                              <m:t>𝟏</m:t>
                            </m:r>
                          </m:num>
                          <m:den>
                            <m:r>
                              <a:rPr lang="en-US" altLang="zh-CN" sz="1800" i="1">
                                <a:solidFill>
                                  <a:srgbClr val="FF0000"/>
                                </a:solidFill>
                                <a:latin typeface="Cambria Math" panose="02040503050406030204" pitchFamily="18" charset="0"/>
                              </a:rPr>
                              <m:t>𝟐</m:t>
                            </m:r>
                          </m:den>
                        </m:f>
                      </m:sup>
                    </m:sSup>
                  </m:oMath>
                </a14:m>
                <a:endParaRPr lang="en-US" altLang="zh-CN" sz="1800" dirty="0"/>
              </a:p>
              <a:p>
                <a:pPr lvl="1"/>
                <a:r>
                  <a:rPr lang="zh-CN" altLang="en-US" sz="1800" dirty="0"/>
                  <a:t>这描述了序列</a:t>
                </a:r>
                <a14:m>
                  <m:oMath xmlns:m="http://schemas.openxmlformats.org/officeDocument/2006/math">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𝒈</m:t>
                        </m:r>
                      </m:e>
                      <m:sub>
                        <m:r>
                          <a:rPr lang="en-US" altLang="zh-CN" sz="1800" i="1">
                            <a:latin typeface="Cambria Math" panose="02040503050406030204" pitchFamily="18" charset="0"/>
                          </a:rPr>
                          <m:t>𝑵</m:t>
                        </m:r>
                      </m:sub>
                      <m:sup>
                        <m:r>
                          <a:rPr lang="en-US" altLang="zh-CN" sz="1800" i="1">
                            <a:latin typeface="Cambria Math" panose="02040503050406030204" pitchFamily="18" charset="0"/>
                          </a:rPr>
                          <m:t>∗</m:t>
                        </m:r>
                      </m:sup>
                    </m:sSubSup>
                    <m:r>
                      <a:rPr lang="en-US" altLang="zh-CN" sz="1800" i="1">
                        <a:latin typeface="Cambria Math" panose="02040503050406030204" pitchFamily="18" charset="0"/>
                      </a:rPr>
                      <m:t>}</m:t>
                    </m:r>
                  </m:oMath>
                </a14:m>
                <a:r>
                  <a:rPr lang="zh-CN" altLang="en-US" sz="1800" dirty="0"/>
                  <a:t>收敛到</a:t>
                </a:r>
                <a:r>
                  <a:rPr lang="en-US" altLang="zh-CN" sz="1800" dirty="0"/>
                  <a:t>0</a:t>
                </a:r>
                <a:r>
                  <a:rPr lang="zh-CN" altLang="en-US" sz="1800" dirty="0"/>
                  <a:t>的速率</a:t>
                </a:r>
                <a:endParaRPr lang="en-US" altLang="zh-CN" sz="1800" dirty="0"/>
              </a:p>
              <a:p>
                <a:r>
                  <a:rPr lang="zh-CN" altLang="en-US" sz="2000" dirty="0"/>
                  <a:t>一般的非线性优化中，只想找到接近优化问题的局部极小点，但这个目标，有时候对梯度法也实现不了。</a:t>
                </a:r>
                <a:endParaRPr lang="en-US" altLang="zh-CN" sz="2000" dirty="0"/>
              </a:p>
              <a:p>
                <a:r>
                  <a:rPr lang="zh-CN" altLang="en-US" sz="2000" dirty="0"/>
                  <a:t>例：考虑下列函数：</a:t>
                </a:r>
                <a14:m>
                  <m:oMath xmlns:m="http://schemas.openxmlformats.org/officeDocument/2006/math">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𝟏</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Sub>
                      </m:e>
                    </m:d>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𝟏</m:t>
                        </m:r>
                      </m:num>
                      <m:den>
                        <m:r>
                          <a:rPr lang="en-US" altLang="zh-CN" sz="2000" i="1">
                            <a:latin typeface="Cambria Math" panose="02040503050406030204" pitchFamily="18" charset="0"/>
                          </a:rPr>
                          <m:t>𝟐</m:t>
                        </m:r>
                      </m:den>
                    </m:f>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𝟏</m:t>
                        </m:r>
                      </m:sub>
                      <m:sup>
                        <m:r>
                          <a:rPr lang="en-US" altLang="zh-CN" sz="2000" i="1">
                            <a:latin typeface="Cambria Math" panose="02040503050406030204" pitchFamily="18" charset="0"/>
                          </a:rPr>
                          <m:t>𝟐</m:t>
                        </m:r>
                      </m:sup>
                    </m:sSubSup>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𝟏</m:t>
                        </m:r>
                      </m:num>
                      <m:den>
                        <m:r>
                          <a:rPr lang="en-US" altLang="zh-CN" sz="2000" i="1">
                            <a:latin typeface="Cambria Math" panose="02040503050406030204" pitchFamily="18" charset="0"/>
                          </a:rPr>
                          <m:t>𝟒</m:t>
                        </m:r>
                      </m:den>
                    </m:f>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up>
                        <m:r>
                          <a:rPr lang="en-US" altLang="zh-CN" sz="2000" i="1">
                            <a:latin typeface="Cambria Math" panose="02040503050406030204" pitchFamily="18" charset="0"/>
                          </a:rPr>
                          <m:t>𝟒</m:t>
                        </m:r>
                      </m:sup>
                    </m:sSubSup>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𝟏</m:t>
                        </m:r>
                      </m:num>
                      <m:den>
                        <m:r>
                          <a:rPr lang="en-US" altLang="zh-CN" sz="2000" i="1">
                            <a:latin typeface="Cambria Math" panose="02040503050406030204" pitchFamily="18" charset="0"/>
                          </a:rPr>
                          <m:t>𝟐</m:t>
                        </m:r>
                      </m:den>
                    </m:f>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up>
                        <m:r>
                          <a:rPr lang="en-US" altLang="zh-CN" sz="2000" i="1">
                            <a:latin typeface="Cambria Math" panose="02040503050406030204" pitchFamily="18" charset="0"/>
                          </a:rPr>
                          <m:t>𝟐</m:t>
                        </m:r>
                      </m:sup>
                    </m:sSubSup>
                  </m:oMath>
                </a14:m>
                <a:r>
                  <a:rPr lang="en-US" altLang="zh-CN" sz="2000" dirty="0"/>
                  <a:t>,</a:t>
                </a:r>
                <a:r>
                  <a:rPr lang="zh-CN" altLang="en-US" sz="2000" dirty="0"/>
                  <a:t>其梯度为</a:t>
                </a:r>
                <a14:m>
                  <m:oMath xmlns:m="http://schemas.openxmlformats.org/officeDocument/2006/math">
                    <m:r>
                      <a:rPr lang="en-US" altLang="zh-CN" sz="2000">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𝟏</m:t>
                                </m:r>
                              </m:sub>
                            </m:sSub>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up>
                                <m:r>
                                  <a:rPr lang="en-US" altLang="zh-CN" sz="2000" i="1">
                                    <a:latin typeface="Cambria Math" panose="02040503050406030204" pitchFamily="18" charset="0"/>
                                  </a:rPr>
                                  <m:t>𝟑</m:t>
                                </m:r>
                              </m:sup>
                            </m:sSub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Sub>
                          </m:e>
                        </m:d>
                      </m:e>
                      <m:sup>
                        <m:r>
                          <a:rPr lang="en-US" altLang="zh-CN" sz="2000" i="1">
                            <a:latin typeface="Cambria Math" panose="02040503050406030204" pitchFamily="18" charset="0"/>
                          </a:rPr>
                          <m:t>𝑻</m:t>
                        </m:r>
                      </m:sup>
                    </m:sSup>
                  </m:oMath>
                </a14:m>
                <a:r>
                  <a:rPr lang="en-US" altLang="zh-CN" sz="2000" dirty="0"/>
                  <a:t>,</a:t>
                </a:r>
                <a:r>
                  <a:rPr lang="zh-CN" altLang="en-US" sz="2000" dirty="0"/>
                  <a:t>其稳定点分别为</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𝟏</m:t>
                            </m:r>
                          </m:e>
                        </m:d>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𝟎</m:t>
                            </m:r>
                            <m:r>
                              <a:rPr lang="en-US" altLang="zh-CN" sz="2000" i="1">
                                <a:latin typeface="Cambria Math" panose="02040503050406030204" pitchFamily="18" charset="0"/>
                              </a:rPr>
                              <m:t>,</m:t>
                            </m:r>
                            <m:r>
                              <a:rPr lang="en-US" altLang="zh-CN" sz="2000" i="1">
                                <a:latin typeface="Cambria Math" panose="02040503050406030204" pitchFamily="18" charset="0"/>
                              </a:rPr>
                              <m:t>𝟎</m:t>
                            </m:r>
                          </m:e>
                        </m:d>
                      </m:e>
                      <m:sup>
                        <m:r>
                          <a:rPr lang="en-US" altLang="zh-CN" sz="2000" i="1">
                            <a:latin typeface="Cambria Math" panose="02040503050406030204" pitchFamily="18" charset="0"/>
                          </a:rPr>
                          <m:t>𝑻</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𝟐</m:t>
                            </m:r>
                          </m:e>
                        </m:d>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𝟎</m:t>
                            </m:r>
                            <m:r>
                              <a:rPr lang="en-US" altLang="zh-CN" sz="2000" i="1">
                                <a:latin typeface="Cambria Math" panose="02040503050406030204" pitchFamily="18" charset="0"/>
                              </a:rPr>
                              <m:t>,−</m:t>
                            </m:r>
                            <m:r>
                              <a:rPr lang="en-US" altLang="zh-CN" sz="2000" i="1">
                                <a:latin typeface="Cambria Math" panose="02040503050406030204" pitchFamily="18" charset="0"/>
                              </a:rPr>
                              <m:t>𝟏</m:t>
                            </m:r>
                          </m:e>
                        </m:d>
                      </m:e>
                      <m:sup>
                        <m:r>
                          <a:rPr lang="en-US" altLang="zh-CN" sz="2000" i="1">
                            <a:latin typeface="Cambria Math" panose="02040503050406030204" pitchFamily="18" charset="0"/>
                          </a:rPr>
                          <m:t>𝑻</m:t>
                        </m:r>
                      </m:sup>
                    </m:sSup>
                    <m:r>
                      <a:rPr lang="en-US" altLang="zh-CN" sz="2000" i="1">
                        <a:latin typeface="Cambria Math" panose="02040503050406030204" pitchFamily="18" charset="0"/>
                      </a:rPr>
                      <m:t>, </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𝟑</m:t>
                            </m:r>
                          </m:e>
                        </m:d>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𝟎</m:t>
                            </m:r>
                            <m:r>
                              <a:rPr lang="en-US" altLang="zh-CN" sz="2000" i="1">
                                <a:latin typeface="Cambria Math" panose="02040503050406030204" pitchFamily="18" charset="0"/>
                              </a:rPr>
                              <m:t>,</m:t>
                            </m:r>
                            <m:r>
                              <a:rPr lang="en-US" altLang="zh-CN" sz="2000" i="1">
                                <a:latin typeface="Cambria Math" panose="02040503050406030204" pitchFamily="18" charset="0"/>
                              </a:rPr>
                              <m:t>𝟏</m:t>
                            </m:r>
                          </m:e>
                        </m:d>
                      </m:e>
                      <m:sup>
                        <m:r>
                          <a:rPr lang="en-US" altLang="zh-CN" sz="2000" i="1">
                            <a:latin typeface="Cambria Math" panose="02040503050406030204" pitchFamily="18" charset="0"/>
                          </a:rPr>
                          <m:t>𝑻</m:t>
                        </m:r>
                      </m:sup>
                    </m:sSup>
                  </m:oMath>
                </a14:m>
                <a:r>
                  <a:rPr lang="en-US" altLang="zh-CN" sz="2000" dirty="0"/>
                  <a:t>.</a:t>
                </a:r>
                <a:r>
                  <a:rPr lang="zh-CN" altLang="en-US" sz="2000" dirty="0"/>
                  <a:t>计算其</a:t>
                </a:r>
                <a:r>
                  <a:rPr lang="en-US" altLang="zh-CN" sz="2000" dirty="0"/>
                  <a:t>Hessian</a:t>
                </a:r>
                <a:r>
                  <a:rPr lang="zh-CN" altLang="en-US" sz="2000" dirty="0"/>
                  <a:t>矩阵</a:t>
                </a:r>
                <a:endParaRPr lang="en-US" altLang="zh-CN" sz="2000" dirty="0"/>
              </a:p>
              <a:p>
                <a14:m>
                  <m:oMath xmlns:m="http://schemas.openxmlformats.org/officeDocument/2006/math">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m>
                          <m:mPr>
                            <m:mcs>
                              <m:mc>
                                <m:mcPr>
                                  <m:count m:val="2"/>
                                  <m:mcJc m:val="center"/>
                                </m:mcPr>
                              </m:mc>
                            </m:mcs>
                            <m:ctrlPr>
                              <a:rPr lang="en-US" altLang="zh-CN" sz="2000" i="1">
                                <a:latin typeface="Cambria Math" panose="02040503050406030204" pitchFamily="18" charset="0"/>
                              </a:rPr>
                            </m:ctrlPr>
                          </m:mPr>
                          <m:mr>
                            <m:e>
                              <m:r>
                                <m:rPr>
                                  <m:brk m:alnAt="7"/>
                                </m:rPr>
                                <a:rPr lang="en-US" altLang="zh-CN" sz="2000" i="1">
                                  <a:latin typeface="Cambria Math" panose="02040503050406030204" pitchFamily="18" charset="0"/>
                                </a:rPr>
                                <m:t>𝟏</m:t>
                              </m:r>
                            </m:e>
                            <m:e>
                              <m:r>
                                <a:rPr lang="en-US" altLang="zh-CN" sz="2000" i="1">
                                  <a:latin typeface="Cambria Math" panose="02040503050406030204" pitchFamily="18" charset="0"/>
                                </a:rPr>
                                <m:t>𝟎</m:t>
                              </m:r>
                            </m:e>
                          </m:mr>
                          <m:mr>
                            <m:e>
                              <m:r>
                                <a:rPr lang="en-US" altLang="zh-CN" sz="2000" i="1">
                                  <a:latin typeface="Cambria Math" panose="02040503050406030204" pitchFamily="18" charset="0"/>
                                </a:rPr>
                                <m:t>𝟎</m:t>
                              </m:r>
                            </m:e>
                            <m:e>
                              <m:r>
                                <a:rPr lang="en-US" altLang="zh-CN" sz="2000" i="1">
                                  <a:latin typeface="Cambria Math" panose="02040503050406030204" pitchFamily="18" charset="0"/>
                                </a:rPr>
                                <m:t>𝟑</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𝟐</m:t>
                                  </m:r>
                                </m:sub>
                                <m:sup>
                                  <m:r>
                                    <a:rPr lang="en-US" altLang="zh-CN" sz="2000" i="1">
                                      <a:latin typeface="Cambria Math" panose="02040503050406030204" pitchFamily="18" charset="0"/>
                                    </a:rPr>
                                    <m:t>𝟐</m:t>
                                  </m:r>
                                </m:sup>
                              </m:sSubSup>
                              <m:r>
                                <a:rPr lang="en-US" altLang="zh-CN" sz="2000" i="1">
                                  <a:latin typeface="Cambria Math" panose="02040503050406030204" pitchFamily="18" charset="0"/>
                                </a:rPr>
                                <m:t>−</m:t>
                              </m:r>
                              <m:r>
                                <a:rPr lang="en-US" altLang="zh-CN" sz="2000" i="1">
                                  <a:latin typeface="Cambria Math" panose="02040503050406030204" pitchFamily="18" charset="0"/>
                                </a:rPr>
                                <m:t>𝟏</m:t>
                              </m:r>
                            </m:e>
                          </m:mr>
                        </m:m>
                      </m:e>
                    </m:d>
                  </m:oMath>
                </a14:m>
                <a:r>
                  <a:rPr lang="en-US" altLang="zh-CN" sz="2000" dirty="0"/>
                  <a:t>,</a:t>
                </a:r>
                <a:r>
                  <a:rPr lang="zh-CN" altLang="en-US" sz="2000" dirty="0"/>
                  <a:t>容易判断三个稳定点的极值情况</a:t>
                </a:r>
                <a:r>
                  <a:rPr lang="en-US" altLang="zh-CN" sz="2000" dirty="0"/>
                  <a:t>.</a:t>
                </a:r>
                <a:r>
                  <a:rPr lang="zh-CN" altLang="en-US" sz="2000" dirty="0"/>
                  <a:t>其中</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𝟏</m:t>
                            </m:r>
                          </m:e>
                        </m:d>
                      </m:sup>
                    </m:sSup>
                  </m:oMath>
                </a14:m>
                <a:r>
                  <a:rPr lang="zh-CN" altLang="en-US" sz="2000" dirty="0"/>
                  <a:t>为稳定点，但非极值点，</a:t>
                </a:r>
                <a14:m>
                  <m:oMath xmlns:m="http://schemas.openxmlformats.org/officeDocument/2006/math">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𝟏</m:t>
                                </m:r>
                              </m:e>
                            </m:d>
                          </m:sup>
                        </m:sSup>
                      </m:e>
                    </m:d>
                    <m:r>
                      <a:rPr lang="en-US" altLang="zh-CN" sz="2000" i="1">
                        <a:latin typeface="Cambria Math" panose="02040503050406030204" pitchFamily="18" charset="0"/>
                      </a:rPr>
                      <m:t>=</m:t>
                    </m:r>
                    <m:r>
                      <a:rPr lang="en-US" altLang="zh-CN" sz="2000" i="1">
                        <a:latin typeface="Cambria Math" panose="02040503050406030204" pitchFamily="18" charset="0"/>
                      </a:rPr>
                      <m:t>𝟎</m:t>
                    </m:r>
                    <m:r>
                      <a:rPr lang="en-US" altLang="zh-CN" sz="2000" i="1">
                        <a:latin typeface="Cambria Math" panose="02040503050406030204" pitchFamily="18" charset="0"/>
                      </a:rPr>
                      <m:t>,</m:t>
                    </m:r>
                  </m:oMath>
                </a14:m>
                <a:r>
                  <a:rPr lang="zh-CN" altLang="en-US" sz="2000" dirty="0"/>
                  <a:t>对任意</a:t>
                </a:r>
                <a14:m>
                  <m:oMath xmlns:m="http://schemas.openxmlformats.org/officeDocument/2006/math">
                    <m:r>
                      <a:rPr lang="en-US" altLang="zh-CN" sz="2000" i="1">
                        <a:latin typeface="Cambria Math" panose="02040503050406030204" pitchFamily="18" charset="0"/>
                      </a:rPr>
                      <m:t>𝝐</m:t>
                    </m:r>
                    <m:r>
                      <a:rPr lang="en-US" altLang="zh-CN" sz="2000" i="1">
                        <a:latin typeface="Cambria Math" panose="02040503050406030204" pitchFamily="18" charset="0"/>
                      </a:rPr>
                      <m:t>&gt;</m:t>
                    </m:r>
                    <m:r>
                      <a:rPr lang="en-US" altLang="zh-CN" sz="2000" i="1">
                        <a:latin typeface="Cambria Math" panose="02040503050406030204" pitchFamily="18" charset="0"/>
                      </a:rPr>
                      <m:t>𝟎</m:t>
                    </m:r>
                    <m:r>
                      <a:rPr lang="en-US" altLang="zh-CN" sz="2000" i="1">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𝟏</m:t>
                                </m:r>
                              </m:e>
                            </m:d>
                          </m:sup>
                        </m:sSup>
                        <m:r>
                          <a:rPr lang="en-US" altLang="zh-CN" sz="2000" i="1">
                            <a:latin typeface="Cambria Math" panose="02040503050406030204" pitchFamily="18" charset="0"/>
                          </a:rPr>
                          <m:t>+</m:t>
                        </m:r>
                        <m:r>
                          <a:rPr lang="en-US" altLang="zh-CN" sz="2000" i="1">
                            <a:latin typeface="Cambria Math" panose="02040503050406030204" pitchFamily="18" charset="0"/>
                          </a:rPr>
                          <m:t>𝝐</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𝒆</m:t>
                            </m:r>
                          </m:e>
                          <m:sub>
                            <m:r>
                              <a:rPr lang="en-US" altLang="zh-CN" sz="2000" i="1">
                                <a:latin typeface="Cambria Math" panose="02040503050406030204" pitchFamily="18" charset="0"/>
                              </a:rPr>
                              <m:t>𝟐</m:t>
                            </m:r>
                          </m:sub>
                        </m:sSub>
                      </m:e>
                    </m:d>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𝝐</m:t>
                            </m:r>
                          </m:e>
                          <m:sup>
                            <m:r>
                              <a:rPr lang="en-US" altLang="zh-CN" sz="2000" i="1">
                                <a:latin typeface="Cambria Math" panose="02040503050406030204" pitchFamily="18" charset="0"/>
                              </a:rPr>
                              <m:t>𝟒</m:t>
                            </m:r>
                          </m:sup>
                        </m:sSup>
                      </m:num>
                      <m:den>
                        <m:r>
                          <a:rPr lang="en-US" altLang="zh-CN" sz="2000" i="1">
                            <a:latin typeface="Cambria Math" panose="02040503050406030204" pitchFamily="18" charset="0"/>
                          </a:rPr>
                          <m:t>𝟒</m:t>
                        </m:r>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𝝐</m:t>
                            </m:r>
                          </m:e>
                          <m:sup>
                            <m:r>
                              <a:rPr lang="en-US" altLang="zh-CN" sz="2000" i="1">
                                <a:latin typeface="Cambria Math" panose="02040503050406030204" pitchFamily="18" charset="0"/>
                              </a:rPr>
                              <m:t>𝟐</m:t>
                            </m:r>
                          </m:sup>
                        </m:sSup>
                      </m:num>
                      <m:den>
                        <m:r>
                          <a:rPr lang="en-US" altLang="zh-CN" sz="2000" i="1">
                            <a:latin typeface="Cambria Math" panose="02040503050406030204" pitchFamily="18" charset="0"/>
                          </a:rPr>
                          <m:t>𝟐</m:t>
                        </m:r>
                      </m:den>
                    </m:f>
                    <m:r>
                      <a:rPr lang="en-US" altLang="zh-CN" sz="2000" i="1">
                        <a:latin typeface="Cambria Math" panose="02040503050406030204" pitchFamily="18" charset="0"/>
                      </a:rPr>
                      <m:t>&lt;</m:t>
                    </m:r>
                    <m:r>
                      <a:rPr lang="en-US" altLang="zh-CN" sz="2000" i="1">
                        <a:latin typeface="Cambria Math" panose="02040503050406030204" pitchFamily="18" charset="0"/>
                      </a:rPr>
                      <m:t>𝟎</m:t>
                    </m:r>
                  </m:oMath>
                </a14:m>
                <a:endParaRPr lang="en-US" altLang="zh-CN" sz="2000" dirty="0"/>
              </a:p>
              <a:p>
                <a:r>
                  <a:rPr lang="zh-CN" altLang="en-US" sz="2000" dirty="0"/>
                  <a:t>此外，以</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𝟎</m:t>
                        </m:r>
                      </m:sub>
                    </m:sSub>
                    <m:r>
                      <a:rPr lang="en-US" altLang="zh-CN" sz="2000" i="1">
                        <a:latin typeface="Cambria Math" panose="02040503050406030204" pitchFamily="18" charset="0"/>
                      </a:rPr>
                      <m:t>=(</m:t>
                    </m:r>
                    <m:r>
                      <a:rPr lang="en-US" altLang="zh-CN" sz="2000" i="1">
                        <a:latin typeface="Cambria Math" panose="02040503050406030204" pitchFamily="18" charset="0"/>
                      </a:rPr>
                      <m:t>𝟏</m:t>
                    </m:r>
                    <m:r>
                      <a:rPr lang="en-US" altLang="zh-CN" sz="2000" i="1">
                        <a:latin typeface="Cambria Math" panose="02040503050406030204" pitchFamily="18" charset="0"/>
                      </a:rPr>
                      <m:t>,</m:t>
                    </m:r>
                    <m:r>
                      <a:rPr lang="en-US" altLang="zh-CN" sz="2000" i="1">
                        <a:latin typeface="Cambria Math" panose="02040503050406030204" pitchFamily="18" charset="0"/>
                      </a:rPr>
                      <m:t>𝟎</m:t>
                    </m:r>
                    <m:r>
                      <a:rPr lang="en-US" altLang="zh-CN" sz="2000" i="1">
                        <a:latin typeface="Cambria Math" panose="02040503050406030204" pitchFamily="18" charset="0"/>
                      </a:rPr>
                      <m:t>)</m:t>
                    </m:r>
                  </m:oMath>
                </a14:m>
                <a:r>
                  <a:rPr lang="zh-CN" altLang="en-US" sz="2000" dirty="0"/>
                  <a:t>为梯度法的初始点，则其迭代路径产生的序列收敛到</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𝟏</m:t>
                            </m:r>
                          </m:e>
                        </m:d>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𝟎</m:t>
                            </m:r>
                            <m:r>
                              <a:rPr lang="en-US" altLang="zh-CN" sz="2000" i="1">
                                <a:latin typeface="Cambria Math" panose="02040503050406030204" pitchFamily="18" charset="0"/>
                              </a:rPr>
                              <m:t>,</m:t>
                            </m:r>
                            <m:r>
                              <a:rPr lang="en-US" altLang="zh-CN" sz="2000" i="1">
                                <a:latin typeface="Cambria Math" panose="02040503050406030204" pitchFamily="18" charset="0"/>
                              </a:rPr>
                              <m:t>𝟎</m:t>
                            </m:r>
                          </m:e>
                        </m:d>
                      </m:e>
                      <m:sup>
                        <m:r>
                          <a:rPr lang="en-US" altLang="zh-CN" sz="2000" i="1">
                            <a:latin typeface="Cambria Math" panose="02040503050406030204" pitchFamily="18" charset="0"/>
                          </a:rPr>
                          <m:t>𝑻</m:t>
                        </m:r>
                      </m:sup>
                    </m:sSup>
                  </m:oMath>
                </a14:m>
                <a:r>
                  <a:rPr lang="zh-CN" altLang="en-US" sz="2000" dirty="0"/>
                  <a:t>。因此，对于一阶无约束极小化方法，若没有额外限制，不能保证全局收敛到一个局部极小点，只能靠近稳定点。</a:t>
                </a:r>
              </a:p>
            </p:txBody>
          </p:sp>
        </mc:Choice>
        <mc:Fallback xmlns="">
          <p:sp>
            <p:nvSpPr>
              <p:cNvPr id="3" name="内容占位符 2">
                <a:extLst>
                  <a:ext uri="{FF2B5EF4-FFF2-40B4-BE49-F238E27FC236}">
                    <a16:creationId xmlns:a16="http://schemas.microsoft.com/office/drawing/2014/main" id="{A2EACDCF-FA54-4848-B1AD-6ACFCBCD4203}"/>
                  </a:ext>
                </a:extLst>
              </p:cNvPr>
              <p:cNvSpPr>
                <a:spLocks noGrp="1" noRot="1" noChangeAspect="1" noMove="1" noResize="1" noEditPoints="1" noAdjustHandles="1" noChangeArrowheads="1" noChangeShapeType="1" noTextEdit="1"/>
              </p:cNvSpPr>
              <p:nvPr>
                <p:ph idx="1"/>
              </p:nvPr>
            </p:nvSpPr>
            <p:spPr>
              <a:blipFill>
                <a:blip r:embed="rId2"/>
                <a:stretch>
                  <a:fillRect l="-529" t="-13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86928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91C77-93E2-4FBA-BAE7-40CE4B6A35A2}"/>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梯度法收敛性分析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E007F56-74FA-4836-9544-2BF58BC831F7}"/>
                  </a:ext>
                </a:extLst>
              </p:cNvPr>
              <p:cNvSpPr>
                <a:spLocks noGrp="1"/>
              </p:cNvSpPr>
              <p:nvPr>
                <p:ph idx="1"/>
              </p:nvPr>
            </p:nvSpPr>
            <p:spPr/>
            <p:txBody>
              <a:bodyPr>
                <a:normAutofit/>
              </a:bodyPr>
              <a:lstStyle/>
              <a:p>
                <a:r>
                  <a:rPr lang="zh-CN" altLang="en-US" sz="2400" dirty="0"/>
                  <a:t>研究如下问题类：</a:t>
                </a:r>
                <a:endParaRPr lang="en-US" altLang="zh-CN" sz="2400" dirty="0"/>
              </a:p>
              <a:p>
                <a:pPr lvl="1"/>
                <a:r>
                  <a:rPr lang="zh-CN" altLang="en-US" sz="1800" dirty="0"/>
                  <a:t>模型：</a:t>
                </a:r>
                <a14:m>
                  <m:oMath xmlns:m="http://schemas.openxmlformats.org/officeDocument/2006/math">
                    <m:r>
                      <a:rPr lang="en-US" altLang="zh-CN" sz="1800" i="1">
                        <a:latin typeface="Cambria Math" panose="02040503050406030204" pitchFamily="18" charset="0"/>
                      </a:rPr>
                      <m:t>𝟏</m:t>
                    </m:r>
                    <m:r>
                      <a:rPr lang="en-US" altLang="zh-CN" sz="1800" i="1">
                        <a:latin typeface="Cambria Math" panose="02040503050406030204" pitchFamily="18" charset="0"/>
                      </a:rPr>
                      <m:t>.</m:t>
                    </m:r>
                  </m:oMath>
                </a14:m>
                <a:r>
                  <a:rPr lang="zh-CN" altLang="en-US" sz="1800" dirty="0"/>
                  <a:t>无约束极小化，</a:t>
                </a:r>
                <a:r>
                  <a:rPr lang="en-US" altLang="zh-CN" sz="1800" dirty="0"/>
                  <a:t>2.</a:t>
                </a:r>
                <a14:m>
                  <m:oMath xmlns:m="http://schemas.openxmlformats.org/officeDocument/2006/math">
                    <m:r>
                      <a:rPr lang="en-US" altLang="zh-CN" sz="1800" i="1">
                        <a:latin typeface="Cambria Math" panose="02040503050406030204" pitchFamily="18" charset="0"/>
                      </a:rPr>
                      <m:t>𝒇</m:t>
                    </m:r>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𝑪</m:t>
                        </m:r>
                      </m:e>
                      <m:sub>
                        <m:r>
                          <a:rPr lang="en-US" altLang="zh-CN" sz="1800" i="1">
                            <a:latin typeface="Cambria Math" panose="02040503050406030204" pitchFamily="18" charset="0"/>
                          </a:rPr>
                          <m:t>𝑳</m:t>
                        </m:r>
                      </m:sub>
                      <m:sup>
                        <m:r>
                          <a:rPr lang="en-US" altLang="zh-CN" sz="1800" i="1">
                            <a:latin typeface="Cambria Math" panose="02040503050406030204" pitchFamily="18" charset="0"/>
                          </a:rPr>
                          <m:t>𝟏</m:t>
                        </m:r>
                        <m:r>
                          <a:rPr lang="en-US" altLang="zh-CN" sz="1800" i="1">
                            <a:latin typeface="Cambria Math" panose="02040503050406030204" pitchFamily="18" charset="0"/>
                          </a:rPr>
                          <m:t>,</m:t>
                        </m:r>
                        <m:r>
                          <a:rPr lang="en-US" altLang="zh-CN" sz="1800" i="1">
                            <a:latin typeface="Cambria Math" panose="02040503050406030204" pitchFamily="18" charset="0"/>
                          </a:rPr>
                          <m:t>𝟏</m:t>
                        </m:r>
                      </m:sup>
                    </m:sSub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𝑹</m:t>
                        </m:r>
                      </m:e>
                      <m:sup>
                        <m:r>
                          <a:rPr lang="en-US" altLang="zh-CN" sz="1800" i="1">
                            <a:latin typeface="Cambria Math" panose="02040503050406030204" pitchFamily="18" charset="0"/>
                          </a:rPr>
                          <m:t>𝒏</m:t>
                        </m:r>
                      </m:sup>
                    </m:sSup>
                    <m:r>
                      <a:rPr lang="en-US" altLang="zh-CN" sz="1800" i="1">
                        <a:latin typeface="Cambria Math" panose="02040503050406030204" pitchFamily="18" charset="0"/>
                      </a:rPr>
                      <m:t>)</m:t>
                    </m:r>
                  </m:oMath>
                </a14:m>
                <a:r>
                  <a:rPr lang="en-US" altLang="zh-CN" sz="1800" dirty="0"/>
                  <a:t>,3.</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𝒇</m:t>
                        </m:r>
                      </m:e>
                      <m:sup>
                        <m:r>
                          <a:rPr lang="en-US" altLang="zh-CN" sz="1800" i="1">
                            <a:latin typeface="Cambria Math" panose="02040503050406030204" pitchFamily="18" charset="0"/>
                          </a:rPr>
                          <m:t>∗</m:t>
                        </m:r>
                      </m:sup>
                    </m:sSup>
                  </m:oMath>
                </a14:m>
                <a:r>
                  <a:rPr lang="zh-CN" altLang="en-US" sz="1800" dirty="0"/>
                  <a:t>是</a:t>
                </a:r>
                <a14:m>
                  <m:oMath xmlns:m="http://schemas.openxmlformats.org/officeDocument/2006/math">
                    <m:r>
                      <a:rPr lang="en-US" altLang="zh-CN" sz="1800" i="1" dirty="0">
                        <a:latin typeface="Cambria Math" panose="02040503050406030204" pitchFamily="18" charset="0"/>
                      </a:rPr>
                      <m:t>𝒇</m:t>
                    </m:r>
                    <m:r>
                      <a:rPr lang="en-US" altLang="zh-CN" sz="1800" i="1" dirty="0">
                        <a:latin typeface="Cambria Math" panose="02040503050406030204" pitchFamily="18" charset="0"/>
                      </a:rPr>
                      <m:t>(⋅)</m:t>
                    </m:r>
                  </m:oMath>
                </a14:m>
                <a:r>
                  <a:rPr lang="zh-CN" altLang="en-US" sz="1800" dirty="0"/>
                  <a:t>的下界</a:t>
                </a:r>
                <a:endParaRPr lang="en-US" altLang="zh-CN" sz="1800" dirty="0"/>
              </a:p>
              <a:p>
                <a:pPr lvl="1"/>
                <a:r>
                  <a:rPr lang="en-US" altLang="zh-CN" sz="1800" dirty="0"/>
                  <a:t>Oracle</a:t>
                </a:r>
                <a:r>
                  <a:rPr lang="zh-CN" altLang="en-US" sz="1800" dirty="0"/>
                  <a:t>：一阶黑箱</a:t>
                </a:r>
                <a:endParaRPr lang="en-US" altLang="zh-CN" sz="1800" dirty="0"/>
              </a:p>
              <a:p>
                <a:pPr lvl="1"/>
                <a14:m>
                  <m:oMath xmlns:m="http://schemas.openxmlformats.org/officeDocument/2006/math">
                    <m:r>
                      <a:rPr lang="en-US" altLang="zh-CN" sz="1800" i="1">
                        <a:latin typeface="Cambria Math" panose="02040503050406030204" pitchFamily="18" charset="0"/>
                      </a:rPr>
                      <m:t>𝝐</m:t>
                    </m:r>
                    <m:r>
                      <a:rPr lang="en-US" altLang="zh-CN" sz="1800" i="1">
                        <a:latin typeface="Cambria Math" panose="02040503050406030204" pitchFamily="18" charset="0"/>
                      </a:rPr>
                      <m:t>−</m:t>
                    </m:r>
                  </m:oMath>
                </a14:m>
                <a:r>
                  <a:rPr lang="zh-CN" altLang="en-US" sz="1800" dirty="0"/>
                  <a:t>最优解：</a:t>
                </a:r>
                <a14:m>
                  <m:oMath xmlns:m="http://schemas.openxmlformats.org/officeDocument/2006/math">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𝒙</m:t>
                            </m:r>
                          </m:e>
                        </m:acc>
                      </m:e>
                    </m:d>
                    <m:r>
                      <a:rPr lang="en-US" altLang="zh-CN" sz="1800" i="1">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𝟎</m:t>
                            </m:r>
                          </m:sub>
                        </m:sSub>
                      </m:e>
                    </m:d>
                    <m:r>
                      <a:rPr lang="en-US" altLang="zh-CN" sz="1800" i="1">
                        <a:latin typeface="Cambria Math" panose="02040503050406030204" pitchFamily="18" charset="0"/>
                      </a:rPr>
                      <m:t>,</m:t>
                    </m:r>
                    <m:r>
                      <m:rPr>
                        <m:lit/>
                      </m:rPr>
                      <a:rPr lang="en-US" altLang="zh-CN" sz="1800" i="1">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𝒙</m:t>
                            </m:r>
                          </m:e>
                        </m:acc>
                      </m:e>
                    </m:d>
                    <m:r>
                      <m:rPr>
                        <m:lit/>
                      </m:rPr>
                      <a:rPr lang="en-US" altLang="zh-CN" sz="1800" i="1">
                        <a:latin typeface="Cambria Math" panose="02040503050406030204" pitchFamily="18" charset="0"/>
                      </a:rPr>
                      <m:t>||</m:t>
                    </m:r>
                    <m:r>
                      <a:rPr lang="en-US" altLang="zh-CN" sz="1800" i="1">
                        <a:latin typeface="Cambria Math" panose="02040503050406030204" pitchFamily="18" charset="0"/>
                      </a:rPr>
                      <m:t>≤</m:t>
                    </m:r>
                    <m:r>
                      <a:rPr lang="en-US" altLang="zh-CN" sz="1800" i="1">
                        <a:latin typeface="Cambria Math" panose="02040503050406030204" pitchFamily="18" charset="0"/>
                      </a:rPr>
                      <m:t>𝝐</m:t>
                    </m:r>
                  </m:oMath>
                </a14:m>
                <a:endParaRPr lang="en-US" altLang="zh-CN" sz="1800" dirty="0"/>
              </a:p>
              <a:p>
                <a:r>
                  <a:rPr lang="zh-CN" altLang="en-US" sz="2400" dirty="0"/>
                  <a:t>注意到</a:t>
                </a:r>
                <a14:m>
                  <m:oMath xmlns:m="http://schemas.openxmlformats.org/officeDocument/2006/math">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𝒈</m:t>
                        </m:r>
                      </m:e>
                      <m:sub>
                        <m:r>
                          <a:rPr lang="en-US" altLang="zh-CN" sz="2400" i="1">
                            <a:solidFill>
                              <a:srgbClr val="FF0000"/>
                            </a:solidFill>
                            <a:latin typeface="Cambria Math" panose="02040503050406030204" pitchFamily="18" charset="0"/>
                          </a:rPr>
                          <m:t>𝑵</m:t>
                        </m:r>
                      </m:sub>
                      <m:sup>
                        <m:r>
                          <a:rPr lang="en-US" altLang="zh-CN" sz="2400" i="1">
                            <a:solidFill>
                              <a:srgbClr val="FF0000"/>
                            </a:solidFill>
                            <a:latin typeface="Cambria Math" panose="02040503050406030204" pitchFamily="18" charset="0"/>
                          </a:rPr>
                          <m:t>∗</m:t>
                        </m:r>
                      </m:sup>
                    </m:sSubSup>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𝟏</m:t>
                        </m:r>
                      </m:num>
                      <m:den>
                        <m:rad>
                          <m:radPr>
                            <m:degHide m:val="on"/>
                            <m:ctrlPr>
                              <a:rPr lang="en-US" altLang="zh-CN" sz="2400" i="1">
                                <a:solidFill>
                                  <a:srgbClr val="FF0000"/>
                                </a:solidFill>
                                <a:latin typeface="Cambria Math" panose="02040503050406030204" pitchFamily="18" charset="0"/>
                              </a:rPr>
                            </m:ctrlPr>
                          </m:radPr>
                          <m:deg/>
                          <m:e>
                            <m:r>
                              <a:rPr lang="en-US" altLang="zh-CN" sz="2400" i="1">
                                <a:solidFill>
                                  <a:srgbClr val="FF0000"/>
                                </a:solidFill>
                                <a:latin typeface="Cambria Math" panose="02040503050406030204" pitchFamily="18" charset="0"/>
                              </a:rPr>
                              <m:t>𝑵</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𝟏</m:t>
                            </m:r>
                          </m:e>
                        </m:rad>
                      </m:den>
                    </m:f>
                    <m:sSup>
                      <m:sSupPr>
                        <m:ctrlPr>
                          <a:rPr lang="en-US" altLang="zh-CN" sz="2400" i="1">
                            <a:solidFill>
                              <a:srgbClr val="FF0000"/>
                            </a:solidFill>
                            <a:latin typeface="Cambria Math" panose="02040503050406030204" pitchFamily="18" charset="0"/>
                          </a:rPr>
                        </m:ctrlPr>
                      </m:sSupPr>
                      <m:e>
                        <m:d>
                          <m:dPr>
                            <m:begChr m:val="["/>
                            <m:endChr m:val="]"/>
                            <m:ctrlPr>
                              <a:rPr lang="en-US" altLang="zh-CN" sz="2400" i="1">
                                <a:solidFill>
                                  <a:srgbClr val="FF0000"/>
                                </a:solidFill>
                                <a:latin typeface="Cambria Math" panose="02040503050406030204" pitchFamily="18" charset="0"/>
                              </a:rPr>
                            </m:ctrlPr>
                          </m:dPr>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𝟏</m:t>
                                </m:r>
                              </m:num>
                              <m:den>
                                <m:r>
                                  <a:rPr lang="en-US" altLang="zh-CN" sz="2400" i="1">
                                    <a:solidFill>
                                      <a:srgbClr val="FF0000"/>
                                    </a:solidFill>
                                    <a:latin typeface="Cambria Math" panose="02040503050406030204" pitchFamily="18" charset="0"/>
                                  </a:rPr>
                                  <m:t>𝝎</m:t>
                                </m:r>
                              </m:den>
                            </m:f>
                            <m:r>
                              <a:rPr lang="en-US" altLang="zh-CN" sz="2400" i="1">
                                <a:solidFill>
                                  <a:srgbClr val="FF0000"/>
                                </a:solidFill>
                                <a:latin typeface="Cambria Math" panose="02040503050406030204" pitchFamily="18" charset="0"/>
                              </a:rPr>
                              <m:t>𝑳</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𝟎</m:t>
                                        </m:r>
                                      </m:sub>
                                    </m:sSub>
                                  </m:e>
                                </m:d>
                                <m:r>
                                  <a:rPr lang="en-US" altLang="zh-CN" sz="2400" i="1">
                                    <a:solidFill>
                                      <a:srgbClr val="FF0000"/>
                                    </a:solidFill>
                                    <a:latin typeface="Cambria Math" panose="02040503050406030204" pitchFamily="18" charset="0"/>
                                  </a:rPr>
                                  <m:t>−</m:t>
                                </m:r>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𝒇</m:t>
                                    </m:r>
                                  </m:e>
                                  <m:sup>
                                    <m:r>
                                      <a:rPr lang="en-US" altLang="zh-CN" sz="2400" i="1">
                                        <a:solidFill>
                                          <a:srgbClr val="FF0000"/>
                                        </a:solidFill>
                                        <a:latin typeface="Cambria Math" panose="02040503050406030204" pitchFamily="18" charset="0"/>
                                      </a:rPr>
                                      <m:t>∗</m:t>
                                    </m:r>
                                  </m:sup>
                                </m:sSup>
                              </m:e>
                            </m:d>
                          </m:e>
                        </m:d>
                      </m:e>
                      <m:sup>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𝟏</m:t>
                            </m:r>
                          </m:num>
                          <m:den>
                            <m:r>
                              <a:rPr lang="en-US" altLang="zh-CN" sz="2400" i="1">
                                <a:solidFill>
                                  <a:srgbClr val="FF0000"/>
                                </a:solidFill>
                                <a:latin typeface="Cambria Math" panose="02040503050406030204" pitchFamily="18" charset="0"/>
                              </a:rPr>
                              <m:t>𝟐</m:t>
                            </m:r>
                          </m:den>
                        </m:f>
                      </m:sup>
                    </m:sSup>
                  </m:oMath>
                </a14:m>
                <a:r>
                  <a:rPr lang="zh-CN" altLang="en-US" sz="2400" dirty="0"/>
                  <a:t>用于得到迭代次数的上界，这对找到梯度范数小的点很必要。为此</a:t>
                </a:r>
                <a:r>
                  <a:rPr lang="en-US" altLang="zh-CN" sz="2400" dirty="0"/>
                  <a:t>,</a:t>
                </a:r>
                <a:r>
                  <a:rPr lang="zh-CN" altLang="en-US" sz="2400" dirty="0"/>
                  <a:t>令</a:t>
                </a:r>
                <a14:m>
                  <m:oMath xmlns:m="http://schemas.openxmlformats.org/officeDocument/2006/math">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𝒈</m:t>
                        </m:r>
                      </m:e>
                      <m:sub>
                        <m:r>
                          <a:rPr lang="en-US" altLang="zh-CN" sz="2400" i="1">
                            <a:solidFill>
                              <a:srgbClr val="FF0000"/>
                            </a:solidFill>
                            <a:latin typeface="Cambria Math" panose="02040503050406030204" pitchFamily="18" charset="0"/>
                          </a:rPr>
                          <m:t>𝑵</m:t>
                        </m:r>
                      </m:sub>
                      <m:sup>
                        <m:r>
                          <a:rPr lang="en-US" altLang="zh-CN" sz="2400" i="1">
                            <a:solidFill>
                              <a:srgbClr val="FF0000"/>
                            </a:solidFill>
                            <a:latin typeface="Cambria Math" panose="02040503050406030204" pitchFamily="18" charset="0"/>
                          </a:rPr>
                          <m:t>∗</m:t>
                        </m:r>
                      </m:sup>
                    </m:sSubSup>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𝟏</m:t>
                        </m:r>
                      </m:num>
                      <m:den>
                        <m:rad>
                          <m:radPr>
                            <m:degHide m:val="on"/>
                            <m:ctrlPr>
                              <a:rPr lang="en-US" altLang="zh-CN" sz="2400" i="1">
                                <a:solidFill>
                                  <a:srgbClr val="FF0000"/>
                                </a:solidFill>
                                <a:latin typeface="Cambria Math" panose="02040503050406030204" pitchFamily="18" charset="0"/>
                              </a:rPr>
                            </m:ctrlPr>
                          </m:radPr>
                          <m:deg/>
                          <m:e>
                            <m:r>
                              <a:rPr lang="en-US" altLang="zh-CN" sz="2400" i="1">
                                <a:solidFill>
                                  <a:srgbClr val="FF0000"/>
                                </a:solidFill>
                                <a:latin typeface="Cambria Math" panose="02040503050406030204" pitchFamily="18" charset="0"/>
                              </a:rPr>
                              <m:t>𝑵</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𝟏</m:t>
                            </m:r>
                          </m:e>
                        </m:rad>
                      </m:den>
                    </m:f>
                    <m:sSup>
                      <m:sSupPr>
                        <m:ctrlPr>
                          <a:rPr lang="en-US" altLang="zh-CN" sz="2400" i="1">
                            <a:solidFill>
                              <a:srgbClr val="FF0000"/>
                            </a:solidFill>
                            <a:latin typeface="Cambria Math" panose="02040503050406030204" pitchFamily="18" charset="0"/>
                          </a:rPr>
                        </m:ctrlPr>
                      </m:sSupPr>
                      <m:e>
                        <m:d>
                          <m:dPr>
                            <m:begChr m:val="["/>
                            <m:endChr m:val="]"/>
                            <m:ctrlPr>
                              <a:rPr lang="en-US" altLang="zh-CN" sz="2400" i="1">
                                <a:solidFill>
                                  <a:srgbClr val="FF0000"/>
                                </a:solidFill>
                                <a:latin typeface="Cambria Math" panose="02040503050406030204" pitchFamily="18" charset="0"/>
                              </a:rPr>
                            </m:ctrlPr>
                          </m:dPr>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𝟏</m:t>
                                </m:r>
                              </m:num>
                              <m:den>
                                <m:r>
                                  <a:rPr lang="en-US" altLang="zh-CN" sz="2400" i="1">
                                    <a:solidFill>
                                      <a:srgbClr val="FF0000"/>
                                    </a:solidFill>
                                    <a:latin typeface="Cambria Math" panose="02040503050406030204" pitchFamily="18" charset="0"/>
                                  </a:rPr>
                                  <m:t>𝝎</m:t>
                                </m:r>
                              </m:den>
                            </m:f>
                            <m:r>
                              <a:rPr lang="en-US" altLang="zh-CN" sz="2400" i="1">
                                <a:solidFill>
                                  <a:srgbClr val="FF0000"/>
                                </a:solidFill>
                                <a:latin typeface="Cambria Math" panose="02040503050406030204" pitchFamily="18" charset="0"/>
                              </a:rPr>
                              <m:t>𝑳</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𝟎</m:t>
                                        </m:r>
                                      </m:sub>
                                    </m:sSub>
                                  </m:e>
                                </m:d>
                                <m:r>
                                  <a:rPr lang="en-US" altLang="zh-CN" sz="2400" i="1">
                                    <a:solidFill>
                                      <a:srgbClr val="FF0000"/>
                                    </a:solidFill>
                                    <a:latin typeface="Cambria Math" panose="02040503050406030204" pitchFamily="18" charset="0"/>
                                  </a:rPr>
                                  <m:t>−</m:t>
                                </m:r>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𝒇</m:t>
                                    </m:r>
                                  </m:e>
                                  <m:sup>
                                    <m:r>
                                      <a:rPr lang="en-US" altLang="zh-CN" sz="2400" i="1">
                                        <a:solidFill>
                                          <a:srgbClr val="FF0000"/>
                                        </a:solidFill>
                                        <a:latin typeface="Cambria Math" panose="02040503050406030204" pitchFamily="18" charset="0"/>
                                      </a:rPr>
                                      <m:t>∗</m:t>
                                    </m:r>
                                  </m:sup>
                                </m:sSup>
                              </m:e>
                            </m:d>
                          </m:e>
                        </m:d>
                      </m:e>
                      <m:sup>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𝟏</m:t>
                            </m:r>
                          </m:num>
                          <m:den>
                            <m:r>
                              <a:rPr lang="en-US" altLang="zh-CN" sz="2400" i="1">
                                <a:solidFill>
                                  <a:srgbClr val="FF0000"/>
                                </a:solidFill>
                                <a:latin typeface="Cambria Math" panose="02040503050406030204" pitchFamily="18" charset="0"/>
                              </a:rPr>
                              <m:t>𝟐</m:t>
                            </m:r>
                          </m:den>
                        </m:f>
                      </m:sup>
                    </m:sSup>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𝝐</m:t>
                    </m:r>
                    <m:r>
                      <a:rPr lang="en-US" altLang="zh-CN" sz="2400" i="1">
                        <a:solidFill>
                          <a:srgbClr val="FF0000"/>
                        </a:solidFill>
                        <a:latin typeface="Cambria Math" panose="02040503050406030204" pitchFamily="18" charset="0"/>
                      </a:rPr>
                      <m:t>⇒</m:t>
                    </m:r>
                  </m:oMath>
                </a14:m>
                <a:r>
                  <a:rPr lang="zh-CN" altLang="en-US" sz="2400" dirty="0"/>
                  <a:t>如果</a:t>
                </a:r>
                <a14:m>
                  <m:oMath xmlns:m="http://schemas.openxmlformats.org/officeDocument/2006/math">
                    <m:r>
                      <a:rPr lang="en-US" altLang="zh-CN" sz="2400" i="1" dirty="0">
                        <a:latin typeface="Cambria Math" panose="02040503050406030204" pitchFamily="18" charset="0"/>
                      </a:rPr>
                      <m:t>𝑵</m:t>
                    </m:r>
                    <m:r>
                      <a:rPr lang="en-US" altLang="zh-CN" sz="2400" i="1" dirty="0">
                        <a:latin typeface="Cambria Math" panose="02040503050406030204" pitchFamily="18" charset="0"/>
                      </a:rPr>
                      <m:t>+</m:t>
                    </m:r>
                    <m:r>
                      <a:rPr lang="en-US" altLang="zh-CN" sz="2400" i="1" dirty="0">
                        <a:latin typeface="Cambria Math" panose="02040503050406030204" pitchFamily="18" charset="0"/>
                      </a:rPr>
                      <m:t>𝟏</m:t>
                    </m:r>
                    <m:r>
                      <a:rPr lang="en-US" altLang="zh-CN" sz="2400" i="1"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𝑳</m:t>
                        </m:r>
                      </m:num>
                      <m:den>
                        <m:r>
                          <a:rPr lang="en-US" altLang="zh-CN" sz="2400" i="1" dirty="0">
                            <a:latin typeface="Cambria Math" panose="02040503050406030204" pitchFamily="18" charset="0"/>
                          </a:rPr>
                          <m:t>𝝎</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𝝐</m:t>
                            </m:r>
                          </m:e>
                          <m:sup>
                            <m:r>
                              <a:rPr lang="en-US" altLang="zh-CN" sz="2400" i="1" dirty="0">
                                <a:latin typeface="Cambria Math" panose="02040503050406030204" pitchFamily="18" charset="0"/>
                              </a:rPr>
                              <m:t>𝟐</m:t>
                            </m:r>
                          </m:sup>
                        </m:sSup>
                      </m:den>
                    </m:f>
                    <m:r>
                      <a:rPr lang="en-US" altLang="zh-CN" sz="2400" i="1" dirty="0">
                        <a:latin typeface="Cambria Math" panose="02040503050406030204" pitchFamily="18" charset="0"/>
                      </a:rPr>
                      <m:t>(</m:t>
                    </m:r>
                    <m:r>
                      <a:rPr lang="en-US" altLang="zh-CN" sz="2400" i="1" dirty="0">
                        <a:latin typeface="Cambria Math" panose="02040503050406030204" pitchFamily="18" charset="0"/>
                      </a:rPr>
                      <m:t>𝒇</m:t>
                    </m:r>
                    <m:d>
                      <m:dPr>
                        <m:ctrlPr>
                          <a:rPr lang="en-US"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𝒙</m:t>
                            </m:r>
                          </m:e>
                          <m:sub>
                            <m:r>
                              <a:rPr lang="en-US" altLang="zh-CN" sz="2400" i="1" dirty="0">
                                <a:latin typeface="Cambria Math" panose="02040503050406030204" pitchFamily="18" charset="0"/>
                              </a:rPr>
                              <m:t>𝟎</m:t>
                            </m:r>
                          </m:sub>
                        </m:sSub>
                      </m:e>
                    </m:d>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𝒇</m:t>
                        </m:r>
                      </m:e>
                      <m:sup>
                        <m:r>
                          <a:rPr lang="en-US" altLang="zh-CN" sz="2400" i="1" dirty="0">
                            <a:latin typeface="Cambria Math" panose="02040503050406030204" pitchFamily="18" charset="0"/>
                          </a:rPr>
                          <m:t>∗</m:t>
                        </m:r>
                      </m:sup>
                    </m:sSup>
                    <m:r>
                      <a:rPr lang="en-US" altLang="zh-CN" sz="2400" i="1" dirty="0">
                        <a:latin typeface="Cambria Math" panose="02040503050406030204" pitchFamily="18" charset="0"/>
                      </a:rPr>
                      <m:t>)</m:t>
                    </m:r>
                  </m:oMath>
                </a14:m>
                <a:r>
                  <a:rPr lang="en-US" altLang="zh-CN" sz="2400" dirty="0"/>
                  <a:t>,</a:t>
                </a:r>
                <a:r>
                  <a:rPr lang="zh-CN" altLang="en-US" sz="2400" dirty="0"/>
                  <a:t>则必然有</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𝒈</m:t>
                        </m:r>
                      </m:e>
                      <m:sub>
                        <m:r>
                          <a:rPr lang="en-US" altLang="zh-CN" sz="2400" i="1">
                            <a:latin typeface="Cambria Math" panose="02040503050406030204" pitchFamily="18" charset="0"/>
                          </a:rPr>
                          <m:t>𝑵</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r>
                      <a:rPr lang="en-US" altLang="zh-CN" sz="2400" i="1">
                        <a:latin typeface="Cambria Math" panose="02040503050406030204" pitchFamily="18" charset="0"/>
                      </a:rPr>
                      <m:t>𝝐</m:t>
                    </m:r>
                  </m:oMath>
                </a14:m>
                <a:r>
                  <a:rPr lang="zh-CN" altLang="en-US" sz="2400" dirty="0"/>
                  <a:t>，因此我们用</a:t>
                </a:r>
                <a14:m>
                  <m:oMath xmlns:m="http://schemas.openxmlformats.org/officeDocument/2006/math">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𝒈</m:t>
                        </m:r>
                      </m:e>
                      <m:sub>
                        <m:r>
                          <a:rPr lang="en-US" altLang="zh-CN" sz="2400" i="1">
                            <a:solidFill>
                              <a:srgbClr val="FF0000"/>
                            </a:solidFill>
                            <a:latin typeface="Cambria Math" panose="02040503050406030204" pitchFamily="18" charset="0"/>
                          </a:rPr>
                          <m:t>𝑵</m:t>
                        </m:r>
                      </m:sub>
                      <m:sup>
                        <m:r>
                          <a:rPr lang="en-US" altLang="zh-CN" sz="2400" i="1">
                            <a:solidFill>
                              <a:srgbClr val="FF0000"/>
                            </a:solidFill>
                            <a:latin typeface="Cambria Math" panose="02040503050406030204" pitchFamily="18" charset="0"/>
                          </a:rPr>
                          <m:t>∗</m:t>
                        </m:r>
                      </m:sup>
                    </m:sSubSup>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𝟏</m:t>
                        </m:r>
                      </m:num>
                      <m:den>
                        <m:rad>
                          <m:radPr>
                            <m:degHide m:val="on"/>
                            <m:ctrlPr>
                              <a:rPr lang="en-US" altLang="zh-CN" sz="2400" i="1">
                                <a:solidFill>
                                  <a:srgbClr val="FF0000"/>
                                </a:solidFill>
                                <a:latin typeface="Cambria Math" panose="02040503050406030204" pitchFamily="18" charset="0"/>
                              </a:rPr>
                            </m:ctrlPr>
                          </m:radPr>
                          <m:deg/>
                          <m:e>
                            <m:r>
                              <a:rPr lang="en-US" altLang="zh-CN" sz="2400" i="1">
                                <a:solidFill>
                                  <a:srgbClr val="FF0000"/>
                                </a:solidFill>
                                <a:latin typeface="Cambria Math" panose="02040503050406030204" pitchFamily="18" charset="0"/>
                              </a:rPr>
                              <m:t>𝑵</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𝟏</m:t>
                            </m:r>
                          </m:e>
                        </m:rad>
                      </m:den>
                    </m:f>
                    <m:sSup>
                      <m:sSupPr>
                        <m:ctrlPr>
                          <a:rPr lang="en-US" altLang="zh-CN" sz="2400" i="1">
                            <a:solidFill>
                              <a:srgbClr val="FF0000"/>
                            </a:solidFill>
                            <a:latin typeface="Cambria Math" panose="02040503050406030204" pitchFamily="18" charset="0"/>
                          </a:rPr>
                        </m:ctrlPr>
                      </m:sSupPr>
                      <m:e>
                        <m:d>
                          <m:dPr>
                            <m:begChr m:val="["/>
                            <m:endChr m:val="]"/>
                            <m:ctrlPr>
                              <a:rPr lang="en-US" altLang="zh-CN" sz="2400" i="1">
                                <a:solidFill>
                                  <a:srgbClr val="FF0000"/>
                                </a:solidFill>
                                <a:latin typeface="Cambria Math" panose="02040503050406030204" pitchFamily="18" charset="0"/>
                              </a:rPr>
                            </m:ctrlPr>
                          </m:dPr>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𝟏</m:t>
                                </m:r>
                              </m:num>
                              <m:den>
                                <m:r>
                                  <a:rPr lang="en-US" altLang="zh-CN" sz="2400" i="1">
                                    <a:solidFill>
                                      <a:srgbClr val="FF0000"/>
                                    </a:solidFill>
                                    <a:latin typeface="Cambria Math" panose="02040503050406030204" pitchFamily="18" charset="0"/>
                                  </a:rPr>
                                  <m:t>𝝎</m:t>
                                </m:r>
                              </m:den>
                            </m:f>
                            <m:r>
                              <a:rPr lang="en-US" altLang="zh-CN" sz="2400" i="1">
                                <a:solidFill>
                                  <a:srgbClr val="FF0000"/>
                                </a:solidFill>
                                <a:latin typeface="Cambria Math" panose="02040503050406030204" pitchFamily="18" charset="0"/>
                              </a:rPr>
                              <m:t>𝑳</m:t>
                            </m:r>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𝟎</m:t>
                                        </m:r>
                                      </m:sub>
                                    </m:sSub>
                                  </m:e>
                                </m:d>
                                <m:r>
                                  <a:rPr lang="en-US" altLang="zh-CN" sz="2400" i="1">
                                    <a:solidFill>
                                      <a:srgbClr val="FF0000"/>
                                    </a:solidFill>
                                    <a:latin typeface="Cambria Math" panose="02040503050406030204" pitchFamily="18" charset="0"/>
                                  </a:rPr>
                                  <m:t>−</m:t>
                                </m:r>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𝒇</m:t>
                                    </m:r>
                                  </m:e>
                                  <m:sup>
                                    <m:r>
                                      <a:rPr lang="en-US" altLang="zh-CN" sz="2400" i="1">
                                        <a:solidFill>
                                          <a:srgbClr val="FF0000"/>
                                        </a:solidFill>
                                        <a:latin typeface="Cambria Math" panose="02040503050406030204" pitchFamily="18" charset="0"/>
                                      </a:rPr>
                                      <m:t>∗</m:t>
                                    </m:r>
                                  </m:sup>
                                </m:sSup>
                              </m:e>
                            </m:d>
                          </m:e>
                        </m:d>
                      </m:e>
                      <m:sup>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𝟏</m:t>
                            </m:r>
                          </m:num>
                          <m:den>
                            <m:r>
                              <a:rPr lang="en-US" altLang="zh-CN" sz="2400" i="1">
                                <a:solidFill>
                                  <a:srgbClr val="FF0000"/>
                                </a:solidFill>
                                <a:latin typeface="Cambria Math" panose="02040503050406030204" pitchFamily="18" charset="0"/>
                              </a:rPr>
                              <m:t>𝟐</m:t>
                            </m:r>
                          </m:den>
                        </m:f>
                      </m:sup>
                    </m:sSup>
                  </m:oMath>
                </a14:m>
                <a:r>
                  <a:rPr lang="zh-CN" altLang="en-US" sz="2400" dirty="0"/>
                  <a:t>来作为该问题类的复杂度上界，注意这个上界比之前用均匀网格法的上界</a:t>
                </a:r>
                <a14:m>
                  <m:oMath xmlns:m="http://schemas.openxmlformats.org/officeDocument/2006/math">
                    <m:sSup>
                      <m:sSupPr>
                        <m:ctrlPr>
                          <a:rPr lang="en-US" altLang="zh-CN" sz="2400" i="1">
                            <a:solidFill>
                              <a:srgbClr val="FF0000"/>
                            </a:solidFill>
                            <a:latin typeface="Cambria Math" panose="02040503050406030204" pitchFamily="18" charset="0"/>
                          </a:rPr>
                        </m:ctrlPr>
                      </m:sSupPr>
                      <m:e>
                        <m:d>
                          <m:dPr>
                            <m:ctrlPr>
                              <a:rPr lang="en-US" altLang="zh-CN" sz="2400" i="1">
                                <a:solidFill>
                                  <a:srgbClr val="FF0000"/>
                                </a:solidFill>
                                <a:latin typeface="Cambria Math" panose="02040503050406030204" pitchFamily="18" charset="0"/>
                              </a:rPr>
                            </m:ctrlPr>
                          </m:dPr>
                          <m:e>
                            <m:d>
                              <m:dPr>
                                <m:begChr m:val="⌊"/>
                                <m:endChr m:val="⌋"/>
                                <m:ctrlPr>
                                  <a:rPr lang="en-US" altLang="zh-CN" sz="2400" i="1">
                                    <a:solidFill>
                                      <a:srgbClr val="FF0000"/>
                                    </a:solidFill>
                                    <a:latin typeface="Cambria Math" panose="02040503050406030204" pitchFamily="18" charset="0"/>
                                  </a:rPr>
                                </m:ctrlPr>
                              </m:dPr>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𝑳</m:t>
                                    </m:r>
                                  </m:num>
                                  <m:den>
                                    <m:r>
                                      <a:rPr lang="en-US" altLang="zh-CN" sz="2400" i="1">
                                        <a:solidFill>
                                          <a:srgbClr val="FF0000"/>
                                        </a:solidFill>
                                        <a:latin typeface="Cambria Math" panose="02040503050406030204" pitchFamily="18" charset="0"/>
                                      </a:rPr>
                                      <m:t>𝟐</m:t>
                                    </m:r>
                                    <m:r>
                                      <a:rPr lang="en-US" altLang="zh-CN" sz="2400" i="1">
                                        <a:solidFill>
                                          <a:srgbClr val="FF0000"/>
                                        </a:solidFill>
                                        <a:latin typeface="Cambria Math" panose="02040503050406030204" pitchFamily="18" charset="0"/>
                                      </a:rPr>
                                      <m:t>𝝐</m:t>
                                    </m:r>
                                  </m:den>
                                </m:f>
                              </m:e>
                            </m:d>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𝟏</m:t>
                            </m:r>
                          </m:e>
                        </m:d>
                      </m:e>
                      <m:sup>
                        <m:r>
                          <a:rPr lang="en-US" altLang="zh-CN" sz="2400" i="1">
                            <a:solidFill>
                              <a:srgbClr val="FF0000"/>
                            </a:solidFill>
                            <a:latin typeface="Cambria Math" panose="02040503050406030204" pitchFamily="18" charset="0"/>
                          </a:rPr>
                          <m:t>𝒏</m:t>
                        </m:r>
                      </m:sup>
                    </m:sSup>
                  </m:oMath>
                </a14:m>
                <a:r>
                  <a:rPr lang="zh-CN" altLang="en-US" sz="2400" dirty="0"/>
                  <a:t>更好，与</a:t>
                </a:r>
                <a14:m>
                  <m:oMath xmlns:m="http://schemas.openxmlformats.org/officeDocument/2006/math">
                    <m:r>
                      <a:rPr lang="en-US" altLang="zh-CN" sz="2400" i="1">
                        <a:latin typeface="Cambria Math" panose="02040503050406030204" pitchFamily="18" charset="0"/>
                      </a:rPr>
                      <m:t>𝒏</m:t>
                    </m:r>
                  </m:oMath>
                </a14:m>
                <a:r>
                  <a:rPr lang="zh-CN" altLang="en-US" sz="2400" dirty="0"/>
                  <a:t>无关！但其复杂度下界还未知</a:t>
                </a:r>
                <a:r>
                  <a:rPr lang="en-US" altLang="zh-CN" sz="2400" dirty="0"/>
                  <a:t>!</a:t>
                </a:r>
                <a:endParaRPr lang="zh-CN" altLang="en-US" sz="2400" dirty="0"/>
              </a:p>
            </p:txBody>
          </p:sp>
        </mc:Choice>
        <mc:Fallback xmlns="">
          <p:sp>
            <p:nvSpPr>
              <p:cNvPr id="3" name="内容占位符 2">
                <a:extLst>
                  <a:ext uri="{FF2B5EF4-FFF2-40B4-BE49-F238E27FC236}">
                    <a16:creationId xmlns:a16="http://schemas.microsoft.com/office/drawing/2014/main" id="{EE007F56-74FA-4836-9544-2BF58BC831F7}"/>
                  </a:ext>
                </a:extLst>
              </p:cNvPr>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907806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91C77-93E2-4FBA-BAE7-40CE4B6A35A2}"/>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梯度法收敛性分析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E007F56-74FA-4836-9544-2BF58BC831F7}"/>
                  </a:ext>
                </a:extLst>
              </p:cNvPr>
              <p:cNvSpPr>
                <a:spLocks noGrp="1"/>
              </p:cNvSpPr>
              <p:nvPr>
                <p:ph idx="1"/>
              </p:nvPr>
            </p:nvSpPr>
            <p:spPr/>
            <p:txBody>
              <a:bodyPr>
                <a:normAutofit lnSpcReduction="10000"/>
              </a:bodyPr>
              <a:lstStyle/>
              <a:p>
                <a:r>
                  <a:rPr lang="zh-CN" altLang="en-US" sz="2400" dirty="0"/>
                  <a:t>下面研究梯度法的局部收敛怎么描述</a:t>
                </a:r>
                <a:r>
                  <a:rPr lang="en-US" altLang="zh-CN" sz="2400" dirty="0"/>
                  <a:t>!</a:t>
                </a:r>
                <a:r>
                  <a:rPr lang="zh-CN" altLang="en-US" sz="2400" dirty="0"/>
                  <a:t>考虑无约束极小化问题</a:t>
                </a:r>
                <a:endParaRPr lang="en-US" altLang="zh-CN" sz="2400" dirty="0"/>
              </a:p>
              <a:p>
                <a14:m>
                  <m:oMath xmlns:m="http://schemas.openxmlformats.org/officeDocument/2006/math">
                    <m:r>
                      <a:rPr lang="en-US" altLang="zh-CN" sz="2400" i="1">
                        <a:latin typeface="Cambria Math" panose="02040503050406030204" pitchFamily="18" charset="0"/>
                      </a:rPr>
                      <m:t>𝒎𝒊</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𝒏</m:t>
                        </m:r>
                      </m:e>
                      <m:sub>
                        <m:r>
                          <a:rPr lang="en-US" altLang="zh-CN" sz="2400" i="1">
                            <a:latin typeface="Cambria Math" panose="02040503050406030204" pitchFamily="18" charset="0"/>
                          </a:rPr>
                          <m:t>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sub>
                    </m:sSub>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oMath>
                </a14:m>
                <a:r>
                  <a:rPr lang="en-US" altLang="zh-CN" sz="2400" dirty="0"/>
                  <a:t>,</a:t>
                </a:r>
                <a:r>
                  <a:rPr lang="zh-CN" altLang="en-US" sz="2400" dirty="0"/>
                  <a:t>满足如下假设</a:t>
                </a:r>
                <a:endParaRPr lang="en-US" altLang="zh-CN" sz="2400" dirty="0"/>
              </a:p>
              <a:p>
                <a:pPr lvl="1"/>
                <a14:m>
                  <m:oMath xmlns:m="http://schemas.openxmlformats.org/officeDocument/2006/math">
                    <m:r>
                      <a:rPr lang="zh-CN" altLang="en-US" sz="1800" dirty="0">
                        <a:latin typeface="Cambria Math" panose="02040503050406030204" pitchFamily="18" charset="0"/>
                      </a:rPr>
                      <m:t>条件</m:t>
                    </m:r>
                    <m:r>
                      <a:rPr lang="en-US" altLang="zh-CN" sz="1800" dirty="0">
                        <a:latin typeface="Cambria Math" panose="02040503050406030204" pitchFamily="18" charset="0"/>
                      </a:rPr>
                      <m:t>𝟏</m:t>
                    </m:r>
                    <m:r>
                      <a:rPr lang="zh-CN" altLang="en-US" sz="1800" dirty="0">
                        <a:latin typeface="Cambria Math" panose="02040503050406030204" pitchFamily="18" charset="0"/>
                      </a:rPr>
                      <m:t>：</m:t>
                    </m:r>
                    <m:r>
                      <a:rPr lang="en-US" altLang="zh-CN" sz="1800">
                        <a:latin typeface="Cambria Math" panose="02040503050406030204" pitchFamily="18" charset="0"/>
                      </a:rPr>
                      <m:t>𝒇</m:t>
                    </m:r>
                    <m:r>
                      <a:rPr lang="en-US" altLang="zh-CN" sz="1800">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a:latin typeface="Cambria Math" panose="02040503050406030204" pitchFamily="18" charset="0"/>
                          </a:rPr>
                          <m:t>𝑪</m:t>
                        </m:r>
                      </m:e>
                      <m:sub>
                        <m:r>
                          <a:rPr lang="en-US" altLang="zh-CN" sz="1800">
                            <a:latin typeface="Cambria Math" panose="02040503050406030204" pitchFamily="18" charset="0"/>
                          </a:rPr>
                          <m:t>𝑴</m:t>
                        </m:r>
                      </m:sub>
                      <m:sup>
                        <m:r>
                          <a:rPr lang="en-US" altLang="zh-CN" sz="1800">
                            <a:latin typeface="Cambria Math" panose="02040503050406030204" pitchFamily="18" charset="0"/>
                          </a:rPr>
                          <m:t>𝟐</m:t>
                        </m:r>
                        <m:r>
                          <a:rPr lang="en-US" altLang="zh-CN" sz="1800">
                            <a:latin typeface="Cambria Math" panose="02040503050406030204" pitchFamily="18" charset="0"/>
                          </a:rPr>
                          <m:t>,</m:t>
                        </m:r>
                        <m:r>
                          <a:rPr lang="en-US" altLang="zh-CN" sz="1800">
                            <a:latin typeface="Cambria Math" panose="02040503050406030204" pitchFamily="18" charset="0"/>
                          </a:rPr>
                          <m:t>𝟐</m:t>
                        </m:r>
                      </m:sup>
                    </m:sSubSup>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𝑹</m:t>
                            </m:r>
                          </m:e>
                          <m:sup>
                            <m:r>
                              <a:rPr lang="en-US" altLang="zh-CN" sz="1800">
                                <a:latin typeface="Cambria Math" panose="02040503050406030204" pitchFamily="18" charset="0"/>
                              </a:rPr>
                              <m:t>𝒏</m:t>
                            </m:r>
                          </m:sup>
                        </m:sSup>
                      </m:e>
                    </m:d>
                  </m:oMath>
                </a14:m>
                <a:endParaRPr lang="en-US" altLang="zh-CN" sz="1800" dirty="0"/>
              </a:p>
              <a:p>
                <a:pPr lvl="1"/>
                <a14:m>
                  <m:oMath xmlns:m="http://schemas.openxmlformats.org/officeDocument/2006/math">
                    <m:r>
                      <a:rPr lang="zh-CN" altLang="en-US" sz="1800" i="1" dirty="0">
                        <a:latin typeface="Cambria Math" panose="02040503050406030204" pitchFamily="18" charset="0"/>
                      </a:rPr>
                      <m:t>条件</m:t>
                    </m:r>
                    <m:r>
                      <a:rPr lang="en-US" altLang="zh-CN" sz="1800" b="1" i="1" dirty="0" smtClean="0">
                        <a:latin typeface="Cambria Math" panose="02040503050406030204" pitchFamily="18" charset="0"/>
                      </a:rPr>
                      <m:t>𝟐</m:t>
                    </m:r>
                    <m:r>
                      <a:rPr lang="zh-CN" altLang="en-US" sz="1800" i="1" dirty="0">
                        <a:latin typeface="Cambria Math" panose="02040503050406030204" pitchFamily="18" charset="0"/>
                      </a:rPr>
                      <m:t>：</m:t>
                    </m:r>
                    <m:r>
                      <a:rPr lang="en-US" altLang="zh-CN" sz="1800" i="1">
                        <a:latin typeface="Cambria Math" panose="02040503050406030204" pitchFamily="18" charset="0"/>
                      </a:rPr>
                      <m:t>𝒇</m:t>
                    </m:r>
                  </m:oMath>
                </a14:m>
                <a:r>
                  <a:rPr lang="zh-CN" altLang="en-US" sz="1800" dirty="0"/>
                  <a:t>有一个局部极小值点</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𝒙</m:t>
                        </m:r>
                      </m:e>
                      <m:sup>
                        <m:r>
                          <a:rPr lang="en-US" altLang="zh-CN" sz="1800" i="1">
                            <a:latin typeface="Cambria Math" panose="02040503050406030204" pitchFamily="18" charset="0"/>
                          </a:rPr>
                          <m:t>∗</m:t>
                        </m:r>
                      </m:sup>
                    </m:s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𝑹</m:t>
                        </m:r>
                      </m:e>
                      <m:sup>
                        <m:r>
                          <a:rPr lang="en-US" altLang="zh-CN" sz="1800" i="1">
                            <a:latin typeface="Cambria Math" panose="02040503050406030204" pitchFamily="18" charset="0"/>
                          </a:rPr>
                          <m:t>𝒏</m:t>
                        </m:r>
                      </m:sup>
                    </m:sSup>
                    <m:r>
                      <a:rPr lang="en-US" altLang="zh-CN" sz="1800" i="1">
                        <a:latin typeface="Cambria Math" panose="02040503050406030204" pitchFamily="18" charset="0"/>
                      </a:rPr>
                      <m:t>,</m:t>
                    </m:r>
                  </m:oMath>
                </a14:m>
                <a:r>
                  <a:rPr lang="zh-CN" altLang="en-US" sz="1800" dirty="0"/>
                  <a:t>该点处的</a:t>
                </a:r>
                <a:r>
                  <a:rPr lang="en-US" altLang="zh-CN" sz="1800" dirty="0"/>
                  <a:t>Hessian</a:t>
                </a:r>
                <a:r>
                  <a:rPr lang="zh-CN" altLang="en-US" sz="1800" dirty="0"/>
                  <a:t>矩阵正定</a:t>
                </a:r>
                <a:endParaRPr lang="en-US" altLang="zh-CN" sz="1800" dirty="0"/>
              </a:p>
              <a:p>
                <a:pPr lvl="1"/>
                <a:r>
                  <a:rPr lang="zh-CN" altLang="en-US" sz="1800" dirty="0"/>
                  <a:t>条件</a:t>
                </a:r>
                <a:r>
                  <a:rPr lang="en-US" altLang="zh-CN" sz="1800" dirty="0"/>
                  <a:t>3</a:t>
                </a:r>
                <a:r>
                  <a:rPr lang="zh-CN" altLang="en-US" sz="1800" dirty="0"/>
                  <a:t>：该点处的</a:t>
                </a:r>
                <a:r>
                  <a:rPr lang="en-US" altLang="zh-CN" sz="1800" dirty="0"/>
                  <a:t>Hessian</a:t>
                </a:r>
                <a:r>
                  <a:rPr lang="zh-CN" altLang="en-US" sz="1800" dirty="0"/>
                  <a:t>矩阵，知道其上下界</a:t>
                </a:r>
                <a14:m>
                  <m:oMath xmlns:m="http://schemas.openxmlformats.org/officeDocument/2006/math">
                    <m:r>
                      <a:rPr lang="en-US" altLang="zh-CN" sz="1800" i="1">
                        <a:latin typeface="Cambria Math" panose="02040503050406030204" pitchFamily="18" charset="0"/>
                      </a:rPr>
                      <m:t>𝟎</m:t>
                    </m:r>
                    <m:r>
                      <a:rPr lang="en-US" altLang="zh-CN" sz="1800" i="1">
                        <a:latin typeface="Cambria Math" panose="02040503050406030204" pitchFamily="18" charset="0"/>
                      </a:rPr>
                      <m:t>&lt;</m:t>
                    </m:r>
                    <m:r>
                      <a:rPr lang="en-US" altLang="zh-CN" sz="1800" i="1">
                        <a:latin typeface="Cambria Math" panose="02040503050406030204" pitchFamily="18" charset="0"/>
                      </a:rPr>
                      <m:t>𝝁</m:t>
                    </m:r>
                    <m:r>
                      <a:rPr lang="en-US" altLang="zh-CN" sz="1800" i="1">
                        <a:latin typeface="Cambria Math" panose="02040503050406030204" pitchFamily="18" charset="0"/>
                      </a:rPr>
                      <m:t>≤</m:t>
                    </m:r>
                    <m:r>
                      <a:rPr lang="en-US" altLang="zh-CN" sz="1800" i="1">
                        <a:latin typeface="Cambria Math" panose="02040503050406030204" pitchFamily="18" charset="0"/>
                      </a:rPr>
                      <m:t>𝑳</m:t>
                    </m:r>
                    <m:r>
                      <a:rPr lang="en-US" altLang="zh-CN" sz="1800" i="1">
                        <a:latin typeface="Cambria Math" panose="02040503050406030204" pitchFamily="18" charset="0"/>
                      </a:rPr>
                      <m:t>&lt;∞</m:t>
                    </m:r>
                  </m:oMath>
                </a14:m>
                <a:r>
                  <a:rPr lang="en-US" altLang="zh-CN" sz="1800" dirty="0"/>
                  <a:t>,</a:t>
                </a:r>
                <a:r>
                  <a:rPr lang="zh-CN" altLang="en-US" sz="1800" dirty="0"/>
                  <a:t>即</a:t>
                </a:r>
                <a:endParaRPr lang="en-US" altLang="zh-CN" sz="1800" dirty="0"/>
              </a:p>
              <a:p>
                <a:pPr marL="340659" lvl="1" indent="0">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rPr>
                        <m:t>𝝁</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𝑰</m:t>
                          </m:r>
                        </m:e>
                        <m:sub>
                          <m:r>
                            <a:rPr lang="en-US" altLang="zh-CN" sz="1800" i="1">
                              <a:latin typeface="Cambria Math" panose="02040503050406030204" pitchFamily="18" charset="0"/>
                            </a:rPr>
                            <m:t>𝒏</m:t>
                          </m:r>
                        </m:sub>
                      </m:sSub>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m:t>
                          </m:r>
                        </m:e>
                        <m:sup>
                          <m:r>
                            <a:rPr lang="en-US" altLang="zh-CN" sz="1800">
                              <a:latin typeface="Cambria Math" panose="02040503050406030204" pitchFamily="18" charset="0"/>
                            </a:rPr>
                            <m:t>𝟐</m:t>
                          </m:r>
                        </m:sup>
                      </m:sSup>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𝒙</m:t>
                              </m:r>
                            </m:e>
                            <m:sup>
                              <m:r>
                                <a:rPr lang="en-US" altLang="zh-CN" sz="1800" i="1">
                                  <a:latin typeface="Cambria Math" panose="02040503050406030204" pitchFamily="18" charset="0"/>
                                </a:rPr>
                                <m:t>∗</m:t>
                              </m:r>
                            </m:sup>
                          </m:sSup>
                        </m:e>
                      </m:d>
                      <m:r>
                        <a:rPr lang="en-US" altLang="zh-CN" sz="1800" i="1">
                          <a:latin typeface="Cambria Math" panose="02040503050406030204" pitchFamily="18" charset="0"/>
                        </a:rPr>
                        <m:t>≤</m:t>
                      </m:r>
                      <m:r>
                        <a:rPr lang="en-US" altLang="zh-CN" sz="1800" i="1">
                          <a:latin typeface="Cambria Math" panose="02040503050406030204" pitchFamily="18" charset="0"/>
                        </a:rPr>
                        <m:t>𝑳</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𝑰</m:t>
                          </m:r>
                        </m:e>
                        <m:sub>
                          <m:r>
                            <a:rPr lang="en-US" altLang="zh-CN" sz="1800" i="1">
                              <a:latin typeface="Cambria Math" panose="02040503050406030204" pitchFamily="18" charset="0"/>
                            </a:rPr>
                            <m:t>𝒏</m:t>
                          </m:r>
                        </m:sub>
                      </m:sSub>
                    </m:oMath>
                  </m:oMathPara>
                </a14:m>
                <a:endParaRPr lang="en-US" altLang="zh-CN" sz="1800" dirty="0"/>
              </a:p>
              <a:p>
                <a:pPr lvl="1"/>
                <a:r>
                  <a:rPr lang="zh-CN" altLang="en-US" sz="1800" dirty="0"/>
                  <a:t>条件</a:t>
                </a:r>
                <a:r>
                  <a:rPr lang="en-US" altLang="zh-CN" sz="1800" dirty="0"/>
                  <a:t>4</a:t>
                </a:r>
                <a:r>
                  <a:rPr lang="zh-CN" altLang="en-US" sz="1800" dirty="0"/>
                  <a:t>：初始点</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𝟎</m:t>
                        </m:r>
                      </m:sub>
                    </m:sSub>
                  </m:oMath>
                </a14:m>
                <a:r>
                  <a:rPr lang="zh-CN" altLang="en-US" sz="1800" dirty="0"/>
                  <a:t>足够接近</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𝒙</m:t>
                        </m:r>
                      </m:e>
                      <m:sup>
                        <m:r>
                          <a:rPr lang="en-US" altLang="zh-CN" sz="1800" i="1">
                            <a:latin typeface="Cambria Math" panose="02040503050406030204" pitchFamily="18" charset="0"/>
                          </a:rPr>
                          <m:t>∗</m:t>
                        </m:r>
                      </m:sup>
                    </m:sSup>
                  </m:oMath>
                </a14:m>
                <a:endParaRPr lang="en-US" altLang="zh-CN" sz="1800" dirty="0"/>
              </a:p>
              <a:p>
                <a:r>
                  <a:rPr lang="zh-CN" altLang="en-US" sz="2400" dirty="0"/>
                  <a:t>研究迭代过程：</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r>
                      <a:rPr lang="en-US" altLang="zh-CN" sz="2400">
                        <a:latin typeface="Cambria Math" panose="02040503050406030204" pitchFamily="18" charset="0"/>
                      </a:rPr>
                      <m:t>𝛁</m:t>
                    </m:r>
                    <m:r>
                      <a:rPr lang="en-US" altLang="zh-CN" sz="2400" i="1">
                        <a:latin typeface="Cambria Math" panose="02040503050406030204" pitchFamily="18" charset="0"/>
                      </a:rPr>
                      <m:t>𝒇</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oMath>
                </a14:m>
                <a:r>
                  <a:rPr lang="en-US" altLang="zh-CN" sz="2400" dirty="0"/>
                  <a:t>,</a:t>
                </a:r>
                <a:r>
                  <a:rPr lang="zh-CN" altLang="en-US" sz="2400" dirty="0"/>
                  <a:t>因</a:t>
                </a:r>
                <a14:m>
                  <m:oMath xmlns:m="http://schemas.openxmlformats.org/officeDocument/2006/math">
                    <m:r>
                      <a:rPr lang="en-US" altLang="zh-CN" sz="2400" dirty="0">
                        <a:latin typeface="Cambria Math" panose="02040503050406030204" pitchFamily="18" charset="0"/>
                      </a:rPr>
                      <m:t>𝛁</m:t>
                    </m:r>
                    <m:r>
                      <a:rPr lang="en-US" altLang="zh-CN" sz="2400" i="1" dirty="0">
                        <a:latin typeface="Cambria Math" panose="02040503050406030204" pitchFamily="18" charset="0"/>
                      </a:rPr>
                      <m:t>𝒇</m:t>
                    </m:r>
                    <m:d>
                      <m:dPr>
                        <m:ctrlPr>
                          <a:rPr lang="en-US" altLang="zh-CN" sz="2400" i="1" dirty="0">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𝒙</m:t>
                            </m:r>
                          </m:e>
                          <m:sup>
                            <m:r>
                              <a:rPr lang="en-US" altLang="zh-CN" sz="2400" i="1" dirty="0">
                                <a:latin typeface="Cambria Math" panose="02040503050406030204" pitchFamily="18" charset="0"/>
                              </a:rPr>
                              <m:t>∗</m:t>
                            </m:r>
                          </m:sup>
                        </m:sSup>
                      </m:e>
                    </m:d>
                    <m:r>
                      <a:rPr lang="en-US" altLang="zh-CN" sz="2400" i="1" dirty="0">
                        <a:latin typeface="Cambria Math" panose="02040503050406030204" pitchFamily="18" charset="0"/>
                      </a:rPr>
                      <m:t>=</m:t>
                    </m:r>
                    <m:r>
                      <a:rPr lang="en-US" altLang="zh-CN" sz="2400" i="1" dirty="0">
                        <a:latin typeface="Cambria Math" panose="02040503050406030204" pitchFamily="18" charset="0"/>
                      </a:rPr>
                      <m:t>𝟎</m:t>
                    </m:r>
                  </m:oMath>
                </a14:m>
                <a:r>
                  <a:rPr lang="zh-CN" altLang="en-US" sz="2400" dirty="0"/>
                  <a:t>，因此</a:t>
                </a:r>
                <a:endParaRPr lang="en-US" altLang="zh-CN" sz="2400" dirty="0"/>
              </a:p>
              <a:p>
                <a14:m>
                  <m:oMath xmlns:m="http://schemas.openxmlformats.org/officeDocument/2006/math">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r>
                      <a:rPr lang="en-US" altLang="zh-CN" sz="2400" i="1">
                        <a:latin typeface="Cambria Math" panose="02040503050406030204" pitchFamily="18" charset="0"/>
                      </a:rPr>
                      <m:t>=</m:t>
                    </m:r>
                    <m:nary>
                      <m:naryPr>
                        <m:ctrlPr>
                          <a:rPr lang="en-US" altLang="zh-CN" sz="2400" i="1">
                            <a:latin typeface="Cambria Math" panose="02040503050406030204" pitchFamily="18" charset="0"/>
                          </a:rPr>
                        </m:ctrlPr>
                      </m:naryPr>
                      <m:sub>
                        <m:r>
                          <a:rPr lang="en-US" altLang="zh-CN" sz="2400" i="1">
                            <a:latin typeface="Cambria Math" panose="02040503050406030204" pitchFamily="18" charset="0"/>
                          </a:rPr>
                          <m:t>𝟎</m:t>
                        </m:r>
                      </m:sub>
                      <m:sup>
                        <m:r>
                          <a:rPr lang="en-US" altLang="zh-CN" sz="2400" i="1">
                            <a:latin typeface="Cambria Math" panose="02040503050406030204" pitchFamily="18" charset="0"/>
                          </a:rPr>
                          <m:t>𝟏</m:t>
                        </m:r>
                      </m:sup>
                      <m:e>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𝝉</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e>
                        </m:d>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r>
                          <a:rPr lang="en-US" altLang="zh-CN" sz="2400" i="1">
                            <a:latin typeface="Cambria Math" panose="02040503050406030204" pitchFamily="18" charset="0"/>
                          </a:rPr>
                          <m:t>𝒅</m:t>
                        </m:r>
                        <m:r>
                          <a:rPr lang="en-US" altLang="zh-CN" sz="2400" i="1">
                            <a:latin typeface="Cambria Math" panose="02040503050406030204" pitchFamily="18" charset="0"/>
                          </a:rPr>
                          <m:t>𝝉</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𝑮</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e>
                    </m:nary>
                  </m:oMath>
                </a14:m>
                <a:r>
                  <a:rPr lang="en-US" altLang="zh-CN" sz="2400" dirty="0"/>
                  <a:t>,</a:t>
                </a:r>
                <a:r>
                  <a:rPr lang="zh-CN" altLang="en-US" sz="2400" dirty="0"/>
                  <a:t>其中</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𝑮</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nary>
                      <m:naryPr>
                        <m:ctrlPr>
                          <a:rPr lang="en-US" altLang="zh-CN" sz="2400" i="1">
                            <a:latin typeface="Cambria Math" panose="02040503050406030204" pitchFamily="18" charset="0"/>
                          </a:rPr>
                        </m:ctrlPr>
                      </m:naryPr>
                      <m:sub>
                        <m:r>
                          <a:rPr lang="en-US" altLang="zh-CN" sz="2400" i="1">
                            <a:latin typeface="Cambria Math" panose="02040503050406030204" pitchFamily="18" charset="0"/>
                          </a:rPr>
                          <m:t>𝟎</m:t>
                        </m:r>
                      </m:sub>
                      <m:sup>
                        <m:r>
                          <a:rPr lang="en-US" altLang="zh-CN" sz="2400" i="1">
                            <a:latin typeface="Cambria Math" panose="02040503050406030204" pitchFamily="18" charset="0"/>
                          </a:rPr>
                          <m:t>𝟏</m:t>
                        </m:r>
                      </m:sup>
                      <m:e>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𝝉</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e>
                        </m:d>
                        <m:r>
                          <a:rPr lang="en-US" altLang="zh-CN" sz="2400" i="1">
                            <a:latin typeface="Cambria Math" panose="02040503050406030204" pitchFamily="18" charset="0"/>
                          </a:rPr>
                          <m:t>𝒅</m:t>
                        </m:r>
                        <m:r>
                          <a:rPr lang="en-US" altLang="zh-CN" sz="2400" i="1">
                            <a:latin typeface="Cambria Math" panose="02040503050406030204" pitchFamily="18" charset="0"/>
                          </a:rPr>
                          <m:t>𝝉</m:t>
                        </m:r>
                      </m:e>
                    </m:nary>
                  </m:oMath>
                </a14:m>
                <a:r>
                  <a:rPr lang="en-US" altLang="zh-CN" sz="2400" dirty="0"/>
                  <a:t>.</a:t>
                </a:r>
                <a:r>
                  <a:rPr lang="zh-CN" altLang="en-US" sz="2400" dirty="0"/>
                  <a:t>因此</a:t>
                </a:r>
                <a:endParaRPr lang="en-US" altLang="zh-CN" sz="2400" dirty="0"/>
              </a:p>
              <a:p>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𝑮</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𝑮</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oMath>
                </a14:m>
                <a:endParaRPr lang="en-US" altLang="zh-CN" sz="2400" dirty="0"/>
              </a:p>
              <a:p>
                <a:r>
                  <a:rPr lang="zh-CN" altLang="en-US" sz="2400" dirty="0"/>
                  <a:t>此时跟前面提到的收缩映射有关。设序列</a:t>
                </a:r>
                <a14:m>
                  <m:oMath xmlns:m="http://schemas.openxmlformats.org/officeDocument/2006/math">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oMath>
                </a14:m>
                <a:r>
                  <a:rPr lang="zh-CN" altLang="en-US" sz="2400" dirty="0"/>
                  <a:t>定义为</a:t>
                </a:r>
                <a:endParaRPr lang="en-US" altLang="zh-CN" sz="2400" dirty="0"/>
              </a:p>
              <a:p>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𝟎</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𝑹</m:t>
                        </m:r>
                      </m:e>
                      <m:sup>
                        <m:r>
                          <a:rPr lang="en-US" altLang="zh-CN" sz="2400" i="1">
                            <a:latin typeface="Cambria Math" panose="02040503050406030204" pitchFamily="18" charset="0"/>
                          </a:rPr>
                          <m:t>𝒏</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𝑨</m:t>
                        </m:r>
                      </m:e>
                      <m:sub>
                        <m:r>
                          <a:rPr lang="en-US" altLang="zh-CN" sz="2400" i="1">
                            <a:latin typeface="Cambria Math" panose="02040503050406030204" pitchFamily="18" charset="0"/>
                          </a:rPr>
                          <m:t>𝒌</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oMath>
                </a14:m>
                <a:r>
                  <a:rPr lang="en-US" altLang="zh-CN" sz="2400" dirty="0"/>
                  <a:t>,</a:t>
                </a:r>
                <a:r>
                  <a:rPr lang="zh-CN" altLang="en-US" sz="2400" dirty="0"/>
                  <a:t>其中</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𝑨</m:t>
                        </m:r>
                      </m:e>
                      <m:sub>
                        <m:r>
                          <a:rPr lang="en-US" altLang="zh-CN" sz="2400" i="1">
                            <a:latin typeface="Cambria Math" panose="02040503050406030204" pitchFamily="18" charset="0"/>
                          </a:rPr>
                          <m:t>𝒌</m:t>
                        </m:r>
                      </m:sub>
                    </m:sSub>
                  </m:oMath>
                </a14:m>
                <a:r>
                  <a:rPr lang="zh-CN" altLang="en-US" sz="2400" dirty="0"/>
                  <a:t>是</a:t>
                </a:r>
                <a14:m>
                  <m:oMath xmlns:m="http://schemas.openxmlformats.org/officeDocument/2006/math">
                    <m:r>
                      <a:rPr lang="en-US" altLang="zh-CN" sz="2400" i="1" dirty="0">
                        <a:latin typeface="Cambria Math" panose="02040503050406030204" pitchFamily="18" charset="0"/>
                      </a:rPr>
                      <m:t>𝒏</m:t>
                    </m:r>
                    <m:r>
                      <a:rPr lang="en-US" altLang="zh-CN" sz="2400" i="1" dirty="0">
                        <a:latin typeface="Cambria Math" panose="02040503050406030204" pitchFamily="18" charset="0"/>
                      </a:rPr>
                      <m:t>×</m:t>
                    </m:r>
                    <m:r>
                      <a:rPr lang="en-US" altLang="zh-CN" sz="2400" i="1" dirty="0">
                        <a:latin typeface="Cambria Math" panose="02040503050406030204" pitchFamily="18" charset="0"/>
                      </a:rPr>
                      <m:t>𝒏</m:t>
                    </m:r>
                  </m:oMath>
                </a14:m>
                <a:r>
                  <a:rPr lang="zh-CN" altLang="en-US" sz="2400" dirty="0"/>
                  <a:t>矩阵，</a:t>
                </a:r>
                <a14:m>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𝟎</m:t>
                    </m:r>
                    <m:r>
                      <a:rPr lang="en-US" altLang="zh-CN" sz="2400" i="1">
                        <a:latin typeface="Cambria Math" panose="02040503050406030204" pitchFamily="18" charset="0"/>
                      </a:rPr>
                      <m:t>,</m:t>
                    </m:r>
                    <m:r>
                      <a:rPr lang="en-US" altLang="zh-CN" sz="2400" i="1">
                        <a:latin typeface="Cambria Math" panose="02040503050406030204" pitchFamily="18" charset="0"/>
                      </a:rPr>
                      <m:t>𝒒</m:t>
                    </m:r>
                    <m:r>
                      <a:rPr lang="en-US" altLang="zh-CN" sz="2400" i="1">
                        <a:latin typeface="Cambria Math" panose="02040503050406030204" pitchFamily="18" charset="0"/>
                      </a:rPr>
                      <m:t>∈(</m:t>
                    </m:r>
                    <m:r>
                      <a:rPr lang="en-US" altLang="zh-CN" sz="2400" i="1">
                        <a:latin typeface="Cambria Math" panose="02040503050406030204" pitchFamily="18" charset="0"/>
                      </a:rPr>
                      <m:t>𝟎</m:t>
                    </m:r>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oMath>
                </a14:m>
                <a:r>
                  <a:rPr lang="zh-CN" altLang="en-US" sz="2400" dirty="0"/>
                  <a:t>，有</a:t>
                </a:r>
                <a14:m>
                  <m:oMath xmlns:m="http://schemas.openxmlformats.org/officeDocument/2006/math">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𝑨</m:t>
                        </m:r>
                      </m:e>
                      <m:sub>
                        <m:r>
                          <a:rPr lang="en-US" altLang="zh-CN" sz="2400" i="1">
                            <a:latin typeface="Cambria Math" panose="02040503050406030204" pitchFamily="18" charset="0"/>
                          </a:rPr>
                          <m:t>𝒌</m:t>
                        </m:r>
                      </m:sub>
                    </m:sSub>
                    <m:r>
                      <m:rPr>
                        <m:lit/>
                      </m:rPr>
                      <a:rPr lang="en-US" altLang="zh-CN" sz="2400" i="1">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oMath>
                </a14:m>
                <a:r>
                  <a:rPr lang="en-US" altLang="zh-CN" sz="2400" dirty="0"/>
                  <a:t>,</a:t>
                </a:r>
                <a:r>
                  <a:rPr lang="zh-CN" altLang="en-US" sz="2400" dirty="0"/>
                  <a:t>这样可以估计序列</a:t>
                </a:r>
                <a14:m>
                  <m:oMath xmlns:m="http://schemas.openxmlformats.org/officeDocument/2006/math">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oMath>
                </a14:m>
                <a:r>
                  <a:rPr lang="zh-CN" altLang="en-US" sz="2400" dirty="0"/>
                  <a:t>收敛到</a:t>
                </a:r>
                <a:r>
                  <a:rPr lang="en-US" altLang="zh-CN" sz="2400" dirty="0"/>
                  <a:t>0</a:t>
                </a:r>
                <a:r>
                  <a:rPr lang="zh-CN" altLang="en-US" sz="2400" dirty="0"/>
                  <a:t>的速度</a:t>
                </a:r>
              </a:p>
            </p:txBody>
          </p:sp>
        </mc:Choice>
        <mc:Fallback xmlns="">
          <p:sp>
            <p:nvSpPr>
              <p:cNvPr id="3" name="内容占位符 2">
                <a:extLst>
                  <a:ext uri="{FF2B5EF4-FFF2-40B4-BE49-F238E27FC236}">
                    <a16:creationId xmlns:a16="http://schemas.microsoft.com/office/drawing/2014/main" id="{EE007F56-74FA-4836-9544-2BF58BC831F7}"/>
                  </a:ext>
                </a:extLst>
              </p:cNvPr>
              <p:cNvSpPr>
                <a:spLocks noGrp="1" noRot="1" noChangeAspect="1" noMove="1" noResize="1" noEditPoints="1" noAdjustHandles="1" noChangeArrowheads="1" noChangeShapeType="1" noTextEdit="1"/>
              </p:cNvSpPr>
              <p:nvPr>
                <p:ph idx="1"/>
              </p:nvPr>
            </p:nvSpPr>
            <p:spPr>
              <a:blipFill>
                <a:blip r:embed="rId2"/>
                <a:stretch>
                  <a:fillRect l="-926" t="-18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446596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additive="base">
                                        <p:cTn id="5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anim calcmode="lin" valueType="num">
                                      <p:cBhvr additive="base">
                                        <p:cTn id="6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91C77-93E2-4FBA-BAE7-40CE4B6A35A2}"/>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梯度法收敛性分析</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E007F56-74FA-4836-9544-2BF58BC831F7}"/>
                  </a:ext>
                </a:extLst>
              </p:cNvPr>
              <p:cNvSpPr>
                <a:spLocks noGrp="1"/>
              </p:cNvSpPr>
              <p:nvPr>
                <p:ph idx="1"/>
              </p:nvPr>
            </p:nvSpPr>
            <p:spPr/>
            <p:txBody>
              <a:bodyPr>
                <a:noAutofit/>
              </a:bodyPr>
              <a:lstStyle/>
              <a:p>
                <a:r>
                  <a:rPr lang="zh-CN" altLang="en-US" sz="2400" dirty="0"/>
                  <a:t>估计序列</a:t>
                </a:r>
                <a14:m>
                  <m:oMath xmlns:m="http://schemas.openxmlformats.org/officeDocument/2006/math">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oMath>
                </a14:m>
                <a:r>
                  <a:rPr lang="zh-CN" altLang="en-US" sz="2400" dirty="0"/>
                  <a:t>的收敛到</a:t>
                </a:r>
                <a:r>
                  <a:rPr lang="en-US" altLang="zh-CN" sz="2400" dirty="0"/>
                  <a:t>0</a:t>
                </a:r>
                <a:r>
                  <a:rPr lang="zh-CN" altLang="en-US" sz="2400" dirty="0"/>
                  <a:t>的速度</a:t>
                </a:r>
                <a:endParaRPr lang="en-US" altLang="zh-CN" sz="2400" dirty="0"/>
              </a:p>
              <a:p>
                <a:pPr marL="0" indent="0">
                  <a:buNone/>
                </a:pPr>
                <a14:m>
                  <m:oMathPara xmlns:m="http://schemas.openxmlformats.org/officeDocument/2006/math">
                    <m:oMathParaPr>
                      <m:jc m:val="centerGroup"/>
                    </m:oMathParaPr>
                    <m:oMath xmlns:m="http://schemas.openxmlformats.org/officeDocument/2006/math">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m:rPr>
                          <m:lit/>
                        </m:rPr>
                        <a:rPr lang="en-US" altLang="zh-CN" sz="2400" i="1">
                          <a:latin typeface="Cambria Math" panose="02040503050406030204" pitchFamily="18" charset="0"/>
                        </a:rPr>
                        <m:t>||</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e>
                      </m:d>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r>
                        <m:rPr>
                          <m:lit/>
                        </m:rPr>
                        <a:rPr lang="en-US" altLang="zh-CN" sz="2400" i="1">
                          <a:latin typeface="Cambria Math" panose="02040503050406030204" pitchFamily="18" charset="0"/>
                        </a:rPr>
                        <m:t>||</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e>
                          </m:d>
                        </m:e>
                        <m:sup>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p>
                      </m:sSup>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𝟎</m:t>
                          </m:r>
                        </m:sub>
                      </m:sSub>
                      <m:r>
                        <m:rPr>
                          <m:lit/>
                        </m:rPr>
                        <a:rPr lang="en-US" altLang="zh-CN" sz="2400" i="1">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𝟎</m:t>
                      </m:r>
                    </m:oMath>
                  </m:oMathPara>
                </a14:m>
                <a:endParaRPr lang="en-US" altLang="zh-CN" sz="2400" dirty="0"/>
              </a:p>
              <a:p>
                <a:r>
                  <a:rPr lang="zh-CN" altLang="en-US" sz="2400" dirty="0"/>
                  <a:t>现在估计</a:t>
                </a:r>
                <a14:m>
                  <m:oMath xmlns:m="http://schemas.openxmlformats.org/officeDocument/2006/math">
                    <m:r>
                      <m:rPr>
                        <m:lit/>
                      </m:rPr>
                      <a:rPr lang="en-US" altLang="zh-CN" sz="2400" i="1" smtClean="0">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𝑰</m:t>
                        </m:r>
                      </m:e>
                      <m:sub>
                        <m:r>
                          <a:rPr lang="en-US" altLang="zh-CN" sz="2400" i="1">
                            <a:solidFill>
                              <a:srgbClr val="FF0000"/>
                            </a:solidFill>
                            <a:latin typeface="Cambria Math" panose="02040503050406030204" pitchFamily="18" charset="0"/>
                          </a:rPr>
                          <m:t>𝒏</m:t>
                        </m:r>
                      </m:sub>
                    </m:sSub>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𝒉</m:t>
                        </m:r>
                      </m:e>
                      <m:sub>
                        <m:r>
                          <a:rPr lang="en-US" altLang="zh-CN" sz="2400" i="1">
                            <a:solidFill>
                              <a:srgbClr val="FF0000"/>
                            </a:solidFill>
                            <a:latin typeface="Cambria Math" panose="02040503050406030204" pitchFamily="18" charset="0"/>
                          </a:rPr>
                          <m:t>𝒌</m:t>
                        </m:r>
                      </m:sub>
                    </m:sSub>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𝑮</m:t>
                        </m:r>
                      </m:e>
                      <m:sub>
                        <m:r>
                          <a:rPr lang="en-US" altLang="zh-CN" sz="2400" i="1">
                            <a:solidFill>
                              <a:srgbClr val="FF0000"/>
                            </a:solidFill>
                            <a:latin typeface="Cambria Math" panose="02040503050406030204" pitchFamily="18" charset="0"/>
                          </a:rPr>
                          <m:t>𝒌</m:t>
                        </m:r>
                      </m:sub>
                    </m:sSub>
                    <m:r>
                      <m:rPr>
                        <m:lit/>
                      </m:rPr>
                      <a:rPr lang="en-US" altLang="zh-CN" sz="2400" i="1">
                        <a:solidFill>
                          <a:srgbClr val="FF0000"/>
                        </a:solidFill>
                        <a:latin typeface="Cambria Math" panose="02040503050406030204" pitchFamily="18" charset="0"/>
                      </a:rPr>
                      <m:t>||</m:t>
                    </m:r>
                  </m:oMath>
                </a14:m>
                <a:r>
                  <a:rPr lang="zh-CN" altLang="en-US" sz="2400" dirty="0"/>
                  <a:t>。令</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r>
                      <m:rPr>
                        <m:lit/>
                      </m:rPr>
                      <a:rPr lang="en-US" altLang="zh-CN" sz="2400" i="1">
                        <a:latin typeface="Cambria Math" panose="02040503050406030204" pitchFamily="18" charset="0"/>
                      </a:rPr>
                      <m:t>||</m:t>
                    </m:r>
                  </m:oMath>
                </a14:m>
                <a:r>
                  <a:rPr lang="en-US" altLang="zh-CN" sz="2400" dirty="0"/>
                  <a:t>,</a:t>
                </a:r>
                <a:r>
                  <a:rPr lang="zh-CN" altLang="en-US" sz="2400" dirty="0"/>
                  <a:t>根据之前函数类的推论有：</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r>
                      <a:rPr lang="en-US" altLang="zh-CN" sz="2400" i="1">
                        <a:latin typeface="Cambria Math" panose="02040503050406030204" pitchFamily="18" charset="0"/>
                      </a:rPr>
                      <m:t>−</m:t>
                    </m:r>
                    <m:r>
                      <a:rPr lang="en-US" altLang="zh-CN" sz="2400" i="1">
                        <a:latin typeface="Cambria Math" panose="02040503050406030204" pitchFamily="18" charset="0"/>
                      </a:rPr>
                      <m:t>𝝉</m:t>
                    </m:r>
                    <m:r>
                      <a:rPr lang="en-US" altLang="zh-CN" sz="2400" i="1">
                        <a:latin typeface="Cambria Math" panose="02040503050406030204" pitchFamily="18" charset="0"/>
                      </a:rPr>
                      <m:t>𝑴</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𝝉</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r>
                      <a:rPr lang="en-US" altLang="zh-CN" sz="2400" i="1">
                        <a:latin typeface="Cambria Math" panose="02040503050406030204" pitchFamily="18" charset="0"/>
                      </a:rPr>
                      <m:t>+</m:t>
                    </m:r>
                    <m:r>
                      <a:rPr lang="en-US" altLang="zh-CN" sz="2400" i="1">
                        <a:latin typeface="Cambria Math" panose="02040503050406030204" pitchFamily="18" charset="0"/>
                      </a:rPr>
                      <m:t>𝝉</m:t>
                    </m:r>
                    <m:r>
                      <a:rPr lang="en-US" altLang="zh-CN" sz="2400" i="1">
                        <a:latin typeface="Cambria Math" panose="02040503050406030204" pitchFamily="18" charset="0"/>
                      </a:rPr>
                      <m:t>𝑴</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oMath>
                </a14:m>
                <a:r>
                  <a:rPr lang="en-US" altLang="zh-CN" sz="2400" dirty="0"/>
                  <a:t>,</a:t>
                </a:r>
                <a:r>
                  <a:rPr lang="zh-CN" altLang="en-US" sz="2400" dirty="0"/>
                  <a:t>结合条件</a:t>
                </a:r>
                <a:r>
                  <a:rPr lang="en-US" altLang="zh-CN" sz="2400" dirty="0"/>
                  <a:t>3</a:t>
                </a:r>
                <a:endParaRPr lang="en-US" altLang="zh-CN" sz="2400" baseline="-25000" dirty="0"/>
              </a:p>
              <a:p>
                <a14:m>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panose="02040503050406030204" pitchFamily="18" charset="0"/>
                          </a:rPr>
                          <m:t>𝝁</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num>
                          <m:den>
                            <m:r>
                              <a:rPr lang="en-US" altLang="zh-CN" sz="2400" i="1">
                                <a:latin typeface="Cambria Math" panose="02040503050406030204" pitchFamily="18" charset="0"/>
                              </a:rPr>
                              <m:t>𝟐</m:t>
                            </m:r>
                          </m:den>
                        </m:f>
                        <m:r>
                          <a:rPr lang="en-US" altLang="zh-CN" sz="2400" i="1">
                            <a:latin typeface="Cambria Math" panose="02040503050406030204" pitchFamily="18" charset="0"/>
                          </a:rPr>
                          <m:t>𝑴</m:t>
                        </m:r>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𝑮</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𝑳</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num>
                          <m:den>
                            <m:r>
                              <a:rPr lang="en-US" altLang="zh-CN" sz="2400" i="1">
                                <a:latin typeface="Cambria Math" panose="02040503050406030204" pitchFamily="18" charset="0"/>
                              </a:rPr>
                              <m:t>𝟐</m:t>
                            </m:r>
                          </m:den>
                        </m:f>
                        <m:r>
                          <a:rPr lang="en-US" altLang="zh-CN" sz="2400" i="1">
                            <a:latin typeface="Cambria Math" panose="02040503050406030204" pitchFamily="18" charset="0"/>
                          </a:rPr>
                          <m:t>𝑴</m:t>
                        </m:r>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oMath>
                </a14:m>
                <a:r>
                  <a:rPr lang="zh-CN" altLang="en-US" sz="2400" dirty="0"/>
                  <a:t>，从而有</a:t>
                </a:r>
                <a:endParaRPr lang="en-US" altLang="zh-CN" sz="2400" dirty="0"/>
              </a:p>
              <a:p>
                <a14:m>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𝑳</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num>
                              <m:den>
                                <m:r>
                                  <a:rPr lang="en-US" altLang="zh-CN" sz="2400" i="1">
                                    <a:latin typeface="Cambria Math" panose="02040503050406030204" pitchFamily="18" charset="0"/>
                                  </a:rPr>
                                  <m:t>𝟐</m:t>
                                </m:r>
                              </m:den>
                            </m:f>
                            <m:r>
                              <a:rPr lang="en-US" altLang="zh-CN" sz="2400" i="1">
                                <a:latin typeface="Cambria Math" panose="02040503050406030204" pitchFamily="18" charset="0"/>
                              </a:rPr>
                              <m:t>𝑴</m:t>
                            </m:r>
                          </m:e>
                        </m:d>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𝑮</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𝝁</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num>
                          <m:den>
                            <m:r>
                              <a:rPr lang="en-US" altLang="zh-CN" sz="2400" i="1">
                                <a:latin typeface="Cambria Math" panose="02040503050406030204" pitchFamily="18" charset="0"/>
                              </a:rPr>
                              <m:t>𝟐</m:t>
                            </m:r>
                          </m:den>
                        </m:f>
                        <m:r>
                          <a:rPr lang="en-US" altLang="zh-CN" sz="2400" i="1">
                            <a:latin typeface="Cambria Math" panose="02040503050406030204" pitchFamily="18" charset="0"/>
                          </a:rPr>
                          <m:t>𝑴</m:t>
                        </m:r>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oMath>
                </a14:m>
                <a:r>
                  <a:rPr lang="en-US" altLang="zh-CN" sz="2400" dirty="0"/>
                  <a:t>,</a:t>
                </a:r>
                <a:r>
                  <a:rPr lang="zh-CN" altLang="en-US" sz="2400" dirty="0"/>
                  <a:t>得</a:t>
                </a:r>
                <a14:m>
                  <m:oMath xmlns:m="http://schemas.openxmlformats.org/officeDocument/2006/math">
                    <m:r>
                      <m:rPr>
                        <m:lit/>
                      </m:rPr>
                      <a:rPr lang="en-US" altLang="zh-CN" sz="2400" i="1" smtClean="0">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𝑰</m:t>
                        </m:r>
                      </m:e>
                      <m:sub>
                        <m:r>
                          <a:rPr lang="en-US" altLang="zh-CN" sz="2400" i="1">
                            <a:solidFill>
                              <a:srgbClr val="FF0000"/>
                            </a:solidFill>
                            <a:latin typeface="Cambria Math" panose="02040503050406030204" pitchFamily="18" charset="0"/>
                          </a:rPr>
                          <m:t>𝒏</m:t>
                        </m:r>
                      </m:sub>
                    </m:sSub>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𝒉</m:t>
                        </m:r>
                      </m:e>
                      <m:sub>
                        <m:r>
                          <a:rPr lang="en-US" altLang="zh-CN" sz="2400" i="1">
                            <a:solidFill>
                              <a:srgbClr val="FF0000"/>
                            </a:solidFill>
                            <a:latin typeface="Cambria Math" panose="02040503050406030204" pitchFamily="18" charset="0"/>
                          </a:rPr>
                          <m:t>𝒌</m:t>
                        </m:r>
                      </m:sub>
                    </m:sSub>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𝑮</m:t>
                        </m:r>
                      </m:e>
                      <m:sub>
                        <m:r>
                          <a:rPr lang="en-US" altLang="zh-CN" sz="2400" i="1">
                            <a:solidFill>
                              <a:srgbClr val="FF0000"/>
                            </a:solidFill>
                            <a:latin typeface="Cambria Math" panose="02040503050406030204" pitchFamily="18" charset="0"/>
                          </a:rPr>
                          <m:t>𝒌</m:t>
                        </m:r>
                      </m:sub>
                    </m:sSub>
                    <m:r>
                      <m:rPr>
                        <m:lit/>
                      </m:rP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𝒎𝒂𝒙</m:t>
                    </m:r>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𝒂</m:t>
                        </m:r>
                      </m:e>
                      <m:sub>
                        <m:r>
                          <a:rPr lang="en-US" altLang="zh-CN" sz="2400" i="1">
                            <a:solidFill>
                              <a:srgbClr val="FF0000"/>
                            </a:solidFill>
                            <a:latin typeface="Cambria Math" panose="02040503050406030204" pitchFamily="18" charset="0"/>
                          </a:rPr>
                          <m:t>𝒌</m:t>
                        </m:r>
                      </m:sub>
                    </m:sSub>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𝒉</m:t>
                            </m:r>
                          </m:e>
                          <m:sub>
                            <m:r>
                              <a:rPr lang="en-US" altLang="zh-CN" sz="2400" i="1">
                                <a:solidFill>
                                  <a:srgbClr val="FF0000"/>
                                </a:solidFill>
                                <a:latin typeface="Cambria Math" panose="02040503050406030204" pitchFamily="18" charset="0"/>
                              </a:rPr>
                              <m:t>𝒌</m:t>
                            </m:r>
                          </m:sub>
                        </m:sSub>
                      </m:e>
                    </m:d>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𝒃</m:t>
                        </m:r>
                      </m:e>
                      <m:sub>
                        <m:r>
                          <a:rPr lang="en-US" altLang="zh-CN" sz="2400" i="1">
                            <a:solidFill>
                              <a:srgbClr val="FF0000"/>
                            </a:solidFill>
                            <a:latin typeface="Cambria Math" panose="02040503050406030204" pitchFamily="18" charset="0"/>
                          </a:rPr>
                          <m:t>𝒌</m:t>
                        </m:r>
                      </m:sub>
                    </m:sSub>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𝒉</m:t>
                            </m:r>
                          </m:e>
                          <m:sub>
                            <m:r>
                              <a:rPr lang="en-US" altLang="zh-CN" sz="2400" i="1">
                                <a:solidFill>
                                  <a:srgbClr val="FF0000"/>
                                </a:solidFill>
                                <a:latin typeface="Cambria Math" panose="02040503050406030204" pitchFamily="18" charset="0"/>
                              </a:rPr>
                              <m:t>𝒌</m:t>
                            </m:r>
                          </m:sub>
                        </m:sSub>
                      </m:e>
                    </m:d>
                    <m:r>
                      <a:rPr lang="en-US" altLang="zh-CN" sz="2400" i="1">
                        <a:solidFill>
                          <a:srgbClr val="FF0000"/>
                        </a:solidFill>
                        <a:latin typeface="Cambria Math" panose="02040503050406030204" pitchFamily="18" charset="0"/>
                      </a:rPr>
                      <m:t>}</m:t>
                    </m:r>
                  </m:oMath>
                </a14:m>
                <a:r>
                  <a:rPr lang="en-US" altLang="zh-CN" sz="2400" dirty="0">
                    <a:solidFill>
                      <a:srgbClr val="FF0000"/>
                    </a:solidFill>
                  </a:rPr>
                  <a:t>,</a:t>
                </a:r>
                <a:endParaRPr lang="en-US" altLang="zh-CN" sz="2400" dirty="0"/>
              </a:p>
              <a:p>
                <a:r>
                  <a:rPr lang="zh-CN" altLang="en-US" sz="2400" dirty="0"/>
                  <a:t>其中</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𝒉</m:t>
                        </m:r>
                      </m:e>
                    </m:d>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𝒉</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𝝁</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num>
                          <m:den>
                            <m:r>
                              <a:rPr lang="en-US" altLang="zh-CN" sz="2400" i="1">
                                <a:latin typeface="Cambria Math" panose="02040503050406030204" pitchFamily="18" charset="0"/>
                              </a:rPr>
                              <m:t>𝟐</m:t>
                            </m:r>
                          </m:den>
                        </m:f>
                        <m:r>
                          <a:rPr lang="en-US" altLang="zh-CN" sz="2400" i="1">
                            <a:latin typeface="Cambria Math" panose="02040503050406030204" pitchFamily="18" charset="0"/>
                          </a:rPr>
                          <m:t>𝑴</m:t>
                        </m:r>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𝒃</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𝒉</m:t>
                        </m:r>
                      </m:e>
                    </m:d>
                    <m:r>
                      <a:rPr lang="en-US" altLang="zh-CN" sz="2400" i="1">
                        <a:latin typeface="Cambria Math" panose="02040503050406030204" pitchFamily="18" charset="0"/>
                      </a:rPr>
                      <m:t>=</m:t>
                    </m:r>
                    <m:r>
                      <a:rPr lang="en-US" altLang="zh-CN" sz="2400" i="1">
                        <a:latin typeface="Cambria Math" panose="02040503050406030204" pitchFamily="18" charset="0"/>
                      </a:rPr>
                      <m:t>𝒉</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𝑳</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num>
                          <m:den>
                            <m:r>
                              <a:rPr lang="en-US" altLang="zh-CN" sz="2400" i="1">
                                <a:latin typeface="Cambria Math" panose="02040503050406030204" pitchFamily="18" charset="0"/>
                              </a:rPr>
                              <m:t>𝟐</m:t>
                            </m:r>
                          </m:den>
                        </m:f>
                        <m:r>
                          <a:rPr lang="en-US" altLang="zh-CN" sz="2400" i="1">
                            <a:latin typeface="Cambria Math" panose="02040503050406030204" pitchFamily="18" charset="0"/>
                          </a:rPr>
                          <m:t>𝑴</m:t>
                        </m:r>
                      </m:e>
                    </m:d>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 </m:t>
                    </m:r>
                  </m:oMath>
                </a14:m>
                <a:endParaRPr lang="en-US" altLang="zh-CN" sz="2400" dirty="0"/>
              </a:p>
              <a:p>
                <a:r>
                  <a:rPr lang="zh-CN" altLang="en-US" sz="2400" dirty="0"/>
                  <a:t>注意到</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𝟎</m:t>
                        </m:r>
                      </m:e>
                    </m:d>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𝒃</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𝟎</m:t>
                        </m:r>
                      </m:e>
                    </m:d>
                    <m:r>
                      <a:rPr lang="en-US" altLang="zh-CN" sz="2400" i="1">
                        <a:latin typeface="Cambria Math" panose="02040503050406030204" pitchFamily="18" charset="0"/>
                      </a:rPr>
                      <m:t>=−</m:t>
                    </m:r>
                    <m:r>
                      <a:rPr lang="en-US" altLang="zh-CN" sz="2400" i="1">
                        <a:latin typeface="Cambria Math" panose="02040503050406030204" pitchFamily="18" charset="0"/>
                      </a:rPr>
                      <m:t>𝟏</m:t>
                    </m:r>
                  </m:oMath>
                </a14:m>
                <a:r>
                  <a:rPr lang="en-US" altLang="zh-CN" sz="2400" dirty="0"/>
                  <a:t>,</a:t>
                </a:r>
                <a:r>
                  <a:rPr lang="zh-CN" altLang="en-US" sz="2400" dirty="0"/>
                  <a:t>因此如果</a:t>
                </a:r>
                <a14:m>
                  <m:oMath xmlns:m="http://schemas.openxmlformats.org/officeDocument/2006/math">
                    <m:r>
                      <a:rPr lang="en-US" altLang="zh-CN" sz="2400" i="1">
                        <a:latin typeface="Cambria Math" panose="02040503050406030204" pitchFamily="18" charset="0"/>
                      </a:rPr>
                      <m:t>𝟎</m:t>
                    </m:r>
                    <m:r>
                      <a:rPr lang="en-US" altLang="zh-CN" sz="2400" i="1">
                        <a:latin typeface="Cambria Math" panose="02040503050406030204" pitchFamily="18" charset="0"/>
                      </a:rPr>
                      <m:t>&lt;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&lt;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𝒓</m:t>
                        </m:r>
                      </m:e>
                    </m:acc>
                    <m:r>
                      <a:rPr lang="en-US" altLang="zh-CN" sz="2400" i="1" dirty="0" smtClean="0">
                        <a:latin typeface="Cambria Math" panose="02040503050406030204" pitchFamily="18" charset="0"/>
                        <a:ea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𝟐</m:t>
                        </m:r>
                        <m:r>
                          <a:rPr lang="en-US" altLang="zh-CN" sz="2400" i="1" dirty="0">
                            <a:latin typeface="Cambria Math" panose="02040503050406030204" pitchFamily="18" charset="0"/>
                          </a:rPr>
                          <m:t>𝝁</m:t>
                        </m:r>
                      </m:num>
                      <m:den>
                        <m:r>
                          <a:rPr lang="en-US" altLang="zh-CN" sz="2400" i="1" dirty="0">
                            <a:latin typeface="Cambria Math" panose="02040503050406030204" pitchFamily="18" charset="0"/>
                          </a:rPr>
                          <m:t>𝑴</m:t>
                        </m:r>
                      </m:den>
                    </m:f>
                  </m:oMath>
                </a14:m>
                <a:r>
                  <a:rPr lang="en-US" altLang="zh-CN" sz="2400" dirty="0"/>
                  <a:t>,</a:t>
                </a:r>
                <a:r>
                  <a:rPr lang="zh-CN" altLang="en-US" sz="2400" dirty="0"/>
                  <a:t>则</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oMath>
                </a14:m>
                <a:r>
                  <a:rPr lang="zh-CN" altLang="en-US" sz="2400" dirty="0"/>
                  <a:t>是一个严格递减函数，对足够小的</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oMath>
                </a14:m>
                <a:r>
                  <a:rPr lang="zh-CN" altLang="en-US" sz="2400" dirty="0"/>
                  <a:t>可确保</a:t>
                </a:r>
                <a14:m>
                  <m:oMath xmlns:m="http://schemas.openxmlformats.org/officeDocument/2006/math">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𝑮</m:t>
                        </m:r>
                      </m:e>
                      <m:sub>
                        <m:r>
                          <a:rPr lang="en-US" altLang="zh-CN" sz="2400" i="1">
                            <a:latin typeface="Cambria Math" panose="02040503050406030204" pitchFamily="18" charset="0"/>
                          </a:rPr>
                          <m:t>𝒌</m:t>
                        </m:r>
                      </m:sub>
                    </m:sSub>
                    <m:r>
                      <m:rPr>
                        <m:lit/>
                      </m:rPr>
                      <a:rPr lang="en-US" altLang="zh-CN" sz="2400" i="1">
                        <a:latin typeface="Cambria Math" panose="02040503050406030204" pitchFamily="18" charset="0"/>
                      </a:rPr>
                      <m:t>||</m:t>
                    </m:r>
                    <m:r>
                      <a:rPr lang="en-US" altLang="zh-CN" sz="2400" i="1">
                        <a:latin typeface="Cambria Math" panose="02040503050406030204" pitchFamily="18" charset="0"/>
                      </a:rPr>
                      <m:t>&lt;</m:t>
                    </m:r>
                    <m:r>
                      <a:rPr lang="en-US" altLang="zh-CN" sz="2400" i="1">
                        <a:latin typeface="Cambria Math" panose="02040503050406030204" pitchFamily="18" charset="0"/>
                      </a:rPr>
                      <m:t>𝟏</m:t>
                    </m:r>
                  </m:oMath>
                </a14:m>
                <a:r>
                  <a:rPr lang="en-US" altLang="zh-CN" sz="2400" dirty="0"/>
                  <a:t>,</a:t>
                </a:r>
                <a:r>
                  <a:rPr lang="zh-CN" altLang="en-US" sz="2400" dirty="0"/>
                  <a:t>此时有</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&lt;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oMath>
                </a14:m>
                <a:endParaRPr lang="en-US" altLang="zh-CN" sz="2400" dirty="0"/>
              </a:p>
            </p:txBody>
          </p:sp>
        </mc:Choice>
        <mc:Fallback>
          <p:sp>
            <p:nvSpPr>
              <p:cNvPr id="3" name="内容占位符 2">
                <a:extLst>
                  <a:ext uri="{FF2B5EF4-FFF2-40B4-BE49-F238E27FC236}">
                    <a16:creationId xmlns:a16="http://schemas.microsoft.com/office/drawing/2014/main" id="{EE007F56-74FA-4836-9544-2BF58BC831F7}"/>
                  </a:ext>
                </a:extLst>
              </p:cNvPr>
              <p:cNvSpPr>
                <a:spLocks noGrp="1" noRot="1" noChangeAspect="1" noMove="1" noResize="1" noEditPoints="1" noAdjustHandles="1" noChangeArrowheads="1" noChangeShapeType="1" noTextEdit="1"/>
              </p:cNvSpPr>
              <p:nvPr>
                <p:ph idx="1"/>
              </p:nvPr>
            </p:nvSpPr>
            <p:spPr>
              <a:blipFill>
                <a:blip r:embed="rId2"/>
                <a:stretch>
                  <a:fillRect l="-926" t="-1193" b="-66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037876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91C77-93E2-4FBA-BAE7-40CE4B6A35A2}"/>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梯度法收敛性分析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E007F56-74FA-4836-9544-2BF58BC831F7}"/>
                  </a:ext>
                </a:extLst>
              </p:cNvPr>
              <p:cNvSpPr>
                <a:spLocks noGrp="1"/>
              </p:cNvSpPr>
              <p:nvPr>
                <p:ph idx="1"/>
              </p:nvPr>
            </p:nvSpPr>
            <p:spPr/>
            <p:txBody>
              <a:bodyPr>
                <a:noAutofit/>
              </a:bodyPr>
              <a:lstStyle/>
              <a:p>
                <a:r>
                  <a:rPr lang="zh-CN" altLang="en-US" sz="2400" dirty="0"/>
                  <a:t>步长选择策略，如</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𝑳</m:t>
                        </m:r>
                      </m:den>
                    </m:f>
                  </m:oMath>
                </a14:m>
                <a:r>
                  <a:rPr lang="zh-CN" altLang="en-US" sz="2400" dirty="0"/>
                  <a:t>，极小化</a:t>
                </a:r>
                <a14:m>
                  <m:oMath xmlns:m="http://schemas.openxmlformats.org/officeDocument/2006/math">
                    <m:r>
                      <m:rPr>
                        <m:lit/>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𝑰</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𝑮</m:t>
                        </m:r>
                      </m:e>
                      <m:sub>
                        <m:r>
                          <a:rPr lang="en-US" altLang="zh-CN" sz="2400" i="1">
                            <a:latin typeface="Cambria Math" panose="02040503050406030204" pitchFamily="18" charset="0"/>
                          </a:rPr>
                          <m:t>𝒌</m:t>
                        </m:r>
                      </m:sub>
                    </m:sSub>
                    <m:r>
                      <m:rPr>
                        <m:lit/>
                      </m:rPr>
                      <a:rPr lang="en-US" altLang="zh-CN" sz="2400" i="1">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𝒎𝒂𝒙</m:t>
                    </m:r>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𝒃</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e>
                        </m:d>
                      </m:e>
                    </m:d>
                    <m:r>
                      <a:rPr lang="en-US" altLang="zh-CN" sz="2400">
                        <a:latin typeface="Cambria Math" panose="02040503050406030204" pitchFamily="18" charset="0"/>
                      </a:rPr>
                      <m:t>→</m:t>
                    </m:r>
                    <m:r>
                      <a:rPr lang="en-US" altLang="zh-CN" sz="2400">
                        <a:latin typeface="Cambria Math" panose="02040503050406030204" pitchFamily="18" charset="0"/>
                      </a:rPr>
                      <m:t>𝐦𝐢</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𝐧</m:t>
                        </m:r>
                      </m:e>
                      <m:sub>
                        <m:r>
                          <a:rPr lang="en-US" altLang="zh-CN" sz="2400">
                            <a:latin typeface="Cambria Math" panose="02040503050406030204" pitchFamily="18" charset="0"/>
                          </a:rPr>
                          <m:t>𝐡</m:t>
                        </m:r>
                      </m:sub>
                    </m:sSub>
                  </m:oMath>
                </a14:m>
                <a:r>
                  <a:rPr lang="zh-CN" altLang="en-US" sz="2400" dirty="0"/>
                  <a:t>的右端项</a:t>
                </a:r>
                <a:r>
                  <a:rPr lang="en-US" altLang="zh-CN" sz="2400" dirty="0"/>
                  <a:t>,</a:t>
                </a:r>
                <a:r>
                  <a:rPr lang="zh-CN" altLang="en-US" sz="2400" dirty="0"/>
                  <a:t>假设</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𝟎</m:t>
                        </m:r>
                      </m:sub>
                    </m:sSub>
                    <m:r>
                      <a:rPr lang="en-US" altLang="zh-CN" sz="2400" i="1">
                        <a:latin typeface="Cambria Math" panose="02040503050406030204" pitchFamily="18" charset="0"/>
                      </a:rPr>
                      <m:t>&lt;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𝒓</m:t>
                        </m:r>
                      </m:e>
                    </m:acc>
                  </m:oMath>
                </a14:m>
                <a:r>
                  <a:rPr lang="en-US" altLang="zh-CN" sz="2400" dirty="0"/>
                  <a:t>,</a:t>
                </a:r>
                <a:r>
                  <a:rPr lang="zh-CN" altLang="en-US" sz="2400" dirty="0"/>
                  <a:t>我们利用最优策略序列得到序列</a:t>
                </a:r>
                <a14:m>
                  <m:oMath xmlns:m="http://schemas.openxmlformats.org/officeDocument/2006/math">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oMath>
                </a14:m>
                <a:r>
                  <a:rPr lang="en-US" altLang="zh-CN" sz="2400" dirty="0"/>
                  <a:t>,</a:t>
                </a:r>
                <a:r>
                  <a:rPr lang="zh-CN" altLang="en-US" sz="2400" dirty="0"/>
                  <a:t>可以保证</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&lt;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&lt;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𝒓</m:t>
                        </m:r>
                      </m:e>
                    </m:acc>
                  </m:oMath>
                </a14:m>
                <a:r>
                  <a:rPr lang="en-US" altLang="zh-CN" sz="2400" dirty="0"/>
                  <a:t>.</a:t>
                </a:r>
                <a:r>
                  <a:rPr lang="zh-CN" altLang="en-US" sz="2400" dirty="0"/>
                  <a:t>进一步最优步长可从方程</a:t>
                </a:r>
                <a:endParaRPr lang="en-US" altLang="zh-CN" sz="2400" dirty="0"/>
              </a:p>
              <a:p>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𝒉</m:t>
                        </m:r>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𝒃</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𝒉</m:t>
                        </m:r>
                      </m:e>
                    </m:d>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𝒉</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𝝁</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num>
                          <m:den>
                            <m:r>
                              <a:rPr lang="en-US" altLang="zh-CN" sz="2400" i="1">
                                <a:latin typeface="Cambria Math" panose="02040503050406030204" pitchFamily="18" charset="0"/>
                              </a:rPr>
                              <m:t>𝟐</m:t>
                            </m:r>
                          </m:den>
                        </m:f>
                        <m:r>
                          <a:rPr lang="en-US" altLang="zh-CN" sz="2400" i="1">
                            <a:latin typeface="Cambria Math" panose="02040503050406030204" pitchFamily="18" charset="0"/>
                          </a:rPr>
                          <m:t>𝑴</m:t>
                        </m:r>
                      </m:e>
                    </m:d>
                    <m:r>
                      <a:rPr lang="en-US" altLang="zh-CN" sz="2400" i="1">
                        <a:latin typeface="Cambria Math" panose="02040503050406030204" pitchFamily="18" charset="0"/>
                      </a:rPr>
                      <m:t>=</m:t>
                    </m:r>
                    <m:r>
                      <a:rPr lang="en-US" altLang="zh-CN" sz="2400" i="1">
                        <a:latin typeface="Cambria Math" panose="02040503050406030204" pitchFamily="18" charset="0"/>
                      </a:rPr>
                      <m:t>𝒉</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𝑳</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num>
                          <m:den>
                            <m:r>
                              <a:rPr lang="en-US" altLang="zh-CN" sz="2400" i="1">
                                <a:latin typeface="Cambria Math" panose="02040503050406030204" pitchFamily="18" charset="0"/>
                              </a:rPr>
                              <m:t>𝟐</m:t>
                            </m:r>
                          </m:den>
                        </m:f>
                        <m:r>
                          <a:rPr lang="en-US" altLang="zh-CN" sz="2400" i="1">
                            <a:latin typeface="Cambria Math" panose="02040503050406030204" pitchFamily="18" charset="0"/>
                          </a:rPr>
                          <m:t>𝑴</m:t>
                        </m:r>
                      </m:e>
                    </m:d>
                    <m:r>
                      <a:rPr lang="en-US" altLang="zh-CN" sz="2400" i="1">
                        <a:latin typeface="Cambria Math" panose="02040503050406030204" pitchFamily="18" charset="0"/>
                      </a:rPr>
                      <m:t>−</m:t>
                    </m:r>
                    <m:r>
                      <a:rPr lang="en-US" altLang="zh-CN" sz="2400" i="1">
                        <a:latin typeface="Cambria Math" panose="02040503050406030204" pitchFamily="18" charset="0"/>
                      </a:rPr>
                      <m:t>𝟏</m:t>
                    </m:r>
                  </m:oMath>
                </a14:m>
                <a:r>
                  <a:rPr lang="zh-CN" altLang="en-US" sz="2400" dirty="0"/>
                  <a:t>得到</a:t>
                </a:r>
                <a:endParaRPr lang="en-US" altLang="zh-CN" sz="2400" dirty="0"/>
              </a:p>
              <a:p>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up>
                        <m:r>
                          <a:rPr lang="en-US" altLang="zh-CN" sz="2400" i="1">
                            <a:latin typeface="Cambria Math" panose="02040503050406030204" pitchFamily="18" charset="0"/>
                          </a:rPr>
                          <m:t>∗</m:t>
                        </m:r>
                      </m:sup>
                    </m:sSubSup>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𝟐</m:t>
                        </m:r>
                      </m:num>
                      <m:den>
                        <m:r>
                          <a:rPr lang="en-US" altLang="zh-CN" sz="2400" i="1">
                            <a:latin typeface="Cambria Math" panose="02040503050406030204" pitchFamily="18" charset="0"/>
                          </a:rPr>
                          <m:t>𝑳</m:t>
                        </m:r>
                        <m:r>
                          <a:rPr lang="en-US" altLang="zh-CN" sz="2400" i="1">
                            <a:latin typeface="Cambria Math" panose="02040503050406030204" pitchFamily="18" charset="0"/>
                          </a:rPr>
                          <m:t>+</m:t>
                        </m:r>
                        <m:r>
                          <a:rPr lang="en-US" altLang="zh-CN" sz="2400" i="1">
                            <a:latin typeface="Cambria Math" panose="02040503050406030204" pitchFamily="18" charset="0"/>
                          </a:rPr>
                          <m:t>𝝁</m:t>
                        </m:r>
                      </m:den>
                    </m:f>
                    <m:r>
                      <a:rPr lang="en-US" altLang="zh-CN" sz="2400" i="1">
                        <a:latin typeface="Cambria Math" panose="02040503050406030204" pitchFamily="18" charset="0"/>
                      </a:rPr>
                      <m:t>,</m:t>
                    </m:r>
                  </m:oMath>
                </a14:m>
                <a:r>
                  <a:rPr lang="zh-CN" altLang="en-US" sz="2400" dirty="0"/>
                  <a:t>注意与</a:t>
                </a:r>
                <a:r>
                  <a:rPr lang="en-US" altLang="zh-CN" sz="2400" dirty="0"/>
                  <a:t>M</a:t>
                </a:r>
                <a:r>
                  <a:rPr lang="zh-CN" altLang="en-US" sz="2400" dirty="0"/>
                  <a:t>无关，此时</a:t>
                </a:r>
                <a:endParaRPr lang="en-US" altLang="zh-CN" sz="24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d>
                            <m:dPr>
                              <m:ctrlPr>
                                <a:rPr lang="en-US" altLang="zh-CN" sz="2400" i="1">
                                  <a:latin typeface="Cambria Math" panose="02040503050406030204" pitchFamily="18" charset="0"/>
                                </a:rPr>
                              </m:ctrlPr>
                            </m:dPr>
                            <m:e>
                              <m:r>
                                <a:rPr lang="en-US" altLang="zh-CN" sz="2400" i="1">
                                  <a:latin typeface="Cambria Math" panose="02040503050406030204" pitchFamily="18" charset="0"/>
                                </a:rPr>
                                <m:t>𝑳</m:t>
                              </m:r>
                              <m:r>
                                <a:rPr lang="en-US" altLang="zh-CN" sz="2400" i="1">
                                  <a:latin typeface="Cambria Math" panose="02040503050406030204" pitchFamily="18" charset="0"/>
                                </a:rPr>
                                <m:t>−</m:t>
                              </m:r>
                              <m:r>
                                <a:rPr lang="en-US" altLang="zh-CN" sz="2400" i="1">
                                  <a:latin typeface="Cambria Math" panose="02040503050406030204" pitchFamily="18" charset="0"/>
                                </a:rPr>
                                <m:t>𝝁</m:t>
                              </m:r>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num>
                        <m:den>
                          <m:r>
                            <a:rPr lang="en-US" altLang="zh-CN" sz="2400" i="1">
                              <a:latin typeface="Cambria Math" panose="02040503050406030204" pitchFamily="18" charset="0"/>
                            </a:rPr>
                            <m:t>𝑳</m:t>
                          </m:r>
                          <m:r>
                            <a:rPr lang="en-US" altLang="zh-CN" sz="2400" i="1">
                              <a:latin typeface="Cambria Math" panose="02040503050406030204" pitchFamily="18" charset="0"/>
                            </a:rPr>
                            <m:t>+</m:t>
                          </m:r>
                          <m:r>
                            <a:rPr lang="en-US" altLang="zh-CN" sz="2400" i="1">
                              <a:latin typeface="Cambria Math" panose="02040503050406030204" pitchFamily="18" charset="0"/>
                            </a:rPr>
                            <m:t>𝝁</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𝑴</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up>
                              <m:r>
                                <a:rPr lang="en-US" altLang="zh-CN" sz="2400" i="1">
                                  <a:latin typeface="Cambria Math" panose="02040503050406030204" pitchFamily="18" charset="0"/>
                                </a:rPr>
                                <m:t>𝟐</m:t>
                              </m:r>
                            </m:sup>
                          </m:sSubSup>
                        </m:num>
                        <m:den>
                          <m:r>
                            <a:rPr lang="en-US" altLang="zh-CN" sz="2400" i="1">
                              <a:latin typeface="Cambria Math" panose="02040503050406030204" pitchFamily="18" charset="0"/>
                            </a:rPr>
                            <m:t>𝑳</m:t>
                          </m:r>
                          <m:r>
                            <a:rPr lang="en-US" altLang="zh-CN" sz="2400" i="1">
                              <a:latin typeface="Cambria Math" panose="02040503050406030204" pitchFamily="18" charset="0"/>
                            </a:rPr>
                            <m:t>+</m:t>
                          </m:r>
                          <m:r>
                            <a:rPr lang="en-US" altLang="zh-CN" sz="2400" i="1">
                              <a:latin typeface="Cambria Math" panose="02040503050406030204" pitchFamily="18" charset="0"/>
                            </a:rPr>
                            <m:t>𝝁</m:t>
                          </m:r>
                        </m:den>
                      </m:f>
                    </m:oMath>
                  </m:oMathPara>
                </a14:m>
                <a:endParaRPr lang="en-US" altLang="zh-CN" sz="2400" dirty="0"/>
              </a:p>
              <a:p>
                <a:r>
                  <a:rPr lang="zh-CN" altLang="en-US" sz="2400" dirty="0"/>
                  <a:t>现在估计迭代过程的收敛速度，令</a:t>
                </a:r>
                <a14:m>
                  <m:oMath xmlns:m="http://schemas.openxmlformats.org/officeDocument/2006/math">
                    <m:r>
                      <a:rPr lang="en-US" altLang="zh-CN" sz="2400" i="1">
                        <a:latin typeface="Cambria Math" panose="02040503050406030204" pitchFamily="18" charset="0"/>
                      </a:rPr>
                      <m:t>𝒒</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𝟐</m:t>
                        </m:r>
                        <m:r>
                          <a:rPr lang="en-US" altLang="zh-CN" sz="2400" i="1">
                            <a:latin typeface="Cambria Math" panose="02040503050406030204" pitchFamily="18" charset="0"/>
                          </a:rPr>
                          <m:t>𝝁</m:t>
                        </m:r>
                      </m:num>
                      <m:den>
                        <m:r>
                          <a:rPr lang="en-US" altLang="zh-CN" sz="2400" i="1">
                            <a:latin typeface="Cambria Math" panose="02040503050406030204" pitchFamily="18" charset="0"/>
                          </a:rPr>
                          <m:t>𝑳</m:t>
                        </m:r>
                        <m:r>
                          <a:rPr lang="en-US" altLang="zh-CN" sz="2400" i="1">
                            <a:latin typeface="Cambria Math" panose="02040503050406030204" pitchFamily="18" charset="0"/>
                          </a:rPr>
                          <m:t>+</m:t>
                        </m:r>
                        <m:r>
                          <a:rPr lang="en-US" altLang="zh-CN" sz="2400" i="1">
                            <a:latin typeface="Cambria Math" panose="02040503050406030204" pitchFamily="18" charset="0"/>
                          </a:rPr>
                          <m:t>𝝁</m:t>
                        </m:r>
                      </m:den>
                    </m:f>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𝑴</m:t>
                        </m:r>
                      </m:num>
                      <m:den>
                        <m:r>
                          <a:rPr lang="en-US" altLang="zh-CN" sz="2400" i="1">
                            <a:latin typeface="Cambria Math" panose="02040503050406030204" pitchFamily="18" charset="0"/>
                          </a:rPr>
                          <m:t>𝑳</m:t>
                        </m:r>
                        <m:r>
                          <a:rPr lang="en-US" altLang="zh-CN" sz="2400" i="1">
                            <a:latin typeface="Cambria Math" panose="02040503050406030204" pitchFamily="18" charset="0"/>
                          </a:rPr>
                          <m:t>+</m:t>
                        </m:r>
                        <m:r>
                          <a:rPr lang="en-US" altLang="zh-CN" sz="2400" i="1">
                            <a:latin typeface="Cambria Math" panose="02040503050406030204" pitchFamily="18" charset="0"/>
                          </a:rPr>
                          <m:t>𝝁</m:t>
                        </m:r>
                      </m:den>
                    </m:f>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&lt;</m:t>
                        </m:r>
                        <m:r>
                          <a:rPr lang="en-US" altLang="zh-CN" sz="2400" i="1">
                            <a:latin typeface="Cambria Math" panose="02040503050406030204" pitchFamily="18" charset="0"/>
                          </a:rPr>
                          <m:t>𝒒</m:t>
                        </m:r>
                      </m:e>
                    </m:d>
                  </m:oMath>
                </a14:m>
                <a:r>
                  <a:rPr lang="zh-CN" altLang="en-US" sz="2400" dirty="0"/>
                  <a:t>，则</a:t>
                </a:r>
                <a:endParaRPr lang="en-US" altLang="zh-CN" sz="2400" dirty="0"/>
              </a:p>
              <a:p>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up>
                        <m:r>
                          <a:rPr lang="en-US" altLang="zh-CN" sz="2400" i="1">
                            <a:latin typeface="Cambria Math" panose="02040503050406030204" pitchFamily="18" charset="0"/>
                          </a:rPr>
                          <m:t>𝟐</m:t>
                        </m:r>
                      </m:sup>
                    </m:sSub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r>
                              <a:rPr lang="en-US" altLang="zh-CN" sz="2400" i="1">
                                <a:latin typeface="Cambria Math" panose="02040503050406030204" pitchFamily="18" charset="0"/>
                              </a:rPr>
                              <m:t>𝒒</m:t>
                            </m:r>
                          </m:e>
                        </m:d>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r>
                                      <a:rPr lang="en-US" altLang="zh-CN" sz="2400" i="1">
                                        <a:latin typeface="Cambria Math" panose="02040503050406030204" pitchFamily="18" charset="0"/>
                                      </a:rPr>
                                      <m:t>𝒒</m:t>
                                    </m:r>
                                  </m:e>
                                </m:d>
                              </m:e>
                              <m:sup>
                                <m:r>
                                  <a:rPr lang="en-US" altLang="zh-CN" sz="2400" i="1">
                                    <a:latin typeface="Cambria Math" panose="02040503050406030204" pitchFamily="18" charset="0"/>
                                  </a:rPr>
                                  <m:t>𝟐</m:t>
                                </m:r>
                              </m:sup>
                            </m:sSup>
                          </m:e>
                        </m:d>
                      </m:num>
                      <m:den>
                        <m:r>
                          <a:rPr lang="en-US" altLang="zh-CN" sz="2400" i="1">
                            <a:latin typeface="Cambria Math" panose="02040503050406030204" pitchFamily="18" charset="0"/>
                          </a:rPr>
                          <m:t>𝟏</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r>
                              <a:rPr lang="en-US" altLang="zh-CN" sz="2400" i="1">
                                <a:latin typeface="Cambria Math" panose="02040503050406030204" pitchFamily="18" charset="0"/>
                              </a:rPr>
                              <m:t>𝒒</m:t>
                            </m:r>
                          </m:e>
                        </m:d>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num>
                      <m:den>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en>
                    </m:f>
                  </m:oMath>
                </a14:m>
                <a:r>
                  <a:rPr lang="zh-CN" altLang="en-US" sz="2400" dirty="0"/>
                  <a:t>，因此</a:t>
                </a: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en>
                    </m:f>
                    <m:r>
                      <a:rPr lang="en-US" altLang="zh-CN" sz="2400" i="1">
                        <a:latin typeface="Cambria Math" panose="02040503050406030204" pitchFamily="18" charset="0"/>
                      </a:rPr>
                      <m:t>−</m:t>
                    </m:r>
                    <m:r>
                      <a:rPr lang="en-US" altLang="zh-CN" sz="2400" i="1">
                        <a:latin typeface="Cambria Math" panose="02040503050406030204" pitchFamily="18" charset="0"/>
                      </a:rPr>
                      <m:t>𝟏</m:t>
                    </m:r>
                  </m:oMath>
                </a14:m>
                <a:endParaRPr lang="en-US" altLang="zh-CN" sz="2400" dirty="0"/>
              </a:p>
            </p:txBody>
          </p:sp>
        </mc:Choice>
        <mc:Fallback xmlns="">
          <p:sp>
            <p:nvSpPr>
              <p:cNvPr id="3" name="内容占位符 2">
                <a:extLst>
                  <a:ext uri="{FF2B5EF4-FFF2-40B4-BE49-F238E27FC236}">
                    <a16:creationId xmlns:a16="http://schemas.microsoft.com/office/drawing/2014/main" id="{EE007F56-74FA-4836-9544-2BF58BC831F7}"/>
                  </a:ext>
                </a:extLst>
              </p:cNvPr>
              <p:cNvSpPr>
                <a:spLocks noGrp="1" noRot="1" noChangeAspect="1" noMove="1" noResize="1" noEditPoints="1" noAdjustHandles="1" noChangeArrowheads="1" noChangeShapeType="1" noTextEdit="1"/>
              </p:cNvSpPr>
              <p:nvPr>
                <p:ph idx="1"/>
              </p:nvPr>
            </p:nvSpPr>
            <p:spPr>
              <a:blipFill>
                <a:blip r:embed="rId2"/>
                <a:stretch>
                  <a:fillRect l="-926" r="-1058" b="-46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547142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5</a:t>
            </a:r>
            <a:r>
              <a:rPr lang="zh-CN" altLang="en-US" dirty="0"/>
              <a:t>章 </a:t>
            </a:r>
            <a:r>
              <a:rPr lang="zh-CN" altLang="en-US" dirty="0">
                <a:latin typeface="隶书" panose="02010509060101010101" pitchFamily="1" charset="-122"/>
              </a:rPr>
              <a:t>无约束最优化方法</a:t>
            </a:r>
            <a:r>
              <a:rPr lang="en-US" altLang="zh-CN" dirty="0">
                <a:latin typeface="隶书" panose="02010509060101010101" pitchFamily="1" charset="-122"/>
              </a:rPr>
              <a:t>-</a:t>
            </a:r>
            <a:r>
              <a:rPr lang="zh-CN" altLang="en-US" dirty="0">
                <a:latin typeface="隶书" panose="02010509060101010101" pitchFamily="1" charset="-122"/>
              </a:rPr>
              <a:t>线搜索回顾</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例</a:t>
                </a:r>
                <a:r>
                  <a:rPr lang="en-US" altLang="zh-CN" dirty="0"/>
                  <a:t>:</a:t>
                </a:r>
                <a14:m>
                  <m:oMath xmlns:m="http://schemas.openxmlformats.org/officeDocument/2006/math">
                    <m:r>
                      <a:rPr lang="en-US" altLang="zh-CN" b="1" i="1" smtClean="0">
                        <a:latin typeface="Cambria Math" panose="02040503050406030204" pitchFamily="18" charset="0"/>
                      </a:rPr>
                      <m:t>𝑴𝒊𝒏</m:t>
                    </m:r>
                    <m:r>
                      <a:rPr lang="en-US" altLang="zh-CN" b="1" i="1" smtClean="0">
                        <a:latin typeface="Cambria Math" panose="02040503050406030204" pitchFamily="18" charset="0"/>
                      </a:rPr>
                      <m:t> </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𝝀</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𝝀</m:t>
                    </m:r>
                    <m:r>
                      <a:rPr lang="en-US" altLang="zh-CN" b="1" i="1" smtClean="0">
                        <a:latin typeface="Cambria Math" panose="02040503050406030204" pitchFamily="18" charset="0"/>
                      </a:rPr>
                      <m:t>, </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 −</m:t>
                    </m:r>
                    <m:r>
                      <a:rPr lang="en-US" altLang="zh-CN" b="1" i="1" smtClean="0">
                        <a:latin typeface="Cambria Math" panose="02040503050406030204" pitchFamily="18" charset="0"/>
                      </a:rPr>
                      <m:t>𝟑</m:t>
                    </m:r>
                    <m:r>
                      <a:rPr lang="en-US" altLang="zh-CN" b="1" i="1" smtClean="0">
                        <a:latin typeface="Cambria Math" panose="02040503050406030204" pitchFamily="18" charset="0"/>
                      </a:rPr>
                      <m:t>≤</m:t>
                    </m:r>
                    <m:r>
                      <a:rPr lang="en-US" altLang="zh-CN" b="1" i="1" smtClean="0">
                        <a:latin typeface="Cambria Math" panose="02040503050406030204" pitchFamily="18" charset="0"/>
                      </a:rPr>
                      <m:t>𝝀</m:t>
                    </m:r>
                    <m:r>
                      <a:rPr lang="en-US" altLang="zh-CN" b="1" i="1" smtClean="0">
                        <a:latin typeface="Cambria Math" panose="02040503050406030204" pitchFamily="18" charset="0"/>
                      </a:rPr>
                      <m:t>≤</m:t>
                    </m:r>
                    <m:r>
                      <a:rPr lang="en-US" altLang="zh-CN" b="1" i="1" smtClean="0">
                        <a:latin typeface="Cambria Math" panose="02040503050406030204" pitchFamily="18" charset="0"/>
                      </a:rPr>
                      <m:t>𝟓</m:t>
                    </m:r>
                  </m:oMath>
                </a14:m>
                <a:endParaRPr lang="en-US" altLang="zh-CN" dirty="0"/>
              </a:p>
              <a:p>
                <a:r>
                  <a:rPr lang="zh-CN" altLang="en-US" dirty="0"/>
                  <a:t>解：区间长度为</a:t>
                </a:r>
                <a:r>
                  <a:rPr lang="en-US" altLang="zh-CN" dirty="0"/>
                  <a:t>8</a:t>
                </a:r>
                <a:r>
                  <a:rPr lang="zh-CN" altLang="en-US" dirty="0"/>
                  <a:t>，因此采用黄金分割法求解时，其前两个观察量</a:t>
                </a:r>
                <a:endParaRPr lang="en-US" altLang="zh-CN" dirty="0"/>
              </a:p>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𝟑</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𝟑𝟖𝟐</m:t>
                    </m:r>
                    <m:r>
                      <a:rPr lang="en-US" altLang="zh-CN" b="1" i="1" smtClean="0">
                        <a:latin typeface="Cambria Math" panose="02040503050406030204" pitchFamily="18" charset="0"/>
                      </a:rPr>
                      <m:t>⋅</m:t>
                    </m:r>
                    <m:r>
                      <a:rPr lang="en-US" altLang="zh-CN" b="1" i="1" smtClean="0">
                        <a:latin typeface="Cambria Math" panose="02040503050406030204" pitchFamily="18" charset="0"/>
                      </a:rPr>
                      <m:t>𝟖</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𝟎𝟓𝟔</m:t>
                    </m:r>
                    <m:r>
                      <a:rPr lang="en-US" altLang="zh-CN" b="1" i="1" smtClean="0">
                        <a:latin typeface="Cambria Math" panose="02040503050406030204" pitchFamily="18" charset="0"/>
                      </a:rPr>
                      <m:t>, </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𝝁</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𝟑</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𝟔𝟏𝟖</m:t>
                    </m:r>
                    <m:r>
                      <a:rPr lang="en-US" altLang="zh-CN" b="1" i="1" smtClean="0">
                        <a:latin typeface="Cambria Math" panose="02040503050406030204" pitchFamily="18" charset="0"/>
                      </a:rPr>
                      <m:t>⋅</m:t>
                    </m:r>
                    <m:r>
                      <a:rPr lang="en-US" altLang="zh-CN" b="1" i="1" smtClean="0">
                        <a:latin typeface="Cambria Math" panose="02040503050406030204" pitchFamily="18" charset="0"/>
                      </a:rPr>
                      <m:t>𝟖</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𝟗𝟒𝟒</m:t>
                    </m:r>
                    <m:r>
                      <a:rPr lang="en-US" altLang="zh-CN" b="1" i="1" smtClean="0">
                        <a:latin typeface="Cambria Math" panose="02040503050406030204" pitchFamily="18" charset="0"/>
                      </a:rPr>
                      <m:t>, </m:t>
                    </m:r>
                    <m:r>
                      <a:rPr lang="zh-CN" altLang="en-US" i="1">
                        <a:latin typeface="Cambria Math" panose="02040503050406030204" pitchFamily="18" charset="0"/>
                      </a:rPr>
                      <m:t>目标</m:t>
                    </m:r>
                    <m:r>
                      <a:rPr lang="zh-CN" altLang="en-US" i="1" smtClean="0">
                        <a:latin typeface="Cambria Math" panose="02040503050406030204" pitchFamily="18" charset="0"/>
                      </a:rPr>
                      <m:t>函数值</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𝟏</m:t>
                            </m:r>
                          </m:sub>
                        </m:sSub>
                      </m:e>
                    </m:d>
                    <m:r>
                      <a:rPr lang="en-US" altLang="zh-CN" b="1" i="1" smtClean="0">
                        <a:latin typeface="Cambria Math" panose="02040503050406030204" pitchFamily="18" charset="0"/>
                      </a:rPr>
                      <m:t>&lt;</m:t>
                    </m:r>
                    <m:r>
                      <a:rPr lang="en-US" altLang="zh-CN" b="1" i="1" smtClean="0">
                        <a:latin typeface="Cambria Math" panose="02040503050406030204" pitchFamily="18" charset="0"/>
                      </a:rPr>
                      <m:t>𝒇</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𝝁</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oMath>
                </a14:m>
                <a:r>
                  <a:rPr lang="en-US" altLang="zh-CN" dirty="0"/>
                  <a:t>,</a:t>
                </a:r>
                <a:r>
                  <a:rPr lang="zh-CN" altLang="en-US" dirty="0"/>
                  <a:t>因此新区间为</a:t>
                </a:r>
                <a14:m>
                  <m:oMath xmlns:m="http://schemas.openxmlformats.org/officeDocument/2006/math">
                    <m:r>
                      <a:rPr lang="en-US" altLang="zh-CN" b="1" i="1" smtClean="0">
                        <a:latin typeface="Cambria Math" panose="02040503050406030204" pitchFamily="18" charset="0"/>
                      </a:rPr>
                      <m:t>[−</m:t>
                    </m:r>
                    <m:r>
                      <a:rPr lang="en-US" altLang="zh-CN" b="1" i="1" smtClean="0">
                        <a:latin typeface="Cambria Math" panose="02040503050406030204" pitchFamily="18" charset="0"/>
                      </a:rPr>
                      <m:t>𝟑</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𝟗𝟒𝟒</m:t>
                    </m:r>
                    <m:r>
                      <a:rPr lang="en-US" altLang="zh-CN" b="1" i="1" smtClean="0">
                        <a:latin typeface="Cambria Math" panose="02040503050406030204" pitchFamily="18" charset="0"/>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518" r="-1190"/>
                </a:stretch>
              </a:blipFill>
            </p:spPr>
            <p:txBody>
              <a:bodyPr/>
              <a:lstStyle/>
              <a:p>
                <a:r>
                  <a:rPr lang="zh-CN" altLang="en-US">
                    <a:noFill/>
                  </a:rPr>
                  <a:t> </a:t>
                </a:r>
                <a:endParaRPr lang="zh-CN" altLang="en-US">
                  <a:noFill/>
                </a:endParaRPr>
              </a:p>
            </p:txBody>
          </p:sp>
        </mc:Fallback>
      </mc:AlternateContent>
      <p:pic>
        <p:nvPicPr>
          <p:cNvPr id="6"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08584" y="4222924"/>
            <a:ext cx="81915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91C77-93E2-4FBA-BAE7-40CE4B6A35A2}"/>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梯度法收敛性分析</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E007F56-74FA-4836-9544-2BF58BC831F7}"/>
                  </a:ext>
                </a:extLst>
              </p:cNvPr>
              <p:cNvSpPr>
                <a:spLocks noGrp="1"/>
              </p:cNvSpPr>
              <p:nvPr>
                <p:ph idx="1"/>
              </p:nvPr>
            </p:nvSpPr>
            <p:spPr/>
            <p:txBody>
              <a:bodyPr>
                <a:noAutofit/>
              </a:bodyPr>
              <a:lstStyle/>
              <a:p>
                <a:r>
                  <a:rPr lang="zh-CN" altLang="en-US" sz="2400" dirty="0"/>
                  <a:t>或者</a:t>
                </a: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𝒒</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den>
                    </m:f>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𝒒</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e>
                        </m:d>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en>
                    </m:f>
                    <m:r>
                      <a:rPr lang="en-US" altLang="zh-CN" sz="2400" i="1">
                        <a:latin typeface="Cambria Math" panose="02040503050406030204" pitchFamily="18" charset="0"/>
                      </a:rPr>
                      <m:t>−</m:t>
                    </m:r>
                    <m:r>
                      <a:rPr lang="en-US" altLang="zh-CN" sz="2400" i="1">
                        <a:latin typeface="Cambria Math" panose="02040503050406030204" pitchFamily="18" charset="0"/>
                      </a:rPr>
                      <m:t>𝒒</m:t>
                    </m:r>
                    <m:r>
                      <a:rPr lang="en-US" altLang="zh-CN" sz="2400" i="1">
                        <a:latin typeface="Cambria Math" panose="02040503050406030204" pitchFamily="18" charset="0"/>
                      </a:rPr>
                      <m:t>−</m:t>
                    </m:r>
                    <m:r>
                      <a:rPr lang="en-US" altLang="zh-CN" sz="2400" b="1" i="1" smtClean="0">
                        <a:latin typeface="Cambria Math" panose="02040503050406030204" pitchFamily="18" charset="0"/>
                      </a:rPr>
                      <m:t>𝟏</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e>
                    </m:d>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𝒒</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en>
                        </m:f>
                        <m:r>
                          <a:rPr lang="en-US" altLang="zh-CN" sz="2400" i="1">
                            <a:latin typeface="Cambria Math" panose="02040503050406030204" pitchFamily="18" charset="0"/>
                          </a:rPr>
                          <m:t>−</m:t>
                        </m:r>
                        <m:r>
                          <a:rPr lang="en-US" altLang="zh-CN" sz="2400" i="1">
                            <a:latin typeface="Cambria Math" panose="02040503050406030204" pitchFamily="18" charset="0"/>
                          </a:rPr>
                          <m:t>𝟏</m:t>
                        </m:r>
                      </m:e>
                    </m:d>
                  </m:oMath>
                </a14:m>
                <a:endParaRPr lang="en-US" altLang="zh-CN" sz="2400" dirty="0"/>
              </a:p>
              <a:p>
                <a:r>
                  <a:rPr lang="zh-CN" altLang="en-US" sz="2400" dirty="0"/>
                  <a:t>所以，</a:t>
                </a: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𝒒</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den>
                    </m:f>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e>
                        </m:d>
                      </m:e>
                      <m:sup>
                        <m:r>
                          <a:rPr lang="en-US" altLang="zh-CN" sz="2400" i="1">
                            <a:latin typeface="Cambria Math" panose="02040503050406030204" pitchFamily="18" charset="0"/>
                          </a:rPr>
                          <m:t>𝒌</m:t>
                        </m:r>
                      </m:sup>
                    </m:sSup>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𝒒</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𝟎</m:t>
                                </m:r>
                              </m:sub>
                            </m:sSub>
                          </m:den>
                        </m:f>
                        <m:r>
                          <a:rPr lang="en-US" altLang="zh-CN" sz="2400" i="1">
                            <a:latin typeface="Cambria Math" panose="02040503050406030204" pitchFamily="18" charset="0"/>
                          </a:rPr>
                          <m:t>−</m:t>
                        </m:r>
                        <m:r>
                          <a:rPr lang="en-US" altLang="zh-CN" sz="2400" b="1" i="1" smtClean="0">
                            <a:latin typeface="Cambria Math" panose="02040503050406030204" pitchFamily="18" charset="0"/>
                          </a:rPr>
                          <m:t>𝟏</m:t>
                        </m:r>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e>
                        </m:d>
                      </m:e>
                      <m:sup>
                        <m:r>
                          <a:rPr lang="en-US" altLang="zh-CN" sz="2400" i="1">
                            <a:latin typeface="Cambria Math" panose="02040503050406030204" pitchFamily="18" charset="0"/>
                          </a:rPr>
                          <m:t>𝒌</m:t>
                        </m:r>
                      </m:sup>
                    </m:sSup>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𝟐</m:t>
                            </m:r>
                            <m:r>
                              <a:rPr lang="en-US" altLang="zh-CN" sz="2400" i="1">
                                <a:latin typeface="Cambria Math" panose="02040503050406030204" pitchFamily="18" charset="0"/>
                              </a:rPr>
                              <m:t>𝝁</m:t>
                            </m:r>
                          </m:num>
                          <m:den>
                            <m:r>
                              <a:rPr lang="en-US" altLang="zh-CN" sz="2400" i="1">
                                <a:latin typeface="Cambria Math" panose="02040503050406030204" pitchFamily="18" charset="0"/>
                              </a:rPr>
                              <m:t>𝑳</m:t>
                            </m:r>
                            <m:r>
                              <a:rPr lang="en-US" altLang="zh-CN" sz="2400" i="1">
                                <a:latin typeface="Cambria Math" panose="02040503050406030204" pitchFamily="18" charset="0"/>
                              </a:rPr>
                              <m:t>+</m:t>
                            </m:r>
                            <m:r>
                              <a:rPr lang="en-US" altLang="zh-CN" sz="2400" i="1">
                                <a:latin typeface="Cambria Math" panose="02040503050406030204" pitchFamily="18" charset="0"/>
                              </a:rPr>
                              <m:t>𝝁</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𝑳</m:t>
                            </m:r>
                            <m:r>
                              <a:rPr lang="en-US" altLang="zh-CN" sz="2400" i="1">
                                <a:latin typeface="Cambria Math" panose="02040503050406030204" pitchFamily="18" charset="0"/>
                              </a:rPr>
                              <m:t>+</m:t>
                            </m:r>
                            <m:r>
                              <a:rPr lang="en-US" altLang="zh-CN" sz="2400" i="1">
                                <a:latin typeface="Cambria Math" panose="02040503050406030204" pitchFamily="18" charset="0"/>
                              </a:rPr>
                              <m:t>𝝁</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𝟎</m:t>
                                </m:r>
                              </m:sub>
                            </m:sSub>
                            <m:r>
                              <a:rPr lang="en-US" altLang="zh-CN" sz="2400" i="1">
                                <a:latin typeface="Cambria Math" panose="02040503050406030204" pitchFamily="18" charset="0"/>
                              </a:rPr>
                              <m:t>𝑴</m:t>
                            </m:r>
                          </m:den>
                        </m:f>
                        <m:r>
                          <a:rPr lang="en-US" altLang="zh-CN" sz="2400" i="1">
                            <a:latin typeface="Cambria Math" panose="02040503050406030204" pitchFamily="18" charset="0"/>
                          </a:rPr>
                          <m:t>−</m:t>
                        </m:r>
                        <m:r>
                          <a:rPr lang="en-US" altLang="zh-CN" sz="2400" i="1">
                            <a:latin typeface="Cambria Math" panose="02040503050406030204" pitchFamily="18" charset="0"/>
                          </a:rPr>
                          <m:t>𝟏</m:t>
                        </m:r>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e>
                        </m:d>
                      </m:e>
                      <m:sup>
                        <m:r>
                          <a:rPr lang="en-US" altLang="zh-CN" sz="2400" i="1">
                            <a:latin typeface="Cambria Math" panose="02040503050406030204" pitchFamily="18" charset="0"/>
                          </a:rPr>
                          <m:t>𝒌</m:t>
                        </m:r>
                      </m:sup>
                    </m:sSup>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𝒓</m:t>
                                </m:r>
                              </m:e>
                            </m:acc>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𝟎</m:t>
                                </m:r>
                              </m:sub>
                            </m:sSub>
                          </m:den>
                        </m:f>
                        <m:r>
                          <a:rPr lang="en-US" altLang="zh-CN" sz="2400" i="1">
                            <a:latin typeface="Cambria Math" panose="02040503050406030204" pitchFamily="18" charset="0"/>
                          </a:rPr>
                          <m:t>−</m:t>
                        </m:r>
                        <m:r>
                          <a:rPr lang="en-US" altLang="zh-CN" sz="2400" i="1">
                            <a:latin typeface="Cambria Math" panose="02040503050406030204" pitchFamily="18" charset="0"/>
                          </a:rPr>
                          <m:t>𝟏</m:t>
                        </m:r>
                      </m:e>
                    </m:d>
                  </m:oMath>
                </a14:m>
                <a:endParaRPr lang="en-US" altLang="zh-CN" sz="2400" dirty="0"/>
              </a:p>
              <a:p>
                <a:r>
                  <a:rPr lang="zh-CN" altLang="en-US" sz="2400" dirty="0"/>
                  <a:t>从而有</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𝒒</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𝟎</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𝟎</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e>
                            </m:d>
                          </m:e>
                          <m:sup>
                            <m:r>
                              <a:rPr lang="en-US" altLang="zh-CN" sz="2400" i="1">
                                <a:latin typeface="Cambria Math" panose="02040503050406030204" pitchFamily="18" charset="0"/>
                              </a:rPr>
                              <m:t>𝒌</m:t>
                            </m:r>
                          </m:sup>
                        </m:sSup>
                        <m:d>
                          <m:dPr>
                            <m:ctrlPr>
                              <a:rPr lang="en-US" altLang="zh-CN" sz="2400" i="1">
                                <a:latin typeface="Cambria Math" panose="02040503050406030204" pitchFamily="18" charset="0"/>
                              </a:rPr>
                            </m:ctrlPr>
                          </m:d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𝒓</m:t>
                                </m:r>
                              </m:e>
                            </m:acc>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𝟎</m:t>
                                </m:r>
                              </m:sub>
                            </m:sSub>
                          </m:e>
                        </m:d>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𝒒</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𝟎</m:t>
                            </m:r>
                          </m:sub>
                        </m:sSub>
                      </m:num>
                      <m:den>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𝒓</m:t>
                            </m:r>
                          </m:e>
                        </m:acc>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𝟎</m:t>
                            </m:r>
                          </m:sub>
                        </m:sSub>
                      </m:den>
                    </m:f>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𝒒</m:t>
                                </m:r>
                              </m:den>
                            </m:f>
                          </m:e>
                        </m:d>
                      </m:e>
                      <m:sup>
                        <m:r>
                          <a:rPr lang="en-US" altLang="zh-CN" sz="2400" i="1">
                            <a:latin typeface="Cambria Math" panose="02040503050406030204" pitchFamily="18" charset="0"/>
                          </a:rPr>
                          <m:t>𝒌</m:t>
                        </m:r>
                      </m:sup>
                    </m:sSup>
                  </m:oMath>
                </a14:m>
                <a:endParaRPr lang="en-US" altLang="zh-CN" sz="2400" dirty="0"/>
              </a:p>
              <a:p>
                <a:r>
                  <a:rPr lang="zh-CN" altLang="en-US" sz="2400" dirty="0">
                    <a:solidFill>
                      <a:srgbClr val="FF0000"/>
                    </a:solidFill>
                  </a:rPr>
                  <a:t>定理：设函数</a:t>
                </a:r>
                <a14:m>
                  <m:oMath xmlns:m="http://schemas.openxmlformats.org/officeDocument/2006/math">
                    <m:r>
                      <a:rPr lang="en-US" altLang="zh-CN" sz="2400" i="1">
                        <a:solidFill>
                          <a:srgbClr val="FF0000"/>
                        </a:solidFill>
                        <a:latin typeface="Cambria Math" panose="02040503050406030204" pitchFamily="18" charset="0"/>
                      </a:rPr>
                      <m:t>𝒇</m:t>
                    </m:r>
                    <m:r>
                      <a:rPr lang="en-US" altLang="zh-CN" sz="2400" i="1">
                        <a:solidFill>
                          <a:srgbClr val="FF0000"/>
                        </a:solidFill>
                        <a:latin typeface="Cambria Math" panose="02040503050406030204" pitchFamily="18" charset="0"/>
                      </a:rPr>
                      <m:t>(⋅)</m:t>
                    </m:r>
                  </m:oMath>
                </a14:m>
                <a:r>
                  <a:rPr lang="zh-CN" altLang="en-US" sz="2400" dirty="0">
                    <a:solidFill>
                      <a:srgbClr val="FF0000"/>
                    </a:solidFill>
                  </a:rPr>
                  <a:t>满足我们的假设，且初始点</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𝟎</m:t>
                        </m:r>
                      </m:sub>
                    </m:sSub>
                  </m:oMath>
                </a14:m>
                <a:r>
                  <a:rPr lang="zh-CN" altLang="en-US" sz="2400" dirty="0">
                    <a:solidFill>
                      <a:srgbClr val="FF0000"/>
                    </a:solidFill>
                  </a:rPr>
                  <a:t>足够接近一个严格局部极小点</a:t>
                </a:r>
                <a14:m>
                  <m:oMath xmlns:m="http://schemas.openxmlformats.org/officeDocument/2006/math">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𝒙</m:t>
                        </m:r>
                      </m:e>
                      <m:sup>
                        <m:r>
                          <a:rPr lang="en-US" altLang="zh-CN" sz="2400" i="1">
                            <a:solidFill>
                              <a:srgbClr val="FF0000"/>
                            </a:solidFill>
                            <a:latin typeface="Cambria Math" panose="02040503050406030204" pitchFamily="18" charset="0"/>
                          </a:rPr>
                          <m:t>∗</m:t>
                        </m:r>
                      </m:sup>
                    </m:sSup>
                  </m:oMath>
                </a14:m>
                <a:r>
                  <a:rPr lang="en-US" altLang="zh-CN" sz="2400" dirty="0">
                    <a:solidFill>
                      <a:srgbClr val="FF0000"/>
                    </a:solidFill>
                  </a:rPr>
                  <a:t>,</a:t>
                </a:r>
                <a:r>
                  <a:rPr lang="zh-CN" altLang="en-US" sz="2400" dirty="0">
                    <a:solidFill>
                      <a:srgbClr val="FF0000"/>
                    </a:solidFill>
                  </a:rPr>
                  <a:t>即</a:t>
                </a:r>
                <a:endParaRPr lang="en-US" altLang="zh-CN" sz="2400"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𝒓</m:t>
                          </m:r>
                        </m:e>
                        <m:sub>
                          <m:r>
                            <a:rPr lang="en-US" altLang="zh-CN" sz="2400" i="1">
                              <a:solidFill>
                                <a:srgbClr val="FF0000"/>
                              </a:solidFill>
                              <a:latin typeface="Cambria Math" panose="02040503050406030204" pitchFamily="18" charset="0"/>
                            </a:rPr>
                            <m:t>𝟎</m:t>
                          </m:r>
                        </m:sub>
                      </m:sSub>
                      <m:r>
                        <a:rPr lang="en-US" altLang="zh-CN" sz="2400" i="1">
                          <a:solidFill>
                            <a:srgbClr val="FF0000"/>
                          </a:solidFill>
                          <a:latin typeface="Cambria Math" panose="02040503050406030204" pitchFamily="18" charset="0"/>
                        </a:rPr>
                        <m:t>=</m:t>
                      </m:r>
                      <m:r>
                        <m:rPr>
                          <m:lit/>
                        </m:rP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𝟎</m:t>
                          </m:r>
                        </m:sub>
                      </m:sSub>
                      <m:r>
                        <a:rPr lang="en-US" altLang="zh-CN" sz="2400" i="1">
                          <a:solidFill>
                            <a:srgbClr val="FF0000"/>
                          </a:solidFill>
                          <a:latin typeface="Cambria Math" panose="02040503050406030204" pitchFamily="18" charset="0"/>
                        </a:rPr>
                        <m:t>−</m:t>
                      </m:r>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𝒙</m:t>
                          </m:r>
                        </m:e>
                        <m:sup>
                          <m:r>
                            <a:rPr lang="en-US" altLang="zh-CN" sz="2400" i="1">
                              <a:solidFill>
                                <a:srgbClr val="FF0000"/>
                              </a:solidFill>
                              <a:latin typeface="Cambria Math" panose="02040503050406030204" pitchFamily="18" charset="0"/>
                            </a:rPr>
                            <m:t>∗</m:t>
                          </m:r>
                        </m:sup>
                      </m:sSup>
                      <m:r>
                        <m:rPr>
                          <m:lit/>
                        </m:rP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&lt;</m:t>
                      </m:r>
                      <m:acc>
                        <m:accPr>
                          <m:chr m:val="̅"/>
                          <m:ctrlPr>
                            <a:rPr lang="en-US" altLang="zh-CN" sz="2400" i="1">
                              <a:solidFill>
                                <a:srgbClr val="FF0000"/>
                              </a:solidFill>
                              <a:latin typeface="Cambria Math" panose="02040503050406030204" pitchFamily="18" charset="0"/>
                            </a:rPr>
                          </m:ctrlPr>
                        </m:accPr>
                        <m:e>
                          <m:r>
                            <a:rPr lang="en-US" altLang="zh-CN" sz="2400" i="1">
                              <a:solidFill>
                                <a:srgbClr val="FF0000"/>
                              </a:solidFill>
                              <a:latin typeface="Cambria Math" panose="02040503050406030204" pitchFamily="18" charset="0"/>
                            </a:rPr>
                            <m:t>𝒓</m:t>
                          </m:r>
                        </m:e>
                      </m:acc>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𝟐</m:t>
                          </m:r>
                          <m:r>
                            <a:rPr lang="en-US" altLang="zh-CN" sz="2400" i="1">
                              <a:solidFill>
                                <a:srgbClr val="FF0000"/>
                              </a:solidFill>
                              <a:latin typeface="Cambria Math" panose="02040503050406030204" pitchFamily="18" charset="0"/>
                            </a:rPr>
                            <m:t>𝝁</m:t>
                          </m:r>
                        </m:num>
                        <m:den>
                          <m:r>
                            <a:rPr lang="en-US" altLang="zh-CN" sz="2400" i="1">
                              <a:solidFill>
                                <a:srgbClr val="FF0000"/>
                              </a:solidFill>
                              <a:latin typeface="Cambria Math" panose="02040503050406030204" pitchFamily="18" charset="0"/>
                            </a:rPr>
                            <m:t>𝑴</m:t>
                          </m:r>
                        </m:den>
                      </m:f>
                    </m:oMath>
                  </m:oMathPara>
                </a14:m>
                <a:endParaRPr lang="en-US" altLang="zh-CN" sz="2400" dirty="0">
                  <a:solidFill>
                    <a:srgbClr val="FF0000"/>
                  </a:solidFill>
                </a:endParaRPr>
              </a:p>
              <a:p>
                <a:pPr marL="0" indent="0">
                  <a:buNone/>
                </a:pPr>
                <a:r>
                  <a:rPr lang="zh-CN" altLang="en-US" sz="2400" dirty="0">
                    <a:solidFill>
                      <a:srgbClr val="FF0000"/>
                    </a:solidFill>
                  </a:rPr>
                  <a:t>    则步长为</a:t>
                </a:r>
                <a14:m>
                  <m:oMath xmlns:m="http://schemas.openxmlformats.org/officeDocument/2006/math">
                    <m:sSubSup>
                      <m:sSubSupPr>
                        <m:ctrlPr>
                          <a:rPr lang="en-US" altLang="zh-CN" sz="2400" i="1">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𝒉</m:t>
                        </m:r>
                      </m:e>
                      <m:sub>
                        <m:r>
                          <a:rPr lang="en-US" altLang="zh-CN" sz="2400" i="1">
                            <a:solidFill>
                              <a:srgbClr val="FF0000"/>
                            </a:solidFill>
                            <a:latin typeface="Cambria Math" panose="02040503050406030204" pitchFamily="18" charset="0"/>
                          </a:rPr>
                          <m:t>𝒌</m:t>
                        </m:r>
                      </m:sub>
                      <m:sup>
                        <m:r>
                          <a:rPr lang="en-US" altLang="zh-CN" sz="2400" i="1">
                            <a:solidFill>
                              <a:srgbClr val="FF0000"/>
                            </a:solidFill>
                            <a:latin typeface="Cambria Math" panose="02040503050406030204" pitchFamily="18" charset="0"/>
                          </a:rPr>
                          <m:t>∗</m:t>
                        </m:r>
                      </m:sup>
                    </m:sSubSup>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𝟐</m:t>
                        </m:r>
                      </m:num>
                      <m:den>
                        <m:r>
                          <a:rPr lang="en-US" altLang="zh-CN" sz="2400" i="1">
                            <a:solidFill>
                              <a:srgbClr val="FF0000"/>
                            </a:solidFill>
                            <a:latin typeface="Cambria Math" panose="02040503050406030204" pitchFamily="18" charset="0"/>
                          </a:rPr>
                          <m:t>𝑳</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𝝁</m:t>
                        </m:r>
                      </m:den>
                    </m:f>
                  </m:oMath>
                </a14:m>
                <a:r>
                  <a:rPr lang="zh-CN" altLang="en-US" sz="2400" dirty="0">
                    <a:solidFill>
                      <a:srgbClr val="FF0000"/>
                    </a:solidFill>
                  </a:rPr>
                  <a:t>的梯度法收敛如下：</a:t>
                </a:r>
                <a:endParaRPr lang="en-US" altLang="zh-CN" sz="2400" dirty="0">
                  <a:solidFill>
                    <a:srgbClr val="FF0000"/>
                  </a:solidFill>
                </a:endParaRPr>
              </a:p>
              <a:p>
                <a14:m>
                  <m:oMath xmlns:m="http://schemas.openxmlformats.org/officeDocument/2006/math">
                    <m:r>
                      <m:rPr>
                        <m:lit/>
                      </m:rP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sub>
                    </m:sSub>
                    <m:r>
                      <a:rPr lang="en-US" altLang="zh-CN" sz="2400" i="1">
                        <a:solidFill>
                          <a:srgbClr val="FF0000"/>
                        </a:solidFill>
                        <a:latin typeface="Cambria Math" panose="02040503050406030204" pitchFamily="18" charset="0"/>
                      </a:rPr>
                      <m:t>−</m:t>
                    </m:r>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𝒙</m:t>
                        </m:r>
                      </m:e>
                      <m:sup>
                        <m:r>
                          <a:rPr lang="en-US" altLang="zh-CN" sz="2400" i="1">
                            <a:solidFill>
                              <a:srgbClr val="FF0000"/>
                            </a:solidFill>
                            <a:latin typeface="Cambria Math" panose="02040503050406030204" pitchFamily="18" charset="0"/>
                          </a:rPr>
                          <m:t>∗</m:t>
                        </m:r>
                      </m:sup>
                    </m:sSup>
                    <m:r>
                      <m:rPr>
                        <m:lit/>
                      </m:rP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acc>
                          <m:accPr>
                            <m:chr m:val="̅"/>
                            <m:ctrlPr>
                              <a:rPr lang="en-US" altLang="zh-CN" sz="2400" i="1">
                                <a:solidFill>
                                  <a:srgbClr val="FF0000"/>
                                </a:solidFill>
                                <a:latin typeface="Cambria Math" panose="02040503050406030204" pitchFamily="18" charset="0"/>
                              </a:rPr>
                            </m:ctrlPr>
                          </m:accPr>
                          <m:e>
                            <m:r>
                              <a:rPr lang="en-US" altLang="zh-CN" sz="2400" i="1">
                                <a:solidFill>
                                  <a:srgbClr val="FF0000"/>
                                </a:solidFill>
                                <a:latin typeface="Cambria Math" panose="02040503050406030204" pitchFamily="18" charset="0"/>
                              </a:rPr>
                              <m:t>𝒓</m:t>
                            </m:r>
                          </m:e>
                        </m:acc>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𝒓</m:t>
                            </m:r>
                          </m:e>
                          <m:sub>
                            <m:r>
                              <a:rPr lang="en-US" altLang="zh-CN" sz="2400" i="1">
                                <a:solidFill>
                                  <a:srgbClr val="FF0000"/>
                                </a:solidFill>
                                <a:latin typeface="Cambria Math" panose="02040503050406030204" pitchFamily="18" charset="0"/>
                              </a:rPr>
                              <m:t>𝟎</m:t>
                            </m:r>
                          </m:sub>
                        </m:sSub>
                      </m:num>
                      <m:den>
                        <m:acc>
                          <m:accPr>
                            <m:chr m:val="̅"/>
                            <m:ctrlPr>
                              <a:rPr lang="en-US" altLang="zh-CN" sz="2400" i="1">
                                <a:solidFill>
                                  <a:srgbClr val="FF0000"/>
                                </a:solidFill>
                                <a:latin typeface="Cambria Math" panose="02040503050406030204" pitchFamily="18" charset="0"/>
                              </a:rPr>
                            </m:ctrlPr>
                          </m:accPr>
                          <m:e>
                            <m:r>
                              <a:rPr lang="en-US" altLang="zh-CN" sz="2400" i="1">
                                <a:solidFill>
                                  <a:srgbClr val="FF0000"/>
                                </a:solidFill>
                                <a:latin typeface="Cambria Math" panose="02040503050406030204" pitchFamily="18" charset="0"/>
                              </a:rPr>
                              <m:t>𝒓</m:t>
                            </m:r>
                          </m:e>
                        </m:acc>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𝒓</m:t>
                            </m:r>
                          </m:e>
                          <m:sub>
                            <m:r>
                              <a:rPr lang="en-US" altLang="zh-CN" sz="2400" i="1">
                                <a:solidFill>
                                  <a:srgbClr val="FF0000"/>
                                </a:solidFill>
                                <a:latin typeface="Cambria Math" panose="02040503050406030204" pitchFamily="18" charset="0"/>
                              </a:rPr>
                              <m:t>𝟎</m:t>
                            </m:r>
                          </m:sub>
                        </m:sSub>
                      </m:den>
                    </m:f>
                    <m:sSup>
                      <m:sSupPr>
                        <m:ctrlPr>
                          <a:rPr lang="en-US" altLang="zh-CN" sz="2400" i="1">
                            <a:solidFill>
                              <a:srgbClr val="FF0000"/>
                            </a:solidFill>
                            <a:latin typeface="Cambria Math" panose="02040503050406030204" pitchFamily="18" charset="0"/>
                          </a:rPr>
                        </m:ctrlPr>
                      </m:sSupPr>
                      <m:e>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𝟏</m:t>
                            </m:r>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𝟐</m:t>
                                </m:r>
                                <m:r>
                                  <a:rPr lang="en-US" altLang="zh-CN" sz="2400" i="1">
                                    <a:solidFill>
                                      <a:srgbClr val="FF0000"/>
                                    </a:solidFill>
                                    <a:latin typeface="Cambria Math" panose="02040503050406030204" pitchFamily="18" charset="0"/>
                                  </a:rPr>
                                  <m:t>𝝁</m:t>
                                </m:r>
                              </m:num>
                              <m:den>
                                <m:r>
                                  <a:rPr lang="en-US" altLang="zh-CN" sz="2400" i="1">
                                    <a:solidFill>
                                      <a:srgbClr val="FF0000"/>
                                    </a:solidFill>
                                    <a:latin typeface="Cambria Math" panose="02040503050406030204" pitchFamily="18" charset="0"/>
                                  </a:rPr>
                                  <m:t>𝑳</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𝟑</m:t>
                                </m:r>
                                <m:r>
                                  <a:rPr lang="en-US" altLang="zh-CN" sz="2400" i="1">
                                    <a:solidFill>
                                      <a:srgbClr val="FF0000"/>
                                    </a:solidFill>
                                    <a:latin typeface="Cambria Math" panose="02040503050406030204" pitchFamily="18" charset="0"/>
                                  </a:rPr>
                                  <m:t>𝝁</m:t>
                                </m:r>
                              </m:den>
                            </m:f>
                          </m:e>
                        </m:d>
                      </m:e>
                      <m:sup>
                        <m:r>
                          <a:rPr lang="en-US" altLang="zh-CN" sz="2400" i="1">
                            <a:solidFill>
                              <a:srgbClr val="FF0000"/>
                            </a:solidFill>
                            <a:latin typeface="Cambria Math" panose="02040503050406030204" pitchFamily="18" charset="0"/>
                          </a:rPr>
                          <m:t>𝒌</m:t>
                        </m:r>
                      </m:sup>
                    </m:sSup>
                  </m:oMath>
                </a14:m>
                <a:r>
                  <a:rPr lang="en-US" altLang="zh-CN" sz="2400" dirty="0">
                    <a:solidFill>
                      <a:srgbClr val="FF0000"/>
                    </a:solidFill>
                  </a:rPr>
                  <a:t>,</a:t>
                </a:r>
                <a:r>
                  <a:rPr lang="zh-CN" altLang="en-US" sz="2400" dirty="0">
                    <a:solidFill>
                      <a:srgbClr val="FF0000"/>
                    </a:solidFill>
                  </a:rPr>
                  <a:t>这种收敛速度称为线性收敛</a:t>
                </a:r>
                <a:endParaRPr lang="en-US" altLang="zh-CN" sz="2400" dirty="0">
                  <a:solidFill>
                    <a:srgbClr val="FF0000"/>
                  </a:solidFill>
                </a:endParaRPr>
              </a:p>
            </p:txBody>
          </p:sp>
        </mc:Choice>
        <mc:Fallback>
          <p:sp>
            <p:nvSpPr>
              <p:cNvPr id="3" name="内容占位符 2">
                <a:extLst>
                  <a:ext uri="{FF2B5EF4-FFF2-40B4-BE49-F238E27FC236}">
                    <a16:creationId xmlns:a16="http://schemas.microsoft.com/office/drawing/2014/main" id="{EE007F56-74FA-4836-9544-2BF58BC831F7}"/>
                  </a:ext>
                </a:extLst>
              </p:cNvPr>
              <p:cNvSpPr>
                <a:spLocks noGrp="1" noRot="1" noChangeAspect="1" noMove="1" noResize="1" noEditPoints="1" noAdjustHandles="1" noChangeArrowheads="1" noChangeShapeType="1" noTextEdit="1"/>
              </p:cNvSpPr>
              <p:nvPr>
                <p:ph idx="1"/>
              </p:nvPr>
            </p:nvSpPr>
            <p:spPr>
              <a:blipFill>
                <a:blip r:embed="rId2"/>
                <a:stretch>
                  <a:fillRect l="-926" b="-24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09418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6DE61-FD68-46A6-A7CD-E43E7FD4E769}"/>
              </a:ext>
            </a:extLst>
          </p:cNvPr>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554867E-F043-48D0-A65A-DBEEE9E1EA71}"/>
                  </a:ext>
                </a:extLst>
              </p:cNvPr>
              <p:cNvSpPr>
                <a:spLocks noGrp="1"/>
              </p:cNvSpPr>
              <p:nvPr>
                <p:ph idx="1"/>
              </p:nvPr>
            </p:nvSpPr>
            <p:spPr/>
            <p:txBody>
              <a:bodyPr/>
              <a:lstStyle/>
              <a:p>
                <a:r>
                  <a:rPr lang="zh-CN" altLang="en-US" sz="3600" dirty="0"/>
                  <a:t>梯度法及其收敛性分析</a:t>
                </a:r>
                <a:endParaRPr lang="en-US" altLang="zh-CN" sz="3600" dirty="0"/>
              </a:p>
              <a:p>
                <a:r>
                  <a:rPr lang="zh-CN" altLang="en-US" sz="2800" dirty="0">
                    <a:solidFill>
                      <a:srgbClr val="FF0000"/>
                    </a:solidFill>
                  </a:rPr>
                  <a:t>定理：设函数</a:t>
                </a:r>
                <a14:m>
                  <m:oMath xmlns:m="http://schemas.openxmlformats.org/officeDocument/2006/math">
                    <m:r>
                      <a:rPr lang="en-US" altLang="zh-CN" sz="2800" i="1">
                        <a:solidFill>
                          <a:srgbClr val="FF0000"/>
                        </a:solidFill>
                        <a:latin typeface="Cambria Math" panose="02040503050406030204" pitchFamily="18" charset="0"/>
                      </a:rPr>
                      <m:t>𝒇</m:t>
                    </m:r>
                    <m:r>
                      <a:rPr lang="en-US" altLang="zh-CN" sz="2800" i="1">
                        <a:solidFill>
                          <a:srgbClr val="FF0000"/>
                        </a:solidFill>
                        <a:latin typeface="Cambria Math" panose="02040503050406030204" pitchFamily="18" charset="0"/>
                      </a:rPr>
                      <m:t>(⋅)</m:t>
                    </m:r>
                  </m:oMath>
                </a14:m>
                <a:r>
                  <a:rPr lang="zh-CN" altLang="en-US" sz="2800" dirty="0">
                    <a:solidFill>
                      <a:srgbClr val="FF0000"/>
                    </a:solidFill>
                  </a:rPr>
                  <a:t>满足我们的假设，且初始点</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𝟎</m:t>
                        </m:r>
                      </m:sub>
                    </m:sSub>
                  </m:oMath>
                </a14:m>
                <a:r>
                  <a:rPr lang="zh-CN" altLang="en-US" sz="2800" dirty="0">
                    <a:solidFill>
                      <a:srgbClr val="FF0000"/>
                    </a:solidFill>
                  </a:rPr>
                  <a:t>足够接近一个严格局部极小点</a:t>
                </a:r>
                <a14:m>
                  <m:oMath xmlns:m="http://schemas.openxmlformats.org/officeDocument/2006/math">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𝒙</m:t>
                        </m:r>
                      </m:e>
                      <m:sup>
                        <m:r>
                          <a:rPr lang="en-US" altLang="zh-CN" sz="2800" i="1">
                            <a:solidFill>
                              <a:srgbClr val="FF0000"/>
                            </a:solidFill>
                            <a:latin typeface="Cambria Math" panose="02040503050406030204" pitchFamily="18" charset="0"/>
                          </a:rPr>
                          <m:t>∗</m:t>
                        </m:r>
                      </m:sup>
                    </m:sSup>
                  </m:oMath>
                </a14:m>
                <a:r>
                  <a:rPr lang="en-US" altLang="zh-CN" sz="2800" dirty="0">
                    <a:solidFill>
                      <a:srgbClr val="FF0000"/>
                    </a:solidFill>
                  </a:rPr>
                  <a:t>,</a:t>
                </a:r>
                <a:r>
                  <a:rPr lang="zh-CN" altLang="en-US" sz="2800" dirty="0">
                    <a:solidFill>
                      <a:srgbClr val="FF0000"/>
                    </a:solidFill>
                  </a:rPr>
                  <a:t>即</a:t>
                </a:r>
                <a:endParaRPr lang="en-US" altLang="zh-CN" sz="2800"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𝒓</m:t>
                          </m:r>
                        </m:e>
                        <m:sub>
                          <m:r>
                            <a:rPr lang="en-US" altLang="zh-CN" sz="2800" i="1">
                              <a:solidFill>
                                <a:srgbClr val="FF0000"/>
                              </a:solidFill>
                              <a:latin typeface="Cambria Math" panose="02040503050406030204" pitchFamily="18" charset="0"/>
                            </a:rPr>
                            <m:t>𝟎</m:t>
                          </m:r>
                        </m:sub>
                      </m:sSub>
                      <m:r>
                        <a:rPr lang="en-US" altLang="zh-CN" sz="2800" i="1">
                          <a:solidFill>
                            <a:srgbClr val="FF0000"/>
                          </a:solidFill>
                          <a:latin typeface="Cambria Math" panose="02040503050406030204" pitchFamily="18" charset="0"/>
                        </a:rPr>
                        <m:t>=</m:t>
                      </m:r>
                      <m:r>
                        <m:rPr>
                          <m:lit/>
                        </m:rP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𝟎</m:t>
                          </m:r>
                        </m:sub>
                      </m:sSub>
                      <m:r>
                        <a:rPr lang="en-US" altLang="zh-CN" sz="2800" i="1">
                          <a:solidFill>
                            <a:srgbClr val="FF0000"/>
                          </a:solidFill>
                          <a:latin typeface="Cambria Math" panose="02040503050406030204" pitchFamily="18" charset="0"/>
                        </a:rPr>
                        <m:t>−</m:t>
                      </m:r>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𝒙</m:t>
                          </m:r>
                        </m:e>
                        <m:sup>
                          <m:r>
                            <a:rPr lang="en-US" altLang="zh-CN" sz="2800" i="1">
                              <a:solidFill>
                                <a:srgbClr val="FF0000"/>
                              </a:solidFill>
                              <a:latin typeface="Cambria Math" panose="02040503050406030204" pitchFamily="18" charset="0"/>
                            </a:rPr>
                            <m:t>∗</m:t>
                          </m:r>
                        </m:sup>
                      </m:sSup>
                      <m:r>
                        <m:rPr>
                          <m:lit/>
                        </m:rP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&lt;</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𝒓</m:t>
                          </m:r>
                        </m:e>
                      </m:acc>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𝟐</m:t>
                          </m:r>
                          <m:r>
                            <a:rPr lang="en-US" altLang="zh-CN" sz="2800" i="1">
                              <a:solidFill>
                                <a:srgbClr val="FF0000"/>
                              </a:solidFill>
                              <a:latin typeface="Cambria Math" panose="02040503050406030204" pitchFamily="18" charset="0"/>
                            </a:rPr>
                            <m:t>𝝁</m:t>
                          </m:r>
                        </m:num>
                        <m:den>
                          <m:r>
                            <a:rPr lang="en-US" altLang="zh-CN" sz="2800" i="1">
                              <a:solidFill>
                                <a:srgbClr val="FF0000"/>
                              </a:solidFill>
                              <a:latin typeface="Cambria Math" panose="02040503050406030204" pitchFamily="18" charset="0"/>
                            </a:rPr>
                            <m:t>𝑴</m:t>
                          </m:r>
                        </m:den>
                      </m:f>
                    </m:oMath>
                  </m:oMathPara>
                </a14:m>
                <a:endParaRPr lang="en-US" altLang="zh-CN" sz="2800" dirty="0">
                  <a:solidFill>
                    <a:srgbClr val="FF0000"/>
                  </a:solidFill>
                </a:endParaRPr>
              </a:p>
              <a:p>
                <a:pPr marL="0" indent="0">
                  <a:buNone/>
                </a:pPr>
                <a:r>
                  <a:rPr lang="zh-CN" altLang="en-US" sz="2800" dirty="0">
                    <a:solidFill>
                      <a:srgbClr val="FF0000"/>
                    </a:solidFill>
                  </a:rPr>
                  <a:t>    则步长为</a:t>
                </a:r>
                <a14:m>
                  <m:oMath xmlns:m="http://schemas.openxmlformats.org/officeDocument/2006/math">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𝒉</m:t>
                        </m:r>
                      </m:e>
                      <m:sub>
                        <m:r>
                          <a:rPr lang="en-US" altLang="zh-CN" sz="2800" i="1">
                            <a:solidFill>
                              <a:srgbClr val="FF0000"/>
                            </a:solidFill>
                            <a:latin typeface="Cambria Math" panose="02040503050406030204" pitchFamily="18" charset="0"/>
                          </a:rPr>
                          <m:t>𝒌</m:t>
                        </m:r>
                      </m:sub>
                      <m:sup>
                        <m:r>
                          <a:rPr lang="en-US" altLang="zh-CN" sz="2800" i="1">
                            <a:solidFill>
                              <a:srgbClr val="FF0000"/>
                            </a:solidFill>
                            <a:latin typeface="Cambria Math" panose="02040503050406030204" pitchFamily="18" charset="0"/>
                          </a:rPr>
                          <m:t>∗</m:t>
                        </m:r>
                      </m:sup>
                    </m:sSubSup>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𝟐</m:t>
                        </m:r>
                      </m:num>
                      <m:den>
                        <m:r>
                          <a:rPr lang="en-US" altLang="zh-CN" sz="2800" i="1">
                            <a:solidFill>
                              <a:srgbClr val="FF0000"/>
                            </a:solidFill>
                            <a:latin typeface="Cambria Math" panose="02040503050406030204" pitchFamily="18" charset="0"/>
                          </a:rPr>
                          <m:t>𝑳</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𝝁</m:t>
                        </m:r>
                      </m:den>
                    </m:f>
                  </m:oMath>
                </a14:m>
                <a:r>
                  <a:rPr lang="zh-CN" altLang="en-US" sz="2800" dirty="0">
                    <a:solidFill>
                      <a:srgbClr val="FF0000"/>
                    </a:solidFill>
                  </a:rPr>
                  <a:t>的梯度法收敛如下：</a:t>
                </a:r>
                <a:endParaRPr lang="en-US" altLang="zh-CN" sz="2800" dirty="0">
                  <a:solidFill>
                    <a:srgbClr val="FF0000"/>
                  </a:solidFill>
                </a:endParaRPr>
              </a:p>
              <a:p>
                <a14:m>
                  <m:oMath xmlns:m="http://schemas.openxmlformats.org/officeDocument/2006/math">
                    <m:r>
                      <m:rPr>
                        <m:lit/>
                      </m:rP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𝒌</m:t>
                        </m:r>
                      </m:sub>
                    </m:sSub>
                    <m:r>
                      <a:rPr lang="en-US" altLang="zh-CN" sz="2800" i="1">
                        <a:solidFill>
                          <a:srgbClr val="FF0000"/>
                        </a:solidFill>
                        <a:latin typeface="Cambria Math" panose="02040503050406030204" pitchFamily="18" charset="0"/>
                      </a:rPr>
                      <m:t>−</m:t>
                    </m:r>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𝒙</m:t>
                        </m:r>
                      </m:e>
                      <m:sup>
                        <m:r>
                          <a:rPr lang="en-US" altLang="zh-CN" sz="2800" i="1">
                            <a:solidFill>
                              <a:srgbClr val="FF0000"/>
                            </a:solidFill>
                            <a:latin typeface="Cambria Math" panose="02040503050406030204" pitchFamily="18" charset="0"/>
                          </a:rPr>
                          <m:t>∗</m:t>
                        </m:r>
                      </m:sup>
                    </m:sSup>
                    <m:r>
                      <m:rPr>
                        <m:lit/>
                      </m:rP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𝒓</m:t>
                            </m:r>
                          </m:e>
                        </m:acc>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𝒓</m:t>
                            </m:r>
                          </m:e>
                          <m:sub>
                            <m:r>
                              <a:rPr lang="en-US" altLang="zh-CN" sz="2800" i="1">
                                <a:solidFill>
                                  <a:srgbClr val="FF0000"/>
                                </a:solidFill>
                                <a:latin typeface="Cambria Math" panose="02040503050406030204" pitchFamily="18" charset="0"/>
                              </a:rPr>
                              <m:t>𝟎</m:t>
                            </m:r>
                          </m:sub>
                        </m:sSub>
                      </m:num>
                      <m:den>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𝒓</m:t>
                            </m:r>
                          </m:e>
                        </m:acc>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𝒓</m:t>
                            </m:r>
                          </m:e>
                          <m:sub>
                            <m:r>
                              <a:rPr lang="en-US" altLang="zh-CN" sz="2800" i="1">
                                <a:solidFill>
                                  <a:srgbClr val="FF0000"/>
                                </a:solidFill>
                                <a:latin typeface="Cambria Math" panose="02040503050406030204" pitchFamily="18" charset="0"/>
                              </a:rPr>
                              <m:t>𝟎</m:t>
                            </m:r>
                          </m:sub>
                        </m:sSub>
                      </m:den>
                    </m:f>
                    <m:sSup>
                      <m:sSupPr>
                        <m:ctrlPr>
                          <a:rPr lang="en-US" altLang="zh-CN" sz="2800" i="1">
                            <a:solidFill>
                              <a:srgbClr val="FF0000"/>
                            </a:solidFill>
                            <a:latin typeface="Cambria Math" panose="02040503050406030204" pitchFamily="18" charset="0"/>
                          </a:rPr>
                        </m:ctrlPr>
                      </m:sSupPr>
                      <m:e>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panose="02040503050406030204" pitchFamily="18" charset="0"/>
                              </a:rPr>
                              <m:t>𝟏</m:t>
                            </m:r>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𝟐</m:t>
                                </m:r>
                                <m:r>
                                  <a:rPr lang="en-US" altLang="zh-CN" sz="2800" i="1">
                                    <a:solidFill>
                                      <a:srgbClr val="FF0000"/>
                                    </a:solidFill>
                                    <a:latin typeface="Cambria Math" panose="02040503050406030204" pitchFamily="18" charset="0"/>
                                  </a:rPr>
                                  <m:t>𝝁</m:t>
                                </m:r>
                              </m:num>
                              <m:den>
                                <m:r>
                                  <a:rPr lang="en-US" altLang="zh-CN" sz="2800" i="1">
                                    <a:solidFill>
                                      <a:srgbClr val="FF0000"/>
                                    </a:solidFill>
                                    <a:latin typeface="Cambria Math" panose="02040503050406030204" pitchFamily="18" charset="0"/>
                                  </a:rPr>
                                  <m:t>𝑳</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𝟑</m:t>
                                </m:r>
                                <m:r>
                                  <a:rPr lang="en-US" altLang="zh-CN" sz="2800" i="1">
                                    <a:solidFill>
                                      <a:srgbClr val="FF0000"/>
                                    </a:solidFill>
                                    <a:latin typeface="Cambria Math" panose="02040503050406030204" pitchFamily="18" charset="0"/>
                                  </a:rPr>
                                  <m:t>𝝁</m:t>
                                </m:r>
                              </m:den>
                            </m:f>
                          </m:e>
                        </m:d>
                      </m:e>
                      <m:sup>
                        <m:r>
                          <a:rPr lang="en-US" altLang="zh-CN" sz="2800" i="1">
                            <a:solidFill>
                              <a:srgbClr val="FF0000"/>
                            </a:solidFill>
                            <a:latin typeface="Cambria Math" panose="02040503050406030204" pitchFamily="18" charset="0"/>
                          </a:rPr>
                          <m:t>𝒌</m:t>
                        </m:r>
                      </m:sup>
                    </m:sSup>
                  </m:oMath>
                </a14:m>
                <a:r>
                  <a:rPr lang="en-US" altLang="zh-CN" sz="2800" dirty="0">
                    <a:solidFill>
                      <a:srgbClr val="FF0000"/>
                    </a:solidFill>
                  </a:rPr>
                  <a:t>,</a:t>
                </a:r>
                <a:r>
                  <a:rPr lang="zh-CN" altLang="en-US" sz="2800" dirty="0">
                    <a:solidFill>
                      <a:srgbClr val="FF0000"/>
                    </a:solidFill>
                  </a:rPr>
                  <a:t>这种收敛速度称为线性收敛</a:t>
                </a:r>
                <a:endParaRPr lang="en-US" altLang="zh-CN" sz="2800" dirty="0">
                  <a:solidFill>
                    <a:srgbClr val="FF0000"/>
                  </a:solidFill>
                </a:endParaRPr>
              </a:p>
              <a:p>
                <a:endParaRPr lang="zh-CN" altLang="en-US" sz="2800" dirty="0"/>
              </a:p>
            </p:txBody>
          </p:sp>
        </mc:Choice>
        <mc:Fallback xmlns="">
          <p:sp>
            <p:nvSpPr>
              <p:cNvPr id="3" name="内容占位符 2">
                <a:extLst>
                  <a:ext uri="{FF2B5EF4-FFF2-40B4-BE49-F238E27FC236}">
                    <a16:creationId xmlns:a16="http://schemas.microsoft.com/office/drawing/2014/main" id="{6554867E-F043-48D0-A65A-DBEEE9E1EA71}"/>
                  </a:ext>
                </a:extLst>
              </p:cNvPr>
              <p:cNvSpPr>
                <a:spLocks noGrp="1" noRot="1" noChangeAspect="1" noMove="1" noResize="1" noEditPoints="1" noAdjustHandles="1" noChangeArrowheads="1" noChangeShapeType="1" noTextEdit="1"/>
              </p:cNvSpPr>
              <p:nvPr>
                <p:ph idx="1"/>
              </p:nvPr>
            </p:nvSpPr>
            <p:spPr>
              <a:blipFill>
                <a:blip r:embed="rId2"/>
                <a:stretch>
                  <a:fillRect l="-1786" t="-2061" r="-1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45174823"/>
      </p:ext>
    </p:extLst>
  </p:cSld>
  <p:clrMapOvr>
    <a:masterClrMapping/>
  </p:clrMapOvr>
  <p:transition spd="med">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1EE7D0-7E88-4C9B-8F2C-FAD64E2E079E}"/>
              </a:ext>
            </a:extLst>
          </p:cNvPr>
          <p:cNvSpPr>
            <a:spLocks noGrp="1"/>
          </p:cNvSpPr>
          <p:nvPr>
            <p:ph type="title"/>
          </p:nvPr>
        </p:nvSpPr>
        <p:spPr/>
        <p:txBody>
          <a:bodyPr/>
          <a:lstStyle/>
          <a:p>
            <a:r>
              <a:rPr lang="zh-CN" altLang="en-US" sz="2400" dirty="0"/>
              <a:t>第</a:t>
            </a:r>
            <a:r>
              <a:rPr lang="en-US" altLang="zh-CN" sz="2400" dirty="0"/>
              <a:t>5</a:t>
            </a:r>
            <a:r>
              <a:rPr lang="zh-CN" altLang="en-US" sz="2400" dirty="0"/>
              <a:t>章</a:t>
            </a:r>
            <a:r>
              <a:rPr lang="zh-CN" altLang="en-US" sz="2400" dirty="0">
                <a:latin typeface="隶书" panose="02010509060101010101" pitchFamily="1" charset="-122"/>
              </a:rPr>
              <a:t>无约束最优化方法</a:t>
            </a:r>
            <a:r>
              <a:rPr lang="en-US" altLang="zh-CN" sz="2400" dirty="0">
                <a:latin typeface="隶书" panose="02010509060101010101" pitchFamily="1" charset="-122"/>
              </a:rPr>
              <a:t>(Unconstrained Optimization Methods)-</a:t>
            </a:r>
            <a:r>
              <a:rPr lang="zh-CN" altLang="en-US" sz="1800" dirty="0"/>
              <a:t>牛顿法</a:t>
            </a:r>
            <a:endParaRPr lang="zh-CN" altLang="en-US" sz="216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06926CB-F5AF-40DD-A42F-AD90C3AC0C86}"/>
                  </a:ext>
                </a:extLst>
              </p:cNvPr>
              <p:cNvSpPr>
                <a:spLocks noGrp="1"/>
              </p:cNvSpPr>
              <p:nvPr>
                <p:ph idx="1"/>
              </p:nvPr>
            </p:nvSpPr>
            <p:spPr/>
            <p:txBody>
              <a:bodyPr>
                <a:normAutofit/>
              </a:bodyPr>
              <a:lstStyle/>
              <a:p>
                <a:r>
                  <a:rPr lang="zh-CN" altLang="en-US" sz="2400" dirty="0"/>
                  <a:t>牛顿法</a:t>
                </a:r>
                <a:endParaRPr lang="en-US" altLang="zh-CN" sz="2400" dirty="0"/>
              </a:p>
              <a:p>
                <a:pPr lvl="1"/>
                <a:r>
                  <a:rPr lang="zh-CN" altLang="en-US" sz="1800" dirty="0"/>
                  <a:t>最开始用于单变量函数求根</a:t>
                </a:r>
                <a:r>
                  <a:rPr lang="en-US" altLang="zh-CN" sz="1800" dirty="0"/>
                  <a:t>.</a:t>
                </a:r>
                <a:r>
                  <a:rPr lang="zh-CN" altLang="en-US" sz="1800" dirty="0"/>
                  <a:t>令</a:t>
                </a:r>
                <a14:m>
                  <m:oMath xmlns:m="http://schemas.openxmlformats.org/officeDocument/2006/math">
                    <m:r>
                      <a:rPr lang="en-US" altLang="zh-CN" sz="1800" i="1">
                        <a:latin typeface="Cambria Math" panose="02040503050406030204" pitchFamily="18" charset="0"/>
                      </a:rPr>
                      <m:t>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m:t>
                        </m:r>
                      </m:e>
                    </m:d>
                    <m:r>
                      <a:rPr lang="en-US" altLang="zh-CN" sz="1800" i="1">
                        <a:latin typeface="Cambria Math" panose="02040503050406030204" pitchFamily="18" charset="0"/>
                      </a:rPr>
                      <m:t>:</m:t>
                    </m:r>
                    <m:r>
                      <a:rPr lang="en-US" altLang="zh-CN" sz="1800" i="1">
                        <a:latin typeface="Cambria Math" panose="02040503050406030204" pitchFamily="18" charset="0"/>
                      </a:rPr>
                      <m:t>𝑹</m:t>
                    </m:r>
                    <m:r>
                      <a:rPr lang="en-US" altLang="zh-CN" sz="1800" i="1">
                        <a:latin typeface="Cambria Math" panose="02040503050406030204" pitchFamily="18" charset="0"/>
                      </a:rPr>
                      <m:t>→</m:t>
                    </m:r>
                    <m:r>
                      <a:rPr lang="en-US" altLang="zh-CN" sz="1800" i="1">
                        <a:latin typeface="Cambria Math" panose="02040503050406030204" pitchFamily="18" charset="0"/>
                      </a:rPr>
                      <m:t>𝑹</m:t>
                    </m:r>
                  </m:oMath>
                </a14:m>
                <a:r>
                  <a:rPr lang="en-US" altLang="zh-CN" sz="1800" dirty="0"/>
                  <a:t>,</a:t>
                </a:r>
                <a:r>
                  <a:rPr lang="zh-CN" altLang="en-US" sz="1800" dirty="0"/>
                  <a:t>考虑</a:t>
                </a:r>
                <a14:m>
                  <m:oMath xmlns:m="http://schemas.openxmlformats.org/officeDocument/2006/math">
                    <m:r>
                      <a:rPr lang="en-US" altLang="zh-CN" sz="1800" i="1">
                        <a:latin typeface="Cambria Math" panose="02040503050406030204" pitchFamily="18" charset="0"/>
                      </a:rPr>
                      <m:t>𝝓</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𝒕</m:t>
                            </m:r>
                          </m:e>
                          <m:sup>
                            <m:r>
                              <a:rPr lang="en-US" altLang="zh-CN" sz="1800" i="1">
                                <a:latin typeface="Cambria Math" panose="02040503050406030204" pitchFamily="18" charset="0"/>
                              </a:rPr>
                              <m:t>∗</m:t>
                            </m:r>
                          </m:sup>
                        </m:sSup>
                      </m:e>
                    </m:d>
                    <m:r>
                      <a:rPr lang="en-US" altLang="zh-CN" sz="1800" i="1">
                        <a:latin typeface="Cambria Math" panose="02040503050406030204" pitchFamily="18" charset="0"/>
                      </a:rPr>
                      <m:t>=</m:t>
                    </m:r>
                    <m:r>
                      <a:rPr lang="en-US" altLang="zh-CN" sz="1800" i="1">
                        <a:latin typeface="Cambria Math" panose="02040503050406030204" pitchFamily="18" charset="0"/>
                      </a:rPr>
                      <m:t>𝟎</m:t>
                    </m:r>
                  </m:oMath>
                </a14:m>
                <a:r>
                  <a:rPr lang="en-US" altLang="zh-CN" sz="1800" dirty="0"/>
                  <a:t>,</a:t>
                </a:r>
                <a:r>
                  <a:rPr lang="zh-CN" altLang="en-US" sz="1800" dirty="0"/>
                  <a:t>其原理由线性近似得到。假设知道距</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𝒕</m:t>
                        </m:r>
                      </m:e>
                      <m:sup>
                        <m:r>
                          <a:rPr lang="en-US" altLang="zh-CN" sz="1800" i="1">
                            <a:latin typeface="Cambria Math" panose="02040503050406030204" pitchFamily="18" charset="0"/>
                          </a:rPr>
                          <m:t>∗</m:t>
                        </m:r>
                      </m:sup>
                    </m:sSup>
                  </m:oMath>
                </a14:m>
                <a:r>
                  <a:rPr lang="zh-CN" altLang="en-US" sz="1800" dirty="0"/>
                  <a:t>足够近的</a:t>
                </a:r>
                <a14:m>
                  <m:oMath xmlns:m="http://schemas.openxmlformats.org/officeDocument/2006/math">
                    <m:r>
                      <a:rPr lang="en-US" altLang="zh-CN" sz="1800" i="1">
                        <a:latin typeface="Cambria Math" panose="02040503050406030204" pitchFamily="18" charset="0"/>
                      </a:rPr>
                      <m:t>𝒕</m:t>
                    </m:r>
                    <m:r>
                      <a:rPr lang="en-US" altLang="zh-CN" sz="1800" i="1">
                        <a:latin typeface="Cambria Math" panose="02040503050406030204" pitchFamily="18" charset="0"/>
                      </a:rPr>
                      <m:t>∈</m:t>
                    </m:r>
                    <m:r>
                      <a:rPr lang="en-US" altLang="zh-CN" sz="1800" i="1">
                        <a:latin typeface="Cambria Math" panose="02040503050406030204" pitchFamily="18" charset="0"/>
                      </a:rPr>
                      <m:t>𝑹</m:t>
                    </m:r>
                  </m:oMath>
                </a14:m>
                <a:r>
                  <a:rPr lang="en-US" altLang="zh-CN" sz="1800" dirty="0"/>
                  <a:t>,</a:t>
                </a:r>
                <a:r>
                  <a:rPr lang="zh-CN" altLang="en-US" sz="1800" dirty="0"/>
                  <a:t>注意到</a:t>
                </a:r>
                <a14:m>
                  <m:oMath xmlns:m="http://schemas.openxmlformats.org/officeDocument/2006/math">
                    <m:r>
                      <a:rPr lang="en-US" altLang="zh-CN" sz="1800" i="1">
                        <a:latin typeface="Cambria Math" panose="02040503050406030204" pitchFamily="18" charset="0"/>
                      </a:rPr>
                      <m:t>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𝒕</m:t>
                        </m:r>
                        <m:r>
                          <a:rPr lang="en-US" altLang="zh-CN" sz="1800" i="1">
                            <a:latin typeface="Cambria Math" panose="02040503050406030204" pitchFamily="18" charset="0"/>
                          </a:rPr>
                          <m:t>+</m:t>
                        </m:r>
                        <m:r>
                          <a:rPr lang="en-US" altLang="zh-CN" sz="1800">
                            <a:latin typeface="Cambria Math" panose="02040503050406030204" pitchFamily="18" charset="0"/>
                          </a:rPr>
                          <m:t>𝚫</m:t>
                        </m:r>
                        <m:r>
                          <a:rPr lang="en-US" altLang="zh-CN" sz="1800" i="1">
                            <a:latin typeface="Cambria Math" panose="02040503050406030204" pitchFamily="18" charset="0"/>
                          </a:rPr>
                          <m:t>𝒕</m:t>
                        </m:r>
                      </m:e>
                    </m:d>
                    <m:r>
                      <a:rPr lang="en-US" altLang="zh-CN" sz="1800" i="1">
                        <a:latin typeface="Cambria Math" panose="02040503050406030204" pitchFamily="18" charset="0"/>
                      </a:rPr>
                      <m:t>=</m:t>
                    </m:r>
                    <m:r>
                      <a:rPr lang="en-US" altLang="zh-CN" sz="1800" i="1">
                        <a:latin typeface="Cambria Math" panose="02040503050406030204" pitchFamily="18" charset="0"/>
                      </a:rPr>
                      <m:t>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𝒕</m:t>
                        </m:r>
                      </m:e>
                    </m:d>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𝝓</m:t>
                        </m:r>
                      </m:e>
                      <m:sup>
                        <m:r>
                          <a:rPr lang="en-US" altLang="zh-CN" sz="1800" i="1">
                            <a:latin typeface="Cambria Math" panose="02040503050406030204" pitchFamily="18" charset="0"/>
                          </a:rPr>
                          <m:t>′</m:t>
                        </m:r>
                      </m:sup>
                    </m:s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𝒕</m:t>
                        </m:r>
                      </m:e>
                    </m:d>
                    <m:r>
                      <a:rPr lang="en-US" altLang="zh-CN" sz="1800">
                        <a:latin typeface="Cambria Math" panose="02040503050406030204" pitchFamily="18" charset="0"/>
                      </a:rPr>
                      <m:t>𝚫</m:t>
                    </m:r>
                    <m:r>
                      <a:rPr lang="en-US" altLang="zh-CN" sz="1800" i="1">
                        <a:latin typeface="Cambria Math" panose="02040503050406030204" pitchFamily="18" charset="0"/>
                      </a:rPr>
                      <m:t>𝒕</m:t>
                    </m:r>
                    <m:r>
                      <a:rPr lang="en-US" altLang="zh-CN" sz="1800" i="1">
                        <a:latin typeface="Cambria Math" panose="02040503050406030204" pitchFamily="18" charset="0"/>
                      </a:rPr>
                      <m:t>+</m:t>
                    </m:r>
                    <m:r>
                      <a:rPr lang="en-US" altLang="zh-CN" sz="1800" i="1">
                        <a:latin typeface="Cambria Math" panose="02040503050406030204" pitchFamily="18" charset="0"/>
                      </a:rPr>
                      <m:t>𝒐</m:t>
                    </m:r>
                    <m:r>
                      <a:rPr lang="en-US" altLang="zh-CN" sz="1800" i="1">
                        <a:latin typeface="Cambria Math" panose="02040503050406030204" pitchFamily="18" charset="0"/>
                      </a:rPr>
                      <m:t>(</m:t>
                    </m:r>
                    <m:r>
                      <m:rPr>
                        <m:lit/>
                      </m:rPr>
                      <a:rPr lang="en-US" altLang="zh-CN" sz="1800" i="1">
                        <a:latin typeface="Cambria Math" panose="02040503050406030204" pitchFamily="18" charset="0"/>
                      </a:rPr>
                      <m:t>|</m:t>
                    </m:r>
                    <m:r>
                      <a:rPr lang="en-US" altLang="zh-CN" sz="1800">
                        <a:latin typeface="Cambria Math" panose="02040503050406030204" pitchFamily="18" charset="0"/>
                      </a:rPr>
                      <m:t>𝚫</m:t>
                    </m:r>
                    <m:r>
                      <a:rPr lang="en-US" altLang="zh-CN" sz="1800">
                        <a:latin typeface="Cambria Math" panose="02040503050406030204" pitchFamily="18" charset="0"/>
                      </a:rPr>
                      <m:t>𝐭</m:t>
                    </m:r>
                    <m:r>
                      <m:rPr>
                        <m:lit/>
                      </m:rPr>
                      <a:rPr lang="en-US" altLang="zh-CN" sz="1800">
                        <a:latin typeface="Cambria Math" panose="02040503050406030204" pitchFamily="18" charset="0"/>
                      </a:rPr>
                      <m:t>|</m:t>
                    </m:r>
                    <m:r>
                      <a:rPr lang="en-US" altLang="zh-CN" sz="1800">
                        <a:latin typeface="Cambria Math" panose="02040503050406030204" pitchFamily="18" charset="0"/>
                      </a:rPr>
                      <m:t>)</m:t>
                    </m:r>
                  </m:oMath>
                </a14:m>
                <a:r>
                  <a:rPr lang="en-US" altLang="zh-CN" sz="1800" dirty="0"/>
                  <a:t>,</a:t>
                </a:r>
                <a:r>
                  <a:rPr lang="zh-CN" altLang="en-US" sz="1800" dirty="0"/>
                  <a:t>因此方程</a:t>
                </a:r>
                <a14:m>
                  <m:oMath xmlns:m="http://schemas.openxmlformats.org/officeDocument/2006/math">
                    <m:r>
                      <a:rPr lang="en-US" altLang="zh-CN" sz="1800" i="1">
                        <a:latin typeface="Cambria Math" panose="02040503050406030204" pitchFamily="18" charset="0"/>
                      </a:rPr>
                      <m:t>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𝒕</m:t>
                        </m:r>
                        <m:r>
                          <a:rPr lang="en-US" altLang="zh-CN" sz="1800" i="1">
                            <a:latin typeface="Cambria Math" panose="02040503050406030204" pitchFamily="18" charset="0"/>
                          </a:rPr>
                          <m:t>+</m:t>
                        </m:r>
                        <m:r>
                          <a:rPr lang="en-US" altLang="zh-CN" sz="1800">
                            <a:latin typeface="Cambria Math" panose="02040503050406030204" pitchFamily="18" charset="0"/>
                          </a:rPr>
                          <m:t>𝚫</m:t>
                        </m:r>
                        <m:r>
                          <a:rPr lang="en-US" altLang="zh-CN" sz="1800" i="1">
                            <a:latin typeface="Cambria Math" panose="02040503050406030204" pitchFamily="18" charset="0"/>
                          </a:rPr>
                          <m:t>𝒕</m:t>
                        </m:r>
                      </m:e>
                    </m:d>
                    <m:r>
                      <a:rPr lang="en-US" altLang="zh-CN" sz="1800" i="1">
                        <a:latin typeface="Cambria Math" panose="02040503050406030204" pitchFamily="18" charset="0"/>
                      </a:rPr>
                      <m:t>=</m:t>
                    </m:r>
                    <m:r>
                      <a:rPr lang="en-US" altLang="zh-CN" sz="1800" i="1">
                        <a:latin typeface="Cambria Math" panose="02040503050406030204" pitchFamily="18" charset="0"/>
                      </a:rPr>
                      <m:t>𝟎</m:t>
                    </m:r>
                  </m:oMath>
                </a14:m>
                <a:r>
                  <a:rPr lang="zh-CN" altLang="en-US" sz="1800" dirty="0"/>
                  <a:t>的解可用右端来近似为：</a:t>
                </a:r>
                <a14:m>
                  <m:oMath xmlns:m="http://schemas.openxmlformats.org/officeDocument/2006/math">
                    <m:r>
                      <a:rPr lang="en-US" altLang="zh-CN" sz="1800" i="1">
                        <a:latin typeface="Cambria Math" panose="02040503050406030204" pitchFamily="18" charset="0"/>
                      </a:rPr>
                      <m:t>𝝓</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𝒕</m:t>
                        </m:r>
                      </m:e>
                    </m:d>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𝝓</m:t>
                        </m:r>
                      </m:e>
                      <m:sup>
                        <m:r>
                          <a:rPr lang="en-US" altLang="zh-CN" sz="1800" i="1">
                            <a:latin typeface="Cambria Math" panose="02040503050406030204" pitchFamily="18" charset="0"/>
                          </a:rPr>
                          <m:t>′</m:t>
                        </m:r>
                      </m:sup>
                    </m:s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𝒕</m:t>
                        </m:r>
                      </m:e>
                    </m:d>
                    <m:r>
                      <a:rPr lang="en-US" altLang="zh-CN" sz="1800">
                        <a:latin typeface="Cambria Math" panose="02040503050406030204" pitchFamily="18" charset="0"/>
                      </a:rPr>
                      <m:t>𝚫</m:t>
                    </m:r>
                    <m:r>
                      <a:rPr lang="en-US" altLang="zh-CN" sz="1800" i="1">
                        <a:latin typeface="Cambria Math" panose="02040503050406030204" pitchFamily="18" charset="0"/>
                      </a:rPr>
                      <m:t>𝒕</m:t>
                    </m:r>
                  </m:oMath>
                </a14:m>
                <a:r>
                  <a:rPr lang="en-US" altLang="zh-CN" sz="1800" dirty="0"/>
                  <a:t>=0,</a:t>
                </a:r>
                <a:r>
                  <a:rPr lang="zh-CN" altLang="en-US" sz="1800" dirty="0"/>
                  <a:t>在某些条件下，我们希望增量</a:t>
                </a:r>
                <a14:m>
                  <m:oMath xmlns:m="http://schemas.openxmlformats.org/officeDocument/2006/math">
                    <m:r>
                      <a:rPr lang="en-US" altLang="zh-CN" sz="1800">
                        <a:latin typeface="Cambria Math" panose="02040503050406030204" pitchFamily="18" charset="0"/>
                      </a:rPr>
                      <m:t>𝚫</m:t>
                    </m:r>
                    <m:r>
                      <a:rPr lang="en-US" altLang="zh-CN" sz="1800" i="1">
                        <a:latin typeface="Cambria Math" panose="02040503050406030204" pitchFamily="18" charset="0"/>
                      </a:rPr>
                      <m:t>𝒕</m:t>
                    </m:r>
                  </m:oMath>
                </a14:m>
                <a:r>
                  <a:rPr lang="zh-CN" altLang="en-US" sz="1800" dirty="0"/>
                  <a:t>是最优增量</a:t>
                </a:r>
                <a14:m>
                  <m:oMath xmlns:m="http://schemas.openxmlformats.org/officeDocument/2006/math">
                    <m:r>
                      <a:rPr lang="en-US" altLang="zh-CN" sz="1800">
                        <a:latin typeface="Cambria Math" panose="02040503050406030204" pitchFamily="18" charset="0"/>
                      </a:rPr>
                      <m:t>𝚫</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𝒕</m:t>
                        </m:r>
                      </m:e>
                      <m:sup>
                        <m:r>
                          <a:rPr lang="en-US" altLang="zh-CN" sz="1800" i="1">
                            <a:latin typeface="Cambria Math" panose="02040503050406030204" pitchFamily="18" charset="0"/>
                          </a:rPr>
                          <m:t>∗</m:t>
                        </m:r>
                      </m:sup>
                    </m:s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𝒕</m:t>
                        </m:r>
                      </m:e>
                      <m:sup>
                        <m:r>
                          <a:rPr lang="en-US" altLang="zh-CN" sz="1800" i="1">
                            <a:latin typeface="Cambria Math" panose="02040503050406030204" pitchFamily="18" charset="0"/>
                          </a:rPr>
                          <m:t>∗</m:t>
                        </m:r>
                      </m:sup>
                    </m:sSup>
                    <m:r>
                      <a:rPr lang="en-US" altLang="zh-CN" sz="1800" i="1">
                        <a:latin typeface="Cambria Math" panose="02040503050406030204" pitchFamily="18" charset="0"/>
                      </a:rPr>
                      <m:t>−</m:t>
                    </m:r>
                    <m:r>
                      <a:rPr lang="en-US" altLang="zh-CN" sz="1800" i="1">
                        <a:latin typeface="Cambria Math" panose="02040503050406030204" pitchFamily="18" charset="0"/>
                      </a:rPr>
                      <m:t>𝒕</m:t>
                    </m:r>
                  </m:oMath>
                </a14:m>
                <a:r>
                  <a:rPr lang="zh-CN" altLang="en-US" sz="1800" dirty="0"/>
                  <a:t>的一个好的近似</a:t>
                </a:r>
                <a:r>
                  <a:rPr lang="en-US" altLang="zh-CN" sz="1800" dirty="0"/>
                  <a:t>.</a:t>
                </a:r>
                <a:r>
                  <a:rPr lang="zh-CN" altLang="en-US" sz="1800" dirty="0"/>
                  <a:t>将其转化为算法得到：</a:t>
                </a:r>
                <a14:m>
                  <m:oMath xmlns:m="http://schemas.openxmlformats.org/officeDocument/2006/math">
                    <m:sSub>
                      <m:sSubPr>
                        <m:ctrlPr>
                          <a:rPr lang="en-US" altLang="zh-CN" sz="1800" i="1" smtClean="0">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𝒕</m:t>
                        </m:r>
                      </m:e>
                      <m:sub>
                        <m:r>
                          <a:rPr lang="en-US" altLang="zh-CN" sz="1800" i="1">
                            <a:solidFill>
                              <a:srgbClr val="FF0000"/>
                            </a:solidFill>
                            <a:latin typeface="Cambria Math" panose="02040503050406030204" pitchFamily="18" charset="0"/>
                          </a:rPr>
                          <m:t>𝒌</m:t>
                        </m:r>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𝟏</m:t>
                        </m:r>
                      </m:sub>
                    </m:sSub>
                    <m:r>
                      <a:rPr lang="en-US" altLang="zh-CN" sz="1800" i="1">
                        <a:solidFill>
                          <a:srgbClr val="FF0000"/>
                        </a:solidFill>
                        <a:latin typeface="Cambria Math" panose="02040503050406030204" pitchFamily="18" charset="0"/>
                      </a:rPr>
                      <m:t>=</m:t>
                    </m:r>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𝒕</m:t>
                        </m:r>
                      </m:e>
                      <m:sub>
                        <m:r>
                          <a:rPr lang="en-US" altLang="zh-CN" sz="1800" i="1">
                            <a:solidFill>
                              <a:srgbClr val="FF0000"/>
                            </a:solidFill>
                            <a:latin typeface="Cambria Math" panose="02040503050406030204" pitchFamily="18" charset="0"/>
                          </a:rPr>
                          <m:t>𝒌</m:t>
                        </m:r>
                      </m:sub>
                    </m:sSub>
                    <m:r>
                      <a:rPr lang="en-US" altLang="zh-CN" sz="1800" i="1">
                        <a:solidFill>
                          <a:srgbClr val="FF0000"/>
                        </a:solidFill>
                        <a:latin typeface="Cambria Math" panose="02040503050406030204" pitchFamily="18" charset="0"/>
                      </a:rPr>
                      <m:t>−</m:t>
                    </m:r>
                    <m:f>
                      <m:fPr>
                        <m:ctrlPr>
                          <a:rPr lang="en-US" altLang="zh-CN" sz="1800" i="1">
                            <a:solidFill>
                              <a:srgbClr val="FF0000"/>
                            </a:solidFill>
                            <a:latin typeface="Cambria Math" panose="02040503050406030204" pitchFamily="18" charset="0"/>
                          </a:rPr>
                        </m:ctrlPr>
                      </m:fPr>
                      <m:num>
                        <m:r>
                          <a:rPr lang="en-US" altLang="zh-CN" sz="1800" i="1">
                            <a:solidFill>
                              <a:srgbClr val="FF0000"/>
                            </a:solidFill>
                            <a:latin typeface="Cambria Math" panose="02040503050406030204" pitchFamily="18" charset="0"/>
                          </a:rPr>
                          <m:t>𝝓</m:t>
                        </m:r>
                        <m:d>
                          <m:dPr>
                            <m:ctrlPr>
                              <a:rPr lang="en-US" altLang="zh-CN" sz="1800" i="1">
                                <a:solidFill>
                                  <a:srgbClr val="FF0000"/>
                                </a:solidFill>
                                <a:latin typeface="Cambria Math" panose="02040503050406030204" pitchFamily="18" charset="0"/>
                              </a:rPr>
                            </m:ctrlPr>
                          </m:dPr>
                          <m:e>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𝒕</m:t>
                                </m:r>
                              </m:e>
                              <m:sub>
                                <m:r>
                                  <a:rPr lang="en-US" altLang="zh-CN" sz="1800" i="1">
                                    <a:solidFill>
                                      <a:srgbClr val="FF0000"/>
                                    </a:solidFill>
                                    <a:latin typeface="Cambria Math" panose="02040503050406030204" pitchFamily="18" charset="0"/>
                                  </a:rPr>
                                  <m:t>𝒌</m:t>
                                </m:r>
                              </m:sub>
                            </m:sSub>
                          </m:e>
                        </m:d>
                      </m:num>
                      <m:den>
                        <m:sSup>
                          <m:sSupPr>
                            <m:ctrlPr>
                              <a:rPr lang="en-US" altLang="zh-CN" sz="1800" i="1">
                                <a:solidFill>
                                  <a:srgbClr val="FF0000"/>
                                </a:solidFill>
                                <a:latin typeface="Cambria Math" panose="02040503050406030204" pitchFamily="18" charset="0"/>
                              </a:rPr>
                            </m:ctrlPr>
                          </m:sSupPr>
                          <m:e>
                            <m:r>
                              <a:rPr lang="en-US" altLang="zh-CN" sz="1800" i="1">
                                <a:solidFill>
                                  <a:srgbClr val="FF0000"/>
                                </a:solidFill>
                                <a:latin typeface="Cambria Math" panose="02040503050406030204" pitchFamily="18" charset="0"/>
                              </a:rPr>
                              <m:t>𝝓</m:t>
                            </m:r>
                          </m:e>
                          <m:sup>
                            <m:r>
                              <a:rPr lang="en-US" altLang="zh-CN" sz="1800" i="1">
                                <a:solidFill>
                                  <a:srgbClr val="FF0000"/>
                                </a:solidFill>
                                <a:latin typeface="Cambria Math" panose="02040503050406030204" pitchFamily="18" charset="0"/>
                              </a:rPr>
                              <m:t>′</m:t>
                            </m:r>
                          </m:sup>
                        </m:sSup>
                        <m:d>
                          <m:dPr>
                            <m:ctrlPr>
                              <a:rPr lang="en-US" altLang="zh-CN" sz="1800" i="1">
                                <a:solidFill>
                                  <a:srgbClr val="FF0000"/>
                                </a:solidFill>
                                <a:latin typeface="Cambria Math" panose="02040503050406030204" pitchFamily="18" charset="0"/>
                              </a:rPr>
                            </m:ctrlPr>
                          </m:dPr>
                          <m:e>
                            <m:sSub>
                              <m:sSubPr>
                                <m:ctrlPr>
                                  <a:rPr lang="en-US"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𝒕</m:t>
                                </m:r>
                              </m:e>
                              <m:sub>
                                <m:r>
                                  <a:rPr lang="en-US" altLang="zh-CN" sz="1800" i="1">
                                    <a:solidFill>
                                      <a:srgbClr val="FF0000"/>
                                    </a:solidFill>
                                    <a:latin typeface="Cambria Math" panose="02040503050406030204" pitchFamily="18" charset="0"/>
                                  </a:rPr>
                                  <m:t>𝒌</m:t>
                                </m:r>
                              </m:sub>
                            </m:sSub>
                          </m:e>
                        </m:d>
                      </m:den>
                    </m:f>
                  </m:oMath>
                </a14:m>
                <a:endParaRPr lang="en-US" altLang="zh-CN" sz="1800" dirty="0"/>
              </a:p>
              <a:p>
                <a:pPr lvl="1"/>
                <a:r>
                  <a:rPr lang="zh-CN" altLang="en-US" sz="1800" dirty="0"/>
                  <a:t>该算法可自然推广到解非线性方程组的问题：</a:t>
                </a:r>
                <a14:m>
                  <m:oMath xmlns:m="http://schemas.openxmlformats.org/officeDocument/2006/math">
                    <m:r>
                      <a:rPr lang="en-US" altLang="zh-CN" sz="1800" i="1">
                        <a:latin typeface="Cambria Math" panose="02040503050406030204" pitchFamily="18" charset="0"/>
                      </a:rPr>
                      <m:t>𝑭</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i="1">
                        <a:latin typeface="Cambria Math" panose="02040503050406030204" pitchFamily="18" charset="0"/>
                      </a:rPr>
                      <m:t>=</m:t>
                    </m:r>
                    <m:r>
                      <a:rPr lang="en-US" altLang="zh-CN" sz="1800" i="1">
                        <a:latin typeface="Cambria Math" panose="02040503050406030204" pitchFamily="18" charset="0"/>
                      </a:rPr>
                      <m:t>𝟎</m:t>
                    </m:r>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𝑹</m:t>
                        </m:r>
                      </m:e>
                      <m:sup>
                        <m:r>
                          <a:rPr lang="en-US" altLang="zh-CN" sz="1800" i="1">
                            <a:latin typeface="Cambria Math" panose="02040503050406030204" pitchFamily="18" charset="0"/>
                          </a:rPr>
                          <m:t>𝒏</m:t>
                        </m:r>
                      </m:sup>
                    </m:sSup>
                    <m:r>
                      <a:rPr lang="en-US" altLang="zh-CN" sz="1800" i="1">
                        <a:latin typeface="Cambria Math" panose="02040503050406030204" pitchFamily="18" charset="0"/>
                      </a:rPr>
                      <m:t>,</m:t>
                    </m:r>
                    <m:r>
                      <a:rPr lang="en-US" altLang="zh-CN" sz="1800" i="1">
                        <a:latin typeface="Cambria Math" panose="02040503050406030204" pitchFamily="18" charset="0"/>
                      </a:rPr>
                      <m:t>𝑭</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m:t>
                        </m:r>
                      </m:e>
                    </m:d>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𝑹</m:t>
                        </m:r>
                      </m:e>
                      <m:sup>
                        <m:r>
                          <a:rPr lang="en-US" altLang="zh-CN" sz="1800" i="1">
                            <a:latin typeface="Cambria Math" panose="02040503050406030204" pitchFamily="18" charset="0"/>
                          </a:rPr>
                          <m:t>𝒏</m:t>
                        </m:r>
                      </m:sup>
                    </m:s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𝑹</m:t>
                        </m:r>
                      </m:e>
                      <m:sup>
                        <m:r>
                          <a:rPr lang="en-US" altLang="zh-CN" sz="1800" i="1">
                            <a:latin typeface="Cambria Math" panose="02040503050406030204" pitchFamily="18" charset="0"/>
                          </a:rPr>
                          <m:t>𝒏</m:t>
                        </m:r>
                      </m:sup>
                    </m:sSup>
                  </m:oMath>
                </a14:m>
                <a:r>
                  <a:rPr lang="zh-CN" altLang="en-US" sz="1800" dirty="0"/>
                  <a:t>。此时定义一个增量</a:t>
                </a:r>
                <a14:m>
                  <m:oMath xmlns:m="http://schemas.openxmlformats.org/officeDocument/2006/math">
                    <m:r>
                      <a:rPr lang="en-US" altLang="zh-CN" sz="1800">
                        <a:latin typeface="Cambria Math" panose="02040503050406030204" pitchFamily="18" charset="0"/>
                      </a:rPr>
                      <m:t>𝚫</m:t>
                    </m:r>
                    <m:r>
                      <a:rPr lang="en-US" altLang="zh-CN" sz="1800" i="1">
                        <a:latin typeface="Cambria Math" panose="02040503050406030204" pitchFamily="18" charset="0"/>
                      </a:rPr>
                      <m:t>𝒙</m:t>
                    </m:r>
                  </m:oMath>
                </a14:m>
                <a:r>
                  <a:rPr lang="zh-CN" altLang="en-US" sz="1800" dirty="0"/>
                  <a:t>是下面线性方程组的解：</a:t>
                </a:r>
                <a14:m>
                  <m:oMath xmlns:m="http://schemas.openxmlformats.org/officeDocument/2006/math">
                    <m:r>
                      <a:rPr lang="en-US" altLang="zh-CN" sz="1800" i="1">
                        <a:latin typeface="Cambria Math" panose="02040503050406030204" pitchFamily="18" charset="0"/>
                      </a:rPr>
                      <m:t>𝑭</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𝑭</m:t>
                        </m:r>
                      </m:e>
                      <m:sup>
                        <m:r>
                          <a:rPr lang="en-US" altLang="zh-CN" sz="1800" i="1">
                            <a:latin typeface="Cambria Math" panose="02040503050406030204" pitchFamily="18" charset="0"/>
                          </a:rPr>
                          <m:t>′</m:t>
                        </m:r>
                      </m:sup>
                    </m:s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a:latin typeface="Cambria Math" panose="02040503050406030204" pitchFamily="18" charset="0"/>
                      </a:rPr>
                      <m:t>𝚫</m:t>
                    </m:r>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𝟎</m:t>
                    </m:r>
                  </m:oMath>
                </a14:m>
                <a:r>
                  <a:rPr lang="en-US" altLang="zh-CN" sz="1800" dirty="0"/>
                  <a:t>(</a:t>
                </a:r>
                <a:r>
                  <a:rPr lang="zh-CN" altLang="en-US" sz="1800" dirty="0"/>
                  <a:t>牛顿系统）。如果</a:t>
                </a:r>
                <a:r>
                  <a:rPr lang="en-US" altLang="zh-CN" sz="1800" dirty="0"/>
                  <a:t>Jacobian</a:t>
                </a:r>
                <a:r>
                  <a:rPr lang="zh-CN" altLang="en-US" sz="1800" dirty="0"/>
                  <a:t>矩阵</a:t>
                </a:r>
                <a14:m>
                  <m:oMath xmlns:m="http://schemas.openxmlformats.org/officeDocument/2006/math">
                    <m:r>
                      <a:rPr lang="en-US" altLang="zh-CN" sz="1800" i="1">
                        <a:latin typeface="Cambria Math" panose="02040503050406030204" pitchFamily="18" charset="0"/>
                      </a:rPr>
                      <m:t>𝑭</m:t>
                    </m:r>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oMath>
                </a14:m>
                <a:r>
                  <a:rPr lang="zh-CN" altLang="en-US" sz="1800" dirty="0"/>
                  <a:t>非退化，我们可以计算增量</a:t>
                </a:r>
                <a14:m>
                  <m:oMath xmlns:m="http://schemas.openxmlformats.org/officeDocument/2006/math">
                    <m:r>
                      <a:rPr lang="en-US" altLang="zh-CN" sz="1800">
                        <a:latin typeface="Cambria Math" panose="02040503050406030204" pitchFamily="18" charset="0"/>
                      </a:rPr>
                      <m:t>𝚫</m:t>
                    </m:r>
                    <m:r>
                      <a:rPr lang="en-US" altLang="zh-CN" sz="1800" i="1">
                        <a:latin typeface="Cambria Math" panose="02040503050406030204" pitchFamily="18" charset="0"/>
                      </a:rPr>
                      <m:t>𝒙</m:t>
                    </m:r>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𝑭</m:t>
                                </m:r>
                              </m:e>
                              <m:sup>
                                <m:r>
                                  <a:rPr lang="en-US" altLang="zh-CN" sz="1800" i="1">
                                    <a:latin typeface="Cambria Math" panose="02040503050406030204" pitchFamily="18" charset="0"/>
                                  </a:rPr>
                                  <m:t>′</m:t>
                                </m:r>
                              </m:sup>
                            </m:s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e>
                        </m:d>
                      </m:e>
                      <m:sup>
                        <m:r>
                          <a:rPr lang="en-US" altLang="zh-CN" sz="1800" i="1">
                            <a:latin typeface="Cambria Math" panose="02040503050406030204" pitchFamily="18" charset="0"/>
                          </a:rPr>
                          <m:t>−</m:t>
                        </m:r>
                        <m:r>
                          <a:rPr lang="en-US" altLang="zh-CN" sz="1800" i="1">
                            <a:latin typeface="Cambria Math" panose="02040503050406030204" pitchFamily="18" charset="0"/>
                          </a:rPr>
                          <m:t>𝟏</m:t>
                        </m:r>
                      </m:sup>
                    </m:sSup>
                    <m:r>
                      <a:rPr lang="en-US" altLang="zh-CN" sz="1800" i="1">
                        <a:latin typeface="Cambria Math" panose="02040503050406030204" pitchFamily="18" charset="0"/>
                      </a:rPr>
                      <m:t>𝑭</m:t>
                    </m:r>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oMath>
                </a14:m>
                <a:r>
                  <a:rPr lang="en-US" altLang="zh-CN" sz="1800" dirty="0"/>
                  <a:t>,</a:t>
                </a:r>
                <a:r>
                  <a:rPr lang="zh-CN" altLang="en-US" sz="1800" dirty="0"/>
                  <a:t>相应的迭代方法如下：</a:t>
                </a:r>
                <a:endParaRPr lang="en-US" altLang="zh-CN" sz="1800" dirty="0"/>
              </a:p>
              <a:p>
                <a:pPr marL="441325" lvl="1" indent="0">
                  <a:buNone/>
                </a:pPr>
                <a14:m>
                  <m:oMathPara xmlns:m="http://schemas.openxmlformats.org/officeDocument/2006/math">
                    <m:oMathParaPr>
                      <m:jc m:val="centerGroup"/>
                    </m:oMathParaPr>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𝑭</m:t>
                                  </m:r>
                                </m:e>
                                <m:sup>
                                  <m:r>
                                    <a:rPr lang="en-US" altLang="zh-CN" sz="1800" i="1">
                                      <a:latin typeface="Cambria Math" panose="02040503050406030204" pitchFamily="18" charset="0"/>
                                    </a:rPr>
                                    <m:t>′</m:t>
                                  </m:r>
                                </m:sup>
                              </m:sSup>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e>
                              </m:d>
                            </m:e>
                          </m:d>
                        </m:e>
                        <m:sup>
                          <m:r>
                            <a:rPr lang="en-US" altLang="zh-CN" sz="1800" i="1">
                              <a:latin typeface="Cambria Math" panose="02040503050406030204" pitchFamily="18" charset="0"/>
                            </a:rPr>
                            <m:t>−</m:t>
                          </m:r>
                          <m:r>
                            <a:rPr lang="en-US" altLang="zh-CN" sz="1800" i="1">
                              <a:latin typeface="Cambria Math" panose="02040503050406030204" pitchFamily="18" charset="0"/>
                            </a:rPr>
                            <m:t>𝟏</m:t>
                          </m:r>
                        </m:sup>
                      </m:sSup>
                      <m:r>
                        <a:rPr lang="en-US" altLang="zh-CN" sz="1800" i="1">
                          <a:latin typeface="Cambria Math" panose="02040503050406030204" pitchFamily="18" charset="0"/>
                        </a:rPr>
                        <m:t>𝑭</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oMath>
                  </m:oMathPara>
                </a14:m>
                <a:endParaRPr lang="en-US" altLang="zh-CN" sz="1800" dirty="0"/>
              </a:p>
              <a:p>
                <a:pPr lvl="1"/>
                <a:r>
                  <a:rPr lang="zh-CN" altLang="en-US" sz="1800" dirty="0"/>
                  <a:t>最优，由无约束优化的必要条件求解</a:t>
                </a:r>
                <a14:m>
                  <m:oMath xmlns:m="http://schemas.openxmlformats.org/officeDocument/2006/math">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i="1">
                        <a:latin typeface="Cambria Math" panose="02040503050406030204" pitchFamily="18" charset="0"/>
                      </a:rPr>
                      <m:t>=</m:t>
                    </m:r>
                    <m:r>
                      <a:rPr lang="en-US" altLang="zh-CN" sz="1800" i="1">
                        <a:latin typeface="Cambria Math" panose="02040503050406030204" pitchFamily="18" charset="0"/>
                      </a:rPr>
                      <m:t>𝟎</m:t>
                    </m:r>
                  </m:oMath>
                </a14:m>
                <a:r>
                  <a:rPr lang="zh-CN" altLang="en-US" sz="1800" dirty="0"/>
                  <a:t>来代替求解</a:t>
                </a:r>
                <a14:m>
                  <m:oMath xmlns:m="http://schemas.openxmlformats.org/officeDocument/2006/math">
                    <m:r>
                      <a:rPr lang="en-US" altLang="zh-CN" sz="1800" i="1">
                        <a:latin typeface="Cambria Math" panose="02040503050406030204" pitchFamily="18" charset="0"/>
                      </a:rPr>
                      <m:t>𝒎𝒊𝒏𝒇</m:t>
                    </m:r>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m:t>
                    </m:r>
                  </m:oMath>
                </a14:m>
                <a:r>
                  <a:rPr lang="en-US" altLang="zh-CN" sz="1800" dirty="0"/>
                  <a:t>(</a:t>
                </a:r>
                <a:r>
                  <a:rPr lang="zh-CN" altLang="en-US" sz="1800" dirty="0"/>
                  <a:t>非退化情况），为解必要条件，使用标准的解非线性方程组的牛顿法，这时，牛顿系统为：</a:t>
                </a:r>
                <a14:m>
                  <m:oMath xmlns:m="http://schemas.openxmlformats.org/officeDocument/2006/math">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m:t>
                        </m:r>
                      </m:e>
                      <m:sup>
                        <m:r>
                          <a:rPr lang="en-US" altLang="zh-CN" sz="1800">
                            <a:latin typeface="Cambria Math" panose="02040503050406030204" pitchFamily="18" charset="0"/>
                          </a:rPr>
                          <m:t>𝟐</m:t>
                        </m:r>
                      </m:sup>
                    </m:sSup>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𝒙</m:t>
                        </m:r>
                      </m:e>
                    </m:d>
                    <m:r>
                      <a:rPr lang="en-US" altLang="zh-CN" sz="1800">
                        <a:latin typeface="Cambria Math" panose="02040503050406030204" pitchFamily="18" charset="0"/>
                      </a:rPr>
                      <m:t>𝚫</m:t>
                    </m:r>
                    <m:r>
                      <a:rPr lang="en-US" altLang="zh-CN" sz="1800"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𝟎</m:t>
                    </m:r>
                  </m:oMath>
                </a14:m>
                <a:endParaRPr lang="en-US" altLang="zh-CN" sz="1800" dirty="0"/>
              </a:p>
              <a:p>
                <a:pPr lvl="1"/>
                <a:r>
                  <a:rPr lang="zh-CN" altLang="en-US" sz="1800" dirty="0"/>
                  <a:t>因此，对优化问题，牛顿法写为：</a:t>
                </a:r>
                <a:endParaRPr lang="en-US" altLang="zh-CN" sz="1800" dirty="0"/>
              </a:p>
              <a:p>
                <a:pPr marL="340659" lvl="1" indent="0">
                  <a:buNone/>
                </a:pPr>
                <a14:m>
                  <m:oMathPara xmlns:m="http://schemas.openxmlformats.org/officeDocument/2006/math">
                    <m:oMathParaPr>
                      <m:jc m:val="centerGroup"/>
                    </m:oMathParaPr>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m:t>
                                  </m:r>
                                </m:e>
                                <m:sup>
                                  <m:r>
                                    <a:rPr lang="en-US" altLang="zh-CN" sz="1800" i="1">
                                      <a:latin typeface="Cambria Math" panose="02040503050406030204" pitchFamily="18" charset="0"/>
                                    </a:rPr>
                                    <m:t>𝟐</m:t>
                                  </m:r>
                                </m:sup>
                              </m:sSup>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e>
                              </m:d>
                            </m:e>
                          </m:d>
                        </m:e>
                        <m:sup>
                          <m:r>
                            <a:rPr lang="en-US" altLang="zh-CN" sz="1800" i="1">
                              <a:latin typeface="Cambria Math" panose="02040503050406030204" pitchFamily="18" charset="0"/>
                            </a:rPr>
                            <m:t>−</m:t>
                          </m:r>
                          <m:r>
                            <a:rPr lang="en-US" altLang="zh-CN" sz="1800" i="1">
                              <a:latin typeface="Cambria Math" panose="02040503050406030204" pitchFamily="18" charset="0"/>
                            </a:rPr>
                            <m:t>𝟏</m:t>
                          </m:r>
                        </m:sup>
                      </m:sSup>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e>
                      </m:d>
                    </m:oMath>
                  </m:oMathPara>
                </a14:m>
                <a:endParaRPr lang="en-US" altLang="zh-CN" sz="1800" dirty="0"/>
              </a:p>
              <a:p>
                <a:pPr lvl="1"/>
                <a:r>
                  <a:rPr lang="zh-CN" altLang="en-US" sz="1800" dirty="0"/>
                  <a:t>注意，也可以用二阶逼近来推导！</a:t>
                </a:r>
              </a:p>
            </p:txBody>
          </p:sp>
        </mc:Choice>
        <mc:Fallback xmlns="">
          <p:sp>
            <p:nvSpPr>
              <p:cNvPr id="3" name="内容占位符 2">
                <a:extLst>
                  <a:ext uri="{FF2B5EF4-FFF2-40B4-BE49-F238E27FC236}">
                    <a16:creationId xmlns:a16="http://schemas.microsoft.com/office/drawing/2014/main" id="{306926CB-F5AF-40DD-A42F-AD90C3AC0C86}"/>
                  </a:ext>
                </a:extLst>
              </p:cNvPr>
              <p:cNvSpPr>
                <a:spLocks noGrp="1" noRot="1" noChangeAspect="1" noMove="1" noResize="1" noEditPoints="1" noAdjustHandles="1" noChangeArrowheads="1" noChangeShapeType="1" noTextEdit="1"/>
              </p:cNvSpPr>
              <p:nvPr>
                <p:ph idx="1"/>
              </p:nvPr>
            </p:nvSpPr>
            <p:spPr>
              <a:blipFill>
                <a:blip r:embed="rId2"/>
                <a:stretch>
                  <a:fillRect l="-926" t="-1193" r="-595"/>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70951F63-6265-4E84-8680-03C12182A4AA}"/>
              </a:ext>
            </a:extLst>
          </p:cNvPr>
          <p:cNvSpPr/>
          <p:nvPr/>
        </p:nvSpPr>
        <p:spPr>
          <a:xfrm>
            <a:off x="7215686" y="5841429"/>
            <a:ext cx="2168067" cy="757387"/>
          </a:xfrm>
          <a:prstGeom prst="rect">
            <a:avLst/>
          </a:prstGeom>
        </p:spPr>
        <p:txBody>
          <a:bodyPr wrap="square">
            <a:spAutoFit/>
          </a:bodyPr>
          <a:lstStyle/>
          <a:p>
            <a:r>
              <a:rPr lang="zh-CN" altLang="en-US" sz="2161" dirty="0">
                <a:solidFill>
                  <a:srgbClr val="CC00CC"/>
                </a:solidFill>
              </a:rPr>
              <a:t>如何用二阶逼近来推导牛顿法？</a:t>
            </a:r>
          </a:p>
        </p:txBody>
      </p:sp>
    </p:spTree>
    <p:extLst>
      <p:ext uri="{BB962C8B-B14F-4D97-AF65-F5344CB8AC3E}">
        <p14:creationId xmlns:p14="http://schemas.microsoft.com/office/powerpoint/2010/main" val="195047107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D7979C1-2DC8-4759-A44E-0BD33DBCE73B}"/>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r>
              <a:rPr lang="en-US" altLang="zh-CN" sz="2800" dirty="0"/>
              <a:t>(20241116)</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p:txBody>
              <a:bodyPr>
                <a:normAutofit/>
              </a:bodyPr>
              <a:lstStyle/>
              <a:p>
                <a:r>
                  <a:rPr lang="zh-CN" altLang="en-US" sz="2400" dirty="0"/>
                  <a:t>牛顿法在严格局部极小点的一个邻域内，其收敛速度非常快</a:t>
                </a:r>
                <a:endParaRPr lang="en-US" altLang="zh-CN" sz="2400" dirty="0"/>
              </a:p>
              <a:p>
                <a:pPr lvl="1"/>
                <a:r>
                  <a:rPr lang="zh-CN" altLang="en-US" sz="1800" dirty="0"/>
                  <a:t>约束</a:t>
                </a:r>
                <a:r>
                  <a:rPr lang="en-US" altLang="zh-CN" sz="1800" dirty="0"/>
                  <a:t>1</a:t>
                </a:r>
                <a:r>
                  <a:rPr lang="zh-CN" altLang="en-US" sz="1800" dirty="0"/>
                  <a:t>：若</a:t>
                </a:r>
                <a14:m>
                  <m:oMath xmlns:m="http://schemas.openxmlformats.org/officeDocument/2006/math">
                    <m:sSup>
                      <m:sSupPr>
                        <m:ctrlPr>
                          <a:rPr lang="en-US" altLang="zh-CN" sz="1800" i="1">
                            <a:latin typeface="Cambria Math" panose="02040503050406030204" pitchFamily="18" charset="0"/>
                          </a:rPr>
                        </m:ctrlPr>
                      </m:sSupPr>
                      <m:e>
                        <m:r>
                          <a:rPr lang="en-US" altLang="zh-CN" sz="1800">
                            <a:latin typeface="Cambria Math" panose="02040503050406030204" pitchFamily="18" charset="0"/>
                          </a:rPr>
                          <m:t>𝛁</m:t>
                        </m:r>
                      </m:e>
                      <m:sup>
                        <m:r>
                          <a:rPr lang="en-US" altLang="zh-CN" sz="1800">
                            <a:latin typeface="Cambria Math" panose="02040503050406030204" pitchFamily="18" charset="0"/>
                          </a:rPr>
                          <m:t>𝟐</m:t>
                        </m:r>
                      </m:sup>
                    </m:sSup>
                    <m:r>
                      <a:rPr lang="en-US" altLang="zh-CN" sz="1800" i="1">
                        <a:latin typeface="Cambria Math" panose="02040503050406030204" pitchFamily="18" charset="0"/>
                      </a:rPr>
                      <m:t>𝒇</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oMath>
                </a14:m>
                <a:r>
                  <a:rPr lang="zh-CN" altLang="en-US" sz="1800" dirty="0"/>
                  <a:t>退化，则牛顿法失败</a:t>
                </a:r>
                <a:endParaRPr lang="en-US" altLang="zh-CN" sz="1800" dirty="0"/>
              </a:p>
              <a:p>
                <a:pPr lvl="1"/>
                <a:r>
                  <a:rPr lang="zh-CN" altLang="en-US" sz="1800" dirty="0"/>
                  <a:t>约束</a:t>
                </a:r>
                <a:r>
                  <a:rPr lang="en-US" altLang="zh-CN" sz="1800" dirty="0"/>
                  <a:t>2</a:t>
                </a:r>
                <a:r>
                  <a:rPr lang="zh-CN" altLang="en-US" sz="1800" dirty="0"/>
                  <a:t>：邻域内，否则可能不收敛</a:t>
                </a:r>
                <a:endParaRPr lang="en-US" altLang="zh-CN" sz="1800" dirty="0"/>
              </a:p>
              <a:p>
                <a:r>
                  <a:rPr lang="zh-CN" altLang="en-US" sz="2400" dirty="0"/>
                  <a:t>例：使用牛顿法求解</a:t>
                </a:r>
                <a14:m>
                  <m:oMath xmlns:m="http://schemas.openxmlformats.org/officeDocument/2006/math">
                    <m:r>
                      <a:rPr lang="en-US" altLang="zh-CN" sz="2400" i="1">
                        <a:latin typeface="Cambria Math" panose="02040503050406030204" pitchFamily="18" charset="0"/>
                      </a:rPr>
                      <m:t>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𝒕</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𝒕</m:t>
                        </m:r>
                      </m:num>
                      <m:den>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𝟏</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𝒕</m:t>
                                </m:r>
                              </m:e>
                              <m:sup>
                                <m:r>
                                  <a:rPr lang="en-US" altLang="zh-CN" sz="2400" i="1">
                                    <a:latin typeface="Cambria Math" panose="02040503050406030204" pitchFamily="18" charset="0"/>
                                  </a:rPr>
                                  <m:t>𝟐</m:t>
                                </m:r>
                              </m:sup>
                            </m:sSup>
                          </m:e>
                        </m:rad>
                      </m:den>
                    </m:f>
                  </m:oMath>
                </a14:m>
                <a:r>
                  <a:rPr lang="zh-CN" altLang="en-US" sz="2400" dirty="0"/>
                  <a:t>的一个根。显然，</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𝒕</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𝟎</m:t>
                    </m:r>
                    <m:r>
                      <a:rPr lang="en-US" altLang="zh-CN" sz="2400" i="1">
                        <a:latin typeface="Cambria Math" panose="02040503050406030204" pitchFamily="18" charset="0"/>
                      </a:rPr>
                      <m:t>,</m:t>
                    </m:r>
                  </m:oMath>
                </a14:m>
                <a:r>
                  <a:rPr lang="zh-CN" altLang="en-US" sz="2400" dirty="0"/>
                  <a:t>但</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𝝓</m:t>
                        </m:r>
                      </m:e>
                      <m:sup>
                        <m:r>
                          <a:rPr lang="en-US" altLang="zh-CN" sz="2400" i="1" dirty="0">
                            <a:latin typeface="Cambria Math" panose="02040503050406030204" pitchFamily="18" charset="0"/>
                          </a:rPr>
                          <m:t>′</m:t>
                        </m:r>
                      </m:sup>
                    </m:sSup>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𝒕</m:t>
                        </m:r>
                      </m:e>
                    </m:d>
                    <m:r>
                      <a:rPr lang="en-US" altLang="zh-CN" sz="2400" i="1"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𝟏</m:t>
                        </m:r>
                      </m:num>
                      <m:den>
                        <m:sSup>
                          <m:sSupPr>
                            <m:ctrlPr>
                              <a:rPr lang="en-US" altLang="zh-CN" sz="2400" i="1" dirty="0">
                                <a:latin typeface="Cambria Math" panose="02040503050406030204" pitchFamily="18" charset="0"/>
                              </a:rPr>
                            </m:ctrlPr>
                          </m:sSupPr>
                          <m:e>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𝟏</m:t>
                                </m:r>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𝒕</m:t>
                                    </m:r>
                                  </m:e>
                                  <m:sup>
                                    <m:r>
                                      <a:rPr lang="en-US" altLang="zh-CN" sz="2400" i="1" dirty="0">
                                        <a:latin typeface="Cambria Math" panose="02040503050406030204" pitchFamily="18" charset="0"/>
                                      </a:rPr>
                                      <m:t>𝟐</m:t>
                                    </m:r>
                                  </m:sup>
                                </m:sSup>
                              </m:e>
                            </m:d>
                          </m:e>
                          <m:sup>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𝟑</m:t>
                                </m:r>
                              </m:num>
                              <m:den>
                                <m:r>
                                  <a:rPr lang="en-US" altLang="zh-CN" sz="2400" i="1" dirty="0">
                                    <a:latin typeface="Cambria Math" panose="02040503050406030204" pitchFamily="18" charset="0"/>
                                  </a:rPr>
                                  <m:t>𝟐</m:t>
                                </m:r>
                              </m:den>
                            </m:f>
                          </m:sup>
                        </m:sSup>
                      </m:den>
                    </m:f>
                  </m:oMath>
                </a14:m>
                <a:r>
                  <a:rPr lang="en-US" altLang="zh-CN" sz="2400" dirty="0"/>
                  <a:t>,</a:t>
                </a:r>
                <a:r>
                  <a:rPr lang="zh-CN" altLang="en-US" sz="2400" dirty="0"/>
                  <a:t>因此牛顿法的步骤如下：</a:t>
                </a:r>
                <a:endParaRPr lang="en-US" altLang="zh-CN" sz="2400" dirty="0"/>
              </a:p>
              <a:p>
                <a:pPr lvl="1"/>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𝝓</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𝒌</m:t>
                                </m:r>
                              </m:sub>
                            </m:sSub>
                          </m:e>
                        </m:d>
                      </m:num>
                      <m:den>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𝝓</m:t>
                            </m:r>
                          </m:e>
                          <m:sup>
                            <m:r>
                              <a:rPr lang="en-US" altLang="zh-CN" sz="1800" i="1">
                                <a:latin typeface="Cambria Math" panose="02040503050406030204" pitchFamily="18" charset="0"/>
                              </a:rPr>
                              <m:t>′</m:t>
                            </m:r>
                          </m:sup>
                        </m:sSup>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𝒌</m:t>
                                </m:r>
                              </m:sub>
                            </m:sSub>
                          </m:e>
                        </m:d>
                      </m:den>
                    </m:f>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𝒌</m:t>
                            </m:r>
                          </m:sub>
                        </m:sSub>
                      </m:num>
                      <m:den>
                        <m:rad>
                          <m:radPr>
                            <m:degHide m:val="on"/>
                            <m:ctrlPr>
                              <a:rPr lang="en-US" altLang="zh-CN" sz="1800" i="1">
                                <a:latin typeface="Cambria Math" panose="02040503050406030204" pitchFamily="18" charset="0"/>
                              </a:rPr>
                            </m:ctrlPr>
                          </m:radPr>
                          <m:deg/>
                          <m:e>
                            <m:r>
                              <a:rPr lang="en-US" altLang="zh-CN" sz="1800" i="1">
                                <a:latin typeface="Cambria Math" panose="02040503050406030204" pitchFamily="18" charset="0"/>
                              </a:rPr>
                              <m:t>𝟏</m:t>
                            </m:r>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𝒕</m:t>
                                </m:r>
                              </m:e>
                              <m:sub>
                                <m:r>
                                  <a:rPr lang="en-US" altLang="zh-CN" sz="1800" i="1">
                                    <a:latin typeface="Cambria Math" panose="02040503050406030204" pitchFamily="18" charset="0"/>
                                  </a:rPr>
                                  <m:t>𝒌</m:t>
                                </m:r>
                              </m:sub>
                              <m:sup>
                                <m:r>
                                  <a:rPr lang="en-US" altLang="zh-CN" sz="1800" i="1">
                                    <a:latin typeface="Cambria Math" panose="02040503050406030204" pitchFamily="18" charset="0"/>
                                  </a:rPr>
                                  <m:t>𝟐</m:t>
                                </m:r>
                              </m:sup>
                            </m:sSubSup>
                          </m:e>
                        </m:rad>
                      </m:den>
                    </m:f>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d>
                          <m:dPr>
                            <m:ctrlPr>
                              <a:rPr lang="en-US" altLang="zh-CN" sz="1800" i="1">
                                <a:latin typeface="Cambria Math" panose="02040503050406030204" pitchFamily="18" charset="0"/>
                              </a:rPr>
                            </m:ctrlPr>
                          </m:dPr>
                          <m:e>
                            <m:r>
                              <a:rPr lang="en-US" altLang="zh-CN" sz="1800">
                                <a:latin typeface="Cambria Math" panose="02040503050406030204" pitchFamily="18" charset="0"/>
                              </a:rPr>
                              <m:t>𝟏</m:t>
                            </m:r>
                            <m:r>
                              <a:rPr lang="en-US" altLang="zh-CN" sz="1800">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𝒕</m:t>
                                </m:r>
                              </m:e>
                              <m:sub>
                                <m:r>
                                  <a:rPr lang="en-US" altLang="zh-CN" sz="1800" i="1">
                                    <a:latin typeface="Cambria Math" panose="02040503050406030204" pitchFamily="18" charset="0"/>
                                  </a:rPr>
                                  <m:t>𝒌</m:t>
                                </m:r>
                              </m:sub>
                              <m:sup>
                                <m:r>
                                  <a:rPr lang="en-US" altLang="zh-CN" sz="1800" i="1">
                                    <a:latin typeface="Cambria Math" panose="02040503050406030204" pitchFamily="18" charset="0"/>
                                  </a:rPr>
                                  <m:t>𝟐</m:t>
                                </m:r>
                              </m:sup>
                            </m:sSubSup>
                          </m:e>
                        </m:d>
                      </m:e>
                      <m:sup>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𝟑</m:t>
                            </m:r>
                          </m:num>
                          <m:den>
                            <m:r>
                              <a:rPr lang="en-US" altLang="zh-CN" sz="1800" i="1">
                                <a:latin typeface="Cambria Math" panose="02040503050406030204" pitchFamily="18" charset="0"/>
                              </a:rPr>
                              <m:t>𝟐</m:t>
                            </m:r>
                          </m:den>
                        </m:f>
                      </m:sup>
                    </m:sSup>
                    <m:r>
                      <a:rPr lang="en-US" altLang="zh-CN" sz="1800" i="1">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𝒕</m:t>
                        </m:r>
                      </m:e>
                      <m:sub>
                        <m:r>
                          <a:rPr lang="en-US" altLang="zh-CN" sz="1800" i="1">
                            <a:latin typeface="Cambria Math" panose="02040503050406030204" pitchFamily="18" charset="0"/>
                          </a:rPr>
                          <m:t>𝒌</m:t>
                        </m:r>
                      </m:sub>
                      <m:sup>
                        <m:r>
                          <a:rPr lang="en-US" altLang="zh-CN" sz="1800" i="1">
                            <a:latin typeface="Cambria Math" panose="02040503050406030204" pitchFamily="18" charset="0"/>
                          </a:rPr>
                          <m:t>𝟑</m:t>
                        </m:r>
                      </m:sup>
                    </m:sSubSup>
                  </m:oMath>
                </a14:m>
                <a:endParaRPr lang="en-US" altLang="zh-CN" sz="1800" dirty="0"/>
              </a:p>
              <a:p>
                <a:pPr lvl="1"/>
                <a:r>
                  <a:rPr lang="zh-CN" altLang="en-US" sz="1800" dirty="0"/>
                  <a:t>若</a:t>
                </a:r>
                <a14:m>
                  <m:oMath xmlns:m="http://schemas.openxmlformats.org/officeDocument/2006/math">
                    <m:r>
                      <m:rPr>
                        <m:lit/>
                      </m:rP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𝟎</m:t>
                        </m:r>
                      </m:sub>
                    </m:sSub>
                    <m:r>
                      <m:rPr>
                        <m:lit/>
                      </m:rPr>
                      <a:rPr lang="en-US" altLang="zh-CN" sz="1800" i="1">
                        <a:latin typeface="Cambria Math" panose="02040503050406030204" pitchFamily="18" charset="0"/>
                      </a:rPr>
                      <m:t>|</m:t>
                    </m:r>
                    <m:r>
                      <a:rPr lang="en-US" altLang="zh-CN" sz="1800" i="1">
                        <a:latin typeface="Cambria Math" panose="02040503050406030204" pitchFamily="18" charset="0"/>
                      </a:rPr>
                      <m:t>&lt;</m:t>
                    </m:r>
                    <m:r>
                      <a:rPr lang="en-US" altLang="zh-CN" sz="1800" i="1">
                        <a:latin typeface="Cambria Math" panose="02040503050406030204" pitchFamily="18" charset="0"/>
                      </a:rPr>
                      <m:t>𝟏</m:t>
                    </m:r>
                  </m:oMath>
                </a14:m>
                <a:r>
                  <a:rPr lang="zh-CN" altLang="en-US" sz="1800" dirty="0"/>
                  <a:t>，则算法收敛且收敛速度很快</a:t>
                </a:r>
                <a:endParaRPr lang="en-US" altLang="zh-CN" sz="1800" dirty="0"/>
              </a:p>
              <a:p>
                <a:pPr lvl="1"/>
                <a:r>
                  <a:rPr lang="zh-CN" altLang="en-US" sz="1800" dirty="0"/>
                  <a:t>点</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𝟎</m:t>
                        </m:r>
                      </m:sub>
                    </m:sSub>
                    <m:r>
                      <a:rPr lang="en-US" altLang="zh-CN" sz="1800" i="1">
                        <a:latin typeface="Cambria Math" panose="02040503050406030204" pitchFamily="18" charset="0"/>
                      </a:rPr>
                      <m:t>=±</m:t>
                    </m:r>
                    <m:r>
                      <a:rPr lang="en-US" altLang="zh-CN" sz="1800" i="1">
                        <a:latin typeface="Cambria Math" panose="02040503050406030204" pitchFamily="18" charset="0"/>
                      </a:rPr>
                      <m:t>𝟏</m:t>
                    </m:r>
                  </m:oMath>
                </a14:m>
                <a:r>
                  <a:rPr lang="zh-CN" altLang="en-US" sz="1800" dirty="0"/>
                  <a:t>为算法的震荡点</a:t>
                </a:r>
                <a:endParaRPr lang="en-US" altLang="zh-CN" sz="1800" dirty="0"/>
              </a:p>
              <a:p>
                <a:pPr lvl="1"/>
                <a14:m>
                  <m:oMath xmlns:m="http://schemas.openxmlformats.org/officeDocument/2006/math">
                    <m:r>
                      <m:rPr>
                        <m:lit/>
                      </m:rP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𝒕</m:t>
                        </m:r>
                      </m:e>
                      <m:sub>
                        <m:r>
                          <a:rPr lang="en-US" altLang="zh-CN" sz="1800" i="1">
                            <a:latin typeface="Cambria Math" panose="02040503050406030204" pitchFamily="18" charset="0"/>
                          </a:rPr>
                          <m:t>𝟎</m:t>
                        </m:r>
                      </m:sub>
                    </m:sSub>
                    <m:r>
                      <m:rPr>
                        <m:lit/>
                      </m:rPr>
                      <a:rPr lang="en-US" altLang="zh-CN" sz="1800" i="1">
                        <a:latin typeface="Cambria Math" panose="02040503050406030204" pitchFamily="18" charset="0"/>
                      </a:rPr>
                      <m:t>|</m:t>
                    </m:r>
                    <m:r>
                      <a:rPr lang="en-US" altLang="zh-CN" sz="1800" i="1">
                        <a:latin typeface="Cambria Math" panose="02040503050406030204" pitchFamily="18" charset="0"/>
                      </a:rPr>
                      <m:t>&gt;</m:t>
                    </m:r>
                    <m:r>
                      <a:rPr lang="en-US" altLang="zh-CN" sz="1800" i="1">
                        <a:latin typeface="Cambria Math" panose="02040503050406030204" pitchFamily="18" charset="0"/>
                      </a:rPr>
                      <m:t>𝟏</m:t>
                    </m:r>
                  </m:oMath>
                </a14:m>
                <a:r>
                  <a:rPr lang="zh-CN" altLang="en-US" sz="1800" dirty="0"/>
                  <a:t>，则算法发散</a:t>
                </a:r>
                <a:endParaRPr lang="en-US" altLang="zh-CN" sz="1800" dirty="0"/>
              </a:p>
              <a:p>
                <a:r>
                  <a:rPr lang="zh-CN" altLang="en-US" sz="2400" dirty="0"/>
                  <a:t>为避免可能的发散，在实际中可以使用阻尼牛顿法：</a:t>
                </a:r>
                <a:endParaRPr lang="en-US" altLang="zh-CN" sz="2400" dirty="0"/>
              </a:p>
              <a:p>
                <a:pPr marL="0" indent="0" algn="ctr">
                  <a:buNone/>
                </a:pP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𝟏</m:t>
                        </m:r>
                      </m:sub>
                    </m:sSub>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sub>
                    </m:sSub>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𝒉</m:t>
                        </m:r>
                      </m:e>
                      <m:sub>
                        <m:r>
                          <a:rPr lang="en-US" altLang="zh-CN" sz="2400" i="1">
                            <a:solidFill>
                              <a:srgbClr val="FF0000"/>
                            </a:solidFill>
                            <a:latin typeface="Cambria Math" panose="02040503050406030204" pitchFamily="18" charset="0"/>
                          </a:rPr>
                          <m:t>𝒌</m:t>
                        </m:r>
                      </m:sub>
                    </m:sSub>
                    <m:sSup>
                      <m:sSupPr>
                        <m:ctrlPr>
                          <a:rPr lang="en-US" altLang="zh-CN" sz="2400" i="1">
                            <a:solidFill>
                              <a:srgbClr val="FF0000"/>
                            </a:solidFill>
                            <a:latin typeface="Cambria Math" panose="02040503050406030204" pitchFamily="18" charset="0"/>
                          </a:rPr>
                        </m:ctrlPr>
                      </m:sSupPr>
                      <m:e>
                        <m:d>
                          <m:dPr>
                            <m:begChr m:val="["/>
                            <m:endChr m:val="]"/>
                            <m:ctrlPr>
                              <a:rPr lang="en-US" altLang="zh-CN" sz="2400" i="1">
                                <a:solidFill>
                                  <a:srgbClr val="FF0000"/>
                                </a:solidFill>
                                <a:latin typeface="Cambria Math" panose="02040503050406030204" pitchFamily="18" charset="0"/>
                              </a:rPr>
                            </m:ctrlPr>
                          </m:dPr>
                          <m:e>
                            <m:sSup>
                              <m:sSupPr>
                                <m:ctrlPr>
                                  <a:rPr lang="en-US" altLang="zh-CN" sz="2400" i="1">
                                    <a:solidFill>
                                      <a:srgbClr val="FF0000"/>
                                    </a:solidFill>
                                    <a:latin typeface="Cambria Math" panose="02040503050406030204" pitchFamily="18" charset="0"/>
                                  </a:rPr>
                                </m:ctrlPr>
                              </m:sSupPr>
                              <m:e>
                                <m:r>
                                  <a:rPr lang="en-US" altLang="zh-CN" sz="2400">
                                    <a:solidFill>
                                      <a:srgbClr val="FF0000"/>
                                    </a:solidFill>
                                    <a:latin typeface="Cambria Math" panose="02040503050406030204" pitchFamily="18" charset="0"/>
                                  </a:rPr>
                                  <m:t>𝛁</m:t>
                                </m:r>
                              </m:e>
                              <m:sup>
                                <m:r>
                                  <a:rPr lang="en-US" altLang="zh-CN" sz="2400">
                                    <a:solidFill>
                                      <a:srgbClr val="FF0000"/>
                                    </a:solidFill>
                                    <a:latin typeface="Cambria Math" panose="02040503050406030204" pitchFamily="18" charset="0"/>
                                  </a:rPr>
                                  <m:t>𝟐</m:t>
                                </m:r>
                              </m:sup>
                            </m:sSup>
                            <m:r>
                              <a:rPr lang="en-US" altLang="zh-CN" sz="2400" i="1">
                                <a:solidFill>
                                  <a:srgbClr val="FF0000"/>
                                </a:solidFill>
                                <a:latin typeface="Cambria Math" panose="02040503050406030204" pitchFamily="18" charset="0"/>
                              </a:rPr>
                              <m:t>𝒇</m:t>
                            </m:r>
                            <m:d>
                              <m:dPr>
                                <m:ctrlPr>
                                  <a:rPr lang="en-US" altLang="zh-CN" sz="2400" i="1">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sub>
                                </m:sSub>
                              </m:e>
                            </m:d>
                          </m:e>
                        </m:d>
                      </m:e>
                      <m:sup>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𝟏</m:t>
                        </m:r>
                      </m:sup>
                    </m:sSup>
                    <m:r>
                      <a:rPr lang="en-US" altLang="zh-CN" sz="2400">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𝒇</m:t>
                    </m:r>
                    <m:r>
                      <a:rPr lang="en-US" altLang="zh-CN" sz="2400" i="1">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𝒙</m:t>
                        </m:r>
                      </m:e>
                      <m:sub>
                        <m:r>
                          <a:rPr lang="en-US" altLang="zh-CN" sz="2400" i="1">
                            <a:solidFill>
                              <a:srgbClr val="FF0000"/>
                            </a:solidFill>
                            <a:latin typeface="Cambria Math" panose="02040503050406030204" pitchFamily="18" charset="0"/>
                          </a:rPr>
                          <m:t>𝒌</m:t>
                        </m:r>
                      </m:sub>
                    </m:sSub>
                    <m:r>
                      <a:rPr lang="en-US" altLang="zh-CN" sz="2400" i="1">
                        <a:solidFill>
                          <a:srgbClr val="FF0000"/>
                        </a:solidFill>
                        <a:latin typeface="Cambria Math" panose="02040503050406030204" pitchFamily="18" charset="0"/>
                      </a:rPr>
                      <m:t>)</m:t>
                    </m:r>
                  </m:oMath>
                </a14:m>
                <a:r>
                  <a:rPr lang="zh-CN" altLang="en-US" sz="2400" dirty="0"/>
                  <a:t>，其中</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oMath>
                </a14:m>
                <a:r>
                  <a:rPr lang="zh-CN" altLang="en-US" sz="1800" dirty="0"/>
                  <a:t>为步长参数</a:t>
                </a:r>
                <a:endParaRPr lang="en-US" altLang="zh-CN" sz="1800" dirty="0"/>
              </a:p>
              <a:p>
                <a:pPr lvl="1"/>
                <a:endParaRPr lang="zh-CN" altLang="en-US" sz="1800" dirty="0"/>
              </a:p>
            </p:txBody>
          </p:sp>
        </mc:Choice>
        <mc:Fallback xmlns="">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484164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5FFE66F-C2C8-4373-947C-CC9FE12EDFD5}"/>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p:txBody>
              <a:bodyPr>
                <a:normAutofit/>
              </a:bodyPr>
              <a:lstStyle/>
              <a:p>
                <a:r>
                  <a:rPr lang="zh-CN" altLang="en-US" dirty="0"/>
                  <a:t>注意，一般</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𝒌</m:t>
                        </m:r>
                      </m:sub>
                    </m:sSub>
                  </m:oMath>
                </a14:m>
                <a:r>
                  <a:rPr lang="zh-CN" altLang="en-US" dirty="0"/>
                  <a:t>使用梯度法中的步长策略，但最后阶段，选择</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a14:m>
                <a:r>
                  <a:rPr lang="zh-CN" altLang="en-US" dirty="0"/>
                  <a:t>比较合理。</a:t>
                </a:r>
                <a:endParaRPr lang="en-US" altLang="zh-CN" dirty="0"/>
              </a:p>
              <a:p>
                <a:r>
                  <a:rPr lang="zh-CN" altLang="en-US" dirty="0"/>
                  <a:t>下面推导牛顿法的局部收敛速度</a:t>
                </a:r>
                <a:endParaRPr lang="en-US" altLang="zh-CN" dirty="0"/>
              </a:p>
              <a:p>
                <a:r>
                  <a:rPr lang="zh-CN" altLang="en-US" dirty="0"/>
                  <a:t>考虑问题</a:t>
                </a:r>
                <a14:m>
                  <m:oMath xmlns:m="http://schemas.openxmlformats.org/officeDocument/2006/math">
                    <m:r>
                      <a:rPr lang="en-US" altLang="zh-CN" b="1" i="1" smtClean="0">
                        <a:latin typeface="Cambria Math" panose="02040503050406030204" pitchFamily="18" charset="0"/>
                      </a:rPr>
                      <m:t>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sub>
                    </m:sSub>
                    <m:r>
                      <a:rPr lang="en-US" altLang="zh-CN" b="1" i="1" smtClean="0">
                        <a:latin typeface="Cambria Math" panose="02040503050406030204" pitchFamily="18" charset="0"/>
                      </a:rPr>
                      <m:t>𝒇</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endParaRPr lang="en-US" altLang="zh-CN" dirty="0"/>
              </a:p>
              <a:p>
                <a:r>
                  <a:rPr lang="zh-CN" altLang="en-US" dirty="0"/>
                  <a:t>满足如下假设：</a:t>
                </a:r>
                <a:endParaRPr lang="en-US" altLang="zh-CN" dirty="0"/>
              </a:p>
              <a:p>
                <a:pPr lvl="1"/>
                <a:r>
                  <a:rPr lang="en-US" altLang="zh-CN" dirty="0"/>
                  <a:t>1.</a:t>
                </a:r>
                <a14:m>
                  <m:oMath xmlns:m="http://schemas.openxmlformats.org/officeDocument/2006/math">
                    <m:r>
                      <a:rPr lang="en-US" altLang="zh-CN" b="1" i="1" smtClean="0">
                        <a:latin typeface="Cambria Math" panose="02040503050406030204" pitchFamily="18" charset="0"/>
                      </a:rPr>
                      <m:t>𝒇</m:t>
                    </m:r>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𝑪</m:t>
                        </m:r>
                      </m:e>
                      <m:sub>
                        <m:r>
                          <a:rPr lang="en-US" altLang="zh-CN" b="1" i="1" smtClean="0">
                            <a:latin typeface="Cambria Math" panose="02040503050406030204" pitchFamily="18" charset="0"/>
                          </a:rPr>
                          <m:t>𝑴</m:t>
                        </m:r>
                      </m:sub>
                      <m:sup>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sup>
                    </m:sSubSup>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e>
                    </m:d>
                  </m:oMath>
                </a14:m>
                <a:endParaRPr lang="en-US" altLang="zh-CN" dirty="0"/>
              </a:p>
              <a:p>
                <a:pPr lvl="1"/>
                <a:r>
                  <a:rPr lang="en-US" altLang="zh-CN" dirty="0"/>
                  <a:t>2.</a:t>
                </a:r>
                <a:r>
                  <a:rPr lang="zh-CN" altLang="en-US" dirty="0"/>
                  <a:t>函数</a:t>
                </a:r>
                <a14:m>
                  <m:oMath xmlns:m="http://schemas.openxmlformats.org/officeDocument/2006/math">
                    <m:r>
                      <a:rPr lang="en-US" altLang="zh-CN" b="1" i="1" smtClean="0">
                        <a:latin typeface="Cambria Math" panose="02040503050406030204" pitchFamily="18" charset="0"/>
                      </a:rPr>
                      <m:t>𝒇</m:t>
                    </m:r>
                  </m:oMath>
                </a14:m>
                <a:r>
                  <a:rPr lang="zh-CN" altLang="en-US" dirty="0"/>
                  <a:t>存在一个局部极小点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oMath>
                </a14:m>
                <a:r>
                  <a:rPr lang="zh-CN" altLang="en-US" dirty="0"/>
                  <a:t>，该点处</a:t>
                </a:r>
                <a:r>
                  <a:rPr lang="en-US" altLang="zh-CN" dirty="0"/>
                  <a:t>Hessian</a:t>
                </a:r>
                <a:r>
                  <a:rPr lang="zh-CN" altLang="en-US" dirty="0"/>
                  <a:t>矩阵正定：</a:t>
                </a:r>
                <a14:m>
                  <m:oMath xmlns:m="http://schemas.openxmlformats.org/officeDocument/2006/math">
                    <m:sSup>
                      <m:sSupPr>
                        <m:ctrlPr>
                          <a:rPr lang="en-US" altLang="zh-CN" b="1" i="1" smtClean="0">
                            <a:latin typeface="Cambria Math" panose="02040503050406030204" pitchFamily="18" charset="0"/>
                          </a:rPr>
                        </m:ctrlPr>
                      </m:sSupPr>
                      <m:e>
                        <m:r>
                          <a:rPr lang="en-US" altLang="zh-CN" b="1" i="0" smtClean="0">
                            <a:latin typeface="Cambria Math" panose="02040503050406030204" pitchFamily="18" charset="0"/>
                          </a:rPr>
                          <m:t>𝛁</m:t>
                        </m:r>
                      </m:e>
                      <m:sup>
                        <m:r>
                          <a:rPr lang="en-US" altLang="zh-CN" b="1" i="0" smtClean="0">
                            <a:latin typeface="Cambria Math" panose="02040503050406030204" pitchFamily="18" charset="0"/>
                          </a:rPr>
                          <m:t>𝟐</m:t>
                        </m:r>
                      </m:sup>
                    </m:sSup>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e>
                    </m:d>
                    <m:r>
                      <a:rPr lang="en-US" altLang="zh-CN" b="1" i="1" smtClean="0">
                        <a:latin typeface="Cambria Math" panose="02040503050406030204" pitchFamily="18" charset="0"/>
                      </a:rPr>
                      <m:t>≽</m:t>
                    </m:r>
                    <m:r>
                      <a:rPr lang="en-US" altLang="zh-CN" b="1" i="1" smtClean="0">
                        <a:latin typeface="Cambria Math" panose="02040503050406030204" pitchFamily="18" charset="0"/>
                      </a:rPr>
                      <m:t>𝝁</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𝑰</m:t>
                        </m:r>
                      </m:e>
                      <m:sub>
                        <m:r>
                          <a:rPr lang="en-US" altLang="zh-CN" b="1" i="1" smtClean="0">
                            <a:latin typeface="Cambria Math" panose="02040503050406030204" pitchFamily="18" charset="0"/>
                          </a:rPr>
                          <m:t>𝒏</m:t>
                        </m:r>
                      </m:sub>
                    </m:sSub>
                  </m:oMath>
                </a14:m>
                <a:r>
                  <a:rPr lang="en-US" altLang="zh-CN" dirty="0"/>
                  <a:t>,</a:t>
                </a:r>
                <a14:m>
                  <m:oMath xmlns:m="http://schemas.openxmlformats.org/officeDocument/2006/math">
                    <m:r>
                      <a:rPr lang="en-US" altLang="zh-CN" b="1" i="1" dirty="0" smtClean="0">
                        <a:latin typeface="Cambria Math" panose="02040503050406030204" pitchFamily="18" charset="0"/>
                      </a:rPr>
                      <m:t>𝝁</m:t>
                    </m:r>
                    <m:r>
                      <a:rPr lang="en-US" altLang="zh-CN" b="1" i="1" dirty="0" smtClean="0">
                        <a:latin typeface="Cambria Math" panose="02040503050406030204" pitchFamily="18" charset="0"/>
                      </a:rPr>
                      <m:t>&gt;</m:t>
                    </m:r>
                    <m:r>
                      <a:rPr lang="en-US" altLang="zh-CN" b="1" i="1" dirty="0" smtClean="0">
                        <a:latin typeface="Cambria Math" panose="02040503050406030204" pitchFamily="18" charset="0"/>
                      </a:rPr>
                      <m:t>𝟎</m:t>
                    </m:r>
                  </m:oMath>
                </a14:m>
                <a:endParaRPr lang="en-US" altLang="zh-CN" dirty="0"/>
              </a:p>
              <a:p>
                <a:pPr lvl="1"/>
                <a:r>
                  <a:rPr lang="en-US" altLang="zh-CN" dirty="0"/>
                  <a:t>3.</a:t>
                </a:r>
                <a:r>
                  <a:rPr lang="zh-CN" altLang="en-US" dirty="0"/>
                  <a:t>初始点</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oMath>
                </a14:m>
                <a:r>
                  <a:rPr lang="zh-CN" altLang="en-US" dirty="0"/>
                  <a:t>足够接近</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oMath>
                </a14:m>
                <a:endParaRPr lang="en-US" altLang="zh-CN" dirty="0"/>
              </a:p>
              <a:p>
                <a14:m>
                  <m:oMath xmlns:m="http://schemas.openxmlformats.org/officeDocument/2006/math">
                    <m:sSub>
                      <m:sSubPr>
                        <m:ctrlPr>
                          <a:rPr lang="en-US" altLang="zh-CN" sz="2470" i="1">
                            <a:solidFill>
                              <a:srgbClr val="FF0000"/>
                            </a:solidFill>
                            <a:latin typeface="Cambria Math" panose="02040503050406030204" pitchFamily="18" charset="0"/>
                          </a:rPr>
                        </m:ctrlPr>
                      </m:sSubPr>
                      <m:e>
                        <m:r>
                          <a:rPr lang="en-US" altLang="zh-CN" sz="2470" i="1">
                            <a:solidFill>
                              <a:srgbClr val="FF0000"/>
                            </a:solidFill>
                            <a:latin typeface="Cambria Math" panose="02040503050406030204" pitchFamily="18" charset="0"/>
                          </a:rPr>
                          <m:t>𝒙</m:t>
                        </m:r>
                      </m:e>
                      <m:sub>
                        <m:r>
                          <a:rPr lang="en-US" altLang="zh-CN" sz="2470" i="1">
                            <a:solidFill>
                              <a:srgbClr val="FF0000"/>
                            </a:solidFill>
                            <a:latin typeface="Cambria Math" panose="02040503050406030204" pitchFamily="18" charset="0"/>
                          </a:rPr>
                          <m:t>𝒌</m:t>
                        </m:r>
                        <m:r>
                          <a:rPr lang="en-US" altLang="zh-CN" sz="2470" i="1">
                            <a:solidFill>
                              <a:srgbClr val="FF0000"/>
                            </a:solidFill>
                            <a:latin typeface="Cambria Math" panose="02040503050406030204" pitchFamily="18" charset="0"/>
                          </a:rPr>
                          <m:t>+</m:t>
                        </m:r>
                        <m:r>
                          <a:rPr lang="en-US" altLang="zh-CN" sz="2470" i="1">
                            <a:solidFill>
                              <a:srgbClr val="FF0000"/>
                            </a:solidFill>
                            <a:latin typeface="Cambria Math" panose="02040503050406030204" pitchFamily="18" charset="0"/>
                          </a:rPr>
                          <m:t>𝟏</m:t>
                        </m:r>
                      </m:sub>
                    </m:sSub>
                    <m:r>
                      <a:rPr lang="en-US" altLang="zh-CN" sz="2470" i="1">
                        <a:solidFill>
                          <a:srgbClr val="FF0000"/>
                        </a:solidFill>
                        <a:latin typeface="Cambria Math" panose="02040503050406030204" pitchFamily="18" charset="0"/>
                      </a:rPr>
                      <m:t>=</m:t>
                    </m:r>
                    <m:sSub>
                      <m:sSubPr>
                        <m:ctrlPr>
                          <a:rPr lang="en-US" altLang="zh-CN" sz="2470" i="1">
                            <a:solidFill>
                              <a:srgbClr val="FF0000"/>
                            </a:solidFill>
                            <a:latin typeface="Cambria Math" panose="02040503050406030204" pitchFamily="18" charset="0"/>
                          </a:rPr>
                        </m:ctrlPr>
                      </m:sSubPr>
                      <m:e>
                        <m:r>
                          <a:rPr lang="en-US" altLang="zh-CN" sz="2470" i="1">
                            <a:solidFill>
                              <a:srgbClr val="FF0000"/>
                            </a:solidFill>
                            <a:latin typeface="Cambria Math" panose="02040503050406030204" pitchFamily="18" charset="0"/>
                          </a:rPr>
                          <m:t>𝒙</m:t>
                        </m:r>
                      </m:e>
                      <m:sub>
                        <m:r>
                          <a:rPr lang="en-US" altLang="zh-CN" sz="2470" i="1">
                            <a:solidFill>
                              <a:srgbClr val="FF0000"/>
                            </a:solidFill>
                            <a:latin typeface="Cambria Math" panose="02040503050406030204" pitchFamily="18" charset="0"/>
                          </a:rPr>
                          <m:t>𝒌</m:t>
                        </m:r>
                      </m:sub>
                    </m:sSub>
                    <m:r>
                      <a:rPr lang="en-US" altLang="zh-CN" sz="2470" i="1">
                        <a:solidFill>
                          <a:srgbClr val="FF0000"/>
                        </a:solidFill>
                        <a:latin typeface="Cambria Math" panose="02040503050406030204" pitchFamily="18" charset="0"/>
                      </a:rPr>
                      <m:t>−</m:t>
                    </m:r>
                    <m:sSup>
                      <m:sSupPr>
                        <m:ctrlPr>
                          <a:rPr lang="en-US" altLang="zh-CN" sz="2470" i="1">
                            <a:solidFill>
                              <a:srgbClr val="FF0000"/>
                            </a:solidFill>
                            <a:latin typeface="Cambria Math" panose="02040503050406030204" pitchFamily="18" charset="0"/>
                          </a:rPr>
                        </m:ctrlPr>
                      </m:sSupPr>
                      <m:e>
                        <m:d>
                          <m:dPr>
                            <m:begChr m:val="["/>
                            <m:endChr m:val="]"/>
                            <m:ctrlPr>
                              <a:rPr lang="en-US" altLang="zh-CN" sz="2470" i="1">
                                <a:solidFill>
                                  <a:srgbClr val="FF0000"/>
                                </a:solidFill>
                                <a:latin typeface="Cambria Math" panose="02040503050406030204" pitchFamily="18" charset="0"/>
                              </a:rPr>
                            </m:ctrlPr>
                          </m:dPr>
                          <m:e>
                            <m:sSup>
                              <m:sSupPr>
                                <m:ctrlPr>
                                  <a:rPr lang="en-US" altLang="zh-CN" sz="2470" i="1">
                                    <a:solidFill>
                                      <a:srgbClr val="FF0000"/>
                                    </a:solidFill>
                                    <a:latin typeface="Cambria Math" panose="02040503050406030204" pitchFamily="18" charset="0"/>
                                  </a:rPr>
                                </m:ctrlPr>
                              </m:sSupPr>
                              <m:e>
                                <m:r>
                                  <a:rPr lang="en-US" altLang="zh-CN" sz="2470">
                                    <a:solidFill>
                                      <a:srgbClr val="FF0000"/>
                                    </a:solidFill>
                                    <a:latin typeface="Cambria Math" panose="02040503050406030204" pitchFamily="18" charset="0"/>
                                  </a:rPr>
                                  <m:t>𝛁</m:t>
                                </m:r>
                              </m:e>
                              <m:sup>
                                <m:r>
                                  <a:rPr lang="en-US" altLang="zh-CN" sz="2470">
                                    <a:solidFill>
                                      <a:srgbClr val="FF0000"/>
                                    </a:solidFill>
                                    <a:latin typeface="Cambria Math" panose="02040503050406030204" pitchFamily="18" charset="0"/>
                                  </a:rPr>
                                  <m:t>𝟐</m:t>
                                </m:r>
                              </m:sup>
                            </m:sSup>
                            <m:r>
                              <a:rPr lang="en-US" altLang="zh-CN" sz="2470" i="1">
                                <a:solidFill>
                                  <a:srgbClr val="FF0000"/>
                                </a:solidFill>
                                <a:latin typeface="Cambria Math" panose="02040503050406030204" pitchFamily="18" charset="0"/>
                              </a:rPr>
                              <m:t>𝒇</m:t>
                            </m:r>
                            <m:d>
                              <m:dPr>
                                <m:ctrlPr>
                                  <a:rPr lang="en-US" altLang="zh-CN" sz="2470" i="1">
                                    <a:solidFill>
                                      <a:srgbClr val="FF0000"/>
                                    </a:solidFill>
                                    <a:latin typeface="Cambria Math" panose="02040503050406030204" pitchFamily="18" charset="0"/>
                                  </a:rPr>
                                </m:ctrlPr>
                              </m:dPr>
                              <m:e>
                                <m:sSub>
                                  <m:sSubPr>
                                    <m:ctrlPr>
                                      <a:rPr lang="en-US" altLang="zh-CN" sz="2470" i="1">
                                        <a:solidFill>
                                          <a:srgbClr val="FF0000"/>
                                        </a:solidFill>
                                        <a:latin typeface="Cambria Math" panose="02040503050406030204" pitchFamily="18" charset="0"/>
                                      </a:rPr>
                                    </m:ctrlPr>
                                  </m:sSubPr>
                                  <m:e>
                                    <m:r>
                                      <a:rPr lang="en-US" altLang="zh-CN" sz="2470" i="1">
                                        <a:solidFill>
                                          <a:srgbClr val="FF0000"/>
                                        </a:solidFill>
                                        <a:latin typeface="Cambria Math" panose="02040503050406030204" pitchFamily="18" charset="0"/>
                                      </a:rPr>
                                      <m:t>𝒙</m:t>
                                    </m:r>
                                  </m:e>
                                  <m:sub>
                                    <m:r>
                                      <a:rPr lang="en-US" altLang="zh-CN" sz="2470" i="1">
                                        <a:solidFill>
                                          <a:srgbClr val="FF0000"/>
                                        </a:solidFill>
                                        <a:latin typeface="Cambria Math" panose="02040503050406030204" pitchFamily="18" charset="0"/>
                                      </a:rPr>
                                      <m:t>𝒌</m:t>
                                    </m:r>
                                  </m:sub>
                                </m:sSub>
                              </m:e>
                            </m:d>
                          </m:e>
                        </m:d>
                      </m:e>
                      <m:sup>
                        <m:r>
                          <a:rPr lang="en-US" altLang="zh-CN" sz="2470" i="1">
                            <a:solidFill>
                              <a:srgbClr val="FF0000"/>
                            </a:solidFill>
                            <a:latin typeface="Cambria Math" panose="02040503050406030204" pitchFamily="18" charset="0"/>
                          </a:rPr>
                          <m:t>−</m:t>
                        </m:r>
                        <m:r>
                          <a:rPr lang="en-US" altLang="zh-CN" sz="2470" i="1">
                            <a:solidFill>
                              <a:srgbClr val="FF0000"/>
                            </a:solidFill>
                            <a:latin typeface="Cambria Math" panose="02040503050406030204" pitchFamily="18" charset="0"/>
                          </a:rPr>
                          <m:t>𝟏</m:t>
                        </m:r>
                      </m:sup>
                    </m:sSup>
                    <m:r>
                      <a:rPr lang="en-US" altLang="zh-CN" sz="2470">
                        <a:solidFill>
                          <a:srgbClr val="FF0000"/>
                        </a:solidFill>
                        <a:latin typeface="Cambria Math" panose="02040503050406030204" pitchFamily="18" charset="0"/>
                      </a:rPr>
                      <m:t>𝛁</m:t>
                    </m:r>
                    <m:r>
                      <a:rPr lang="en-US" altLang="zh-CN" sz="2470" i="1">
                        <a:solidFill>
                          <a:srgbClr val="FF0000"/>
                        </a:solidFill>
                        <a:latin typeface="Cambria Math" panose="02040503050406030204" pitchFamily="18" charset="0"/>
                      </a:rPr>
                      <m:t>𝒇</m:t>
                    </m:r>
                    <m:r>
                      <a:rPr lang="en-US" altLang="zh-CN" sz="2470" i="1">
                        <a:solidFill>
                          <a:srgbClr val="FF0000"/>
                        </a:solidFill>
                        <a:latin typeface="Cambria Math" panose="02040503050406030204" pitchFamily="18" charset="0"/>
                      </a:rPr>
                      <m:t>(</m:t>
                    </m:r>
                    <m:sSub>
                      <m:sSubPr>
                        <m:ctrlPr>
                          <a:rPr lang="en-US" altLang="zh-CN" sz="2470" i="1">
                            <a:solidFill>
                              <a:srgbClr val="FF0000"/>
                            </a:solidFill>
                            <a:latin typeface="Cambria Math" panose="02040503050406030204" pitchFamily="18" charset="0"/>
                          </a:rPr>
                        </m:ctrlPr>
                      </m:sSubPr>
                      <m:e>
                        <m:r>
                          <a:rPr lang="en-US" altLang="zh-CN" sz="2470" i="1">
                            <a:solidFill>
                              <a:srgbClr val="FF0000"/>
                            </a:solidFill>
                            <a:latin typeface="Cambria Math" panose="02040503050406030204" pitchFamily="18" charset="0"/>
                          </a:rPr>
                          <m:t>𝒙</m:t>
                        </m:r>
                      </m:e>
                      <m:sub>
                        <m:r>
                          <a:rPr lang="en-US" altLang="zh-CN" sz="2470" i="1">
                            <a:solidFill>
                              <a:srgbClr val="FF0000"/>
                            </a:solidFill>
                            <a:latin typeface="Cambria Math" panose="02040503050406030204" pitchFamily="18" charset="0"/>
                          </a:rPr>
                          <m:t>𝒌</m:t>
                        </m:r>
                      </m:sub>
                    </m:sSub>
                    <m:r>
                      <a:rPr lang="en-US" altLang="zh-CN" sz="2470" i="1">
                        <a:solidFill>
                          <a:srgbClr val="FF0000"/>
                        </a:solidFill>
                        <a:latin typeface="Cambria Math" panose="02040503050406030204" pitchFamily="18" charset="0"/>
                      </a:rPr>
                      <m:t>)</m:t>
                    </m:r>
                  </m:oMath>
                </a14:m>
                <a:r>
                  <a:rPr lang="zh-CN" altLang="en-US" dirty="0"/>
                  <a:t>的收敛速度如何？</a:t>
                </a:r>
              </a:p>
            </p:txBody>
          </p:sp>
        </mc:Choice>
        <mc:Fallback xmlns="">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blipFill>
                <a:blip r:embed="rId2"/>
                <a:stretch>
                  <a:fillRect l="-1389" t="-16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327359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p:txBody>
              <a:bodyPr>
                <a:noAutofit/>
              </a:bodyPr>
              <a:lstStyle/>
              <a:p>
                <a:r>
                  <a:rPr lang="zh-CN" altLang="en-US" sz="2000" dirty="0"/>
                  <a:t>与梯度法类似</a:t>
                </a:r>
                <a:endParaRPr lang="en-US" altLang="zh-CN" sz="2000" dirty="0"/>
              </a:p>
              <a:p>
                <a14:m>
                  <m:oMath xmlns:m="http://schemas.openxmlformats.org/officeDocument/2006/math">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𝟏</m:t>
                        </m:r>
                      </m:sub>
                    </m:sSub>
                    <m:r>
                      <a:rPr lang="en-US" altLang="zh-CN" sz="2000" i="1">
                        <a:solidFill>
                          <a:srgbClr val="FF0000"/>
                        </a:solidFill>
                        <a:latin typeface="Cambria Math" panose="02040503050406030204" pitchFamily="18" charset="0"/>
                      </a:rPr>
                      <m:t>−</m:t>
                    </m:r>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𝒙</m:t>
                        </m:r>
                      </m:e>
                      <m:sup>
                        <m:r>
                          <a:rPr lang="en-US" altLang="zh-CN" sz="2000" i="1">
                            <a:solidFill>
                              <a:srgbClr val="FF0000"/>
                            </a:solidFill>
                            <a:latin typeface="Cambria Math" panose="02040503050406030204" pitchFamily="18" charset="0"/>
                          </a:rPr>
                          <m:t>∗</m:t>
                        </m:r>
                      </m:sup>
                    </m:sSup>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sub>
                    </m:sSub>
                    <m:r>
                      <a:rPr lang="en-US" altLang="zh-CN" sz="2000" i="1">
                        <a:solidFill>
                          <a:srgbClr val="FF0000"/>
                        </a:solidFill>
                        <a:latin typeface="Cambria Math" panose="02040503050406030204" pitchFamily="18" charset="0"/>
                      </a:rPr>
                      <m:t>−</m:t>
                    </m:r>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𝒙</m:t>
                        </m:r>
                      </m:e>
                      <m:sup>
                        <m:r>
                          <a:rPr lang="en-US" altLang="zh-CN" sz="2000" i="1">
                            <a:solidFill>
                              <a:srgbClr val="FF0000"/>
                            </a:solidFill>
                            <a:latin typeface="Cambria Math" panose="02040503050406030204" pitchFamily="18" charset="0"/>
                          </a:rPr>
                          <m:t>∗</m:t>
                        </m:r>
                      </m:sup>
                    </m:sSup>
                    <m:r>
                      <a:rPr lang="en-US" altLang="zh-CN" sz="2000" i="1">
                        <a:solidFill>
                          <a:srgbClr val="FF0000"/>
                        </a:solidFill>
                        <a:latin typeface="Cambria Math" panose="02040503050406030204" pitchFamily="18" charset="0"/>
                      </a:rPr>
                      <m:t> −</m:t>
                    </m:r>
                    <m:sSup>
                      <m:sSupPr>
                        <m:ctrlPr>
                          <a:rPr lang="en-US" altLang="zh-CN" sz="2000" i="1">
                            <a:solidFill>
                              <a:srgbClr val="FF0000"/>
                            </a:solidFill>
                            <a:latin typeface="Cambria Math" panose="02040503050406030204" pitchFamily="18" charset="0"/>
                          </a:rPr>
                        </m:ctrlPr>
                      </m:sSupPr>
                      <m:e>
                        <m:d>
                          <m:dPr>
                            <m:begChr m:val="["/>
                            <m:endChr m:val="]"/>
                            <m:ctrlPr>
                              <a:rPr lang="en-US" altLang="zh-CN" sz="2000" i="1">
                                <a:solidFill>
                                  <a:srgbClr val="FF0000"/>
                                </a:solidFill>
                                <a:latin typeface="Cambria Math" panose="02040503050406030204" pitchFamily="18" charset="0"/>
                              </a:rPr>
                            </m:ctrlPr>
                          </m:dPr>
                          <m:e>
                            <m:sSup>
                              <m:sSupPr>
                                <m:ctrlPr>
                                  <a:rPr lang="en-US" altLang="zh-CN" sz="2000" i="1">
                                    <a:solidFill>
                                      <a:srgbClr val="FF0000"/>
                                    </a:solidFill>
                                    <a:latin typeface="Cambria Math" panose="02040503050406030204" pitchFamily="18" charset="0"/>
                                  </a:rPr>
                                </m:ctrlPr>
                              </m:sSupPr>
                              <m:e>
                                <m:r>
                                  <a:rPr lang="en-US" altLang="zh-CN" sz="2000">
                                    <a:solidFill>
                                      <a:srgbClr val="FF0000"/>
                                    </a:solidFill>
                                    <a:latin typeface="Cambria Math" panose="02040503050406030204" pitchFamily="18" charset="0"/>
                                  </a:rPr>
                                  <m:t>𝛁</m:t>
                                </m:r>
                              </m:e>
                              <m:sup>
                                <m:r>
                                  <a:rPr lang="en-US" altLang="zh-CN" sz="2000">
                                    <a:solidFill>
                                      <a:srgbClr val="FF0000"/>
                                    </a:solidFill>
                                    <a:latin typeface="Cambria Math" panose="02040503050406030204" pitchFamily="18" charset="0"/>
                                  </a:rPr>
                                  <m:t>𝟐</m:t>
                                </m:r>
                              </m:sup>
                            </m:sSup>
                            <m:r>
                              <a:rPr lang="en-US" altLang="zh-CN" sz="2000" i="1">
                                <a:solidFill>
                                  <a:srgbClr val="FF0000"/>
                                </a:solidFill>
                                <a:latin typeface="Cambria Math" panose="02040503050406030204" pitchFamily="18" charset="0"/>
                              </a:rPr>
                              <m:t>𝒇</m:t>
                            </m:r>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sub>
                                </m:sSub>
                              </m:e>
                            </m:d>
                          </m:e>
                        </m:d>
                      </m:e>
                      <m:sup>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𝟏</m:t>
                        </m:r>
                      </m:sup>
                    </m:sSup>
                    <m:r>
                      <a:rPr lang="en-US" altLang="zh-CN" sz="2000">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𝒇</m:t>
                    </m:r>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sub>
                        </m:sSub>
                      </m:e>
                    </m:d>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sub>
                    </m:sSub>
                    <m:r>
                      <a:rPr lang="en-US" altLang="zh-CN" sz="2000" i="1">
                        <a:solidFill>
                          <a:srgbClr val="FF0000"/>
                        </a:solidFill>
                        <a:latin typeface="Cambria Math" panose="02040503050406030204" pitchFamily="18" charset="0"/>
                      </a:rPr>
                      <m:t>−</m:t>
                    </m:r>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𝒙</m:t>
                        </m:r>
                      </m:e>
                      <m:sup>
                        <m:r>
                          <a:rPr lang="en-US" altLang="zh-CN" sz="2000" i="1">
                            <a:solidFill>
                              <a:srgbClr val="FF0000"/>
                            </a:solidFill>
                            <a:latin typeface="Cambria Math" panose="02040503050406030204" pitchFamily="18" charset="0"/>
                          </a:rPr>
                          <m:t>∗</m:t>
                        </m:r>
                      </m:sup>
                    </m:sSup>
                    <m:r>
                      <a:rPr lang="en-US" altLang="zh-CN" sz="2000" i="1">
                        <a:solidFill>
                          <a:srgbClr val="FF0000"/>
                        </a:solidFill>
                        <a:latin typeface="Cambria Math" panose="02040503050406030204" pitchFamily="18" charset="0"/>
                      </a:rPr>
                      <m:t>−</m:t>
                    </m:r>
                  </m:oMath>
                </a14:m>
                <a:r>
                  <a:rPr lang="en-US" altLang="zh-CN" sz="2000" dirty="0">
                    <a:solidFill>
                      <a:srgbClr val="FF0000"/>
                    </a:solidFill>
                  </a:rPr>
                  <a:t> </a:t>
                </a:r>
                <a14:m>
                  <m:oMath xmlns:m="http://schemas.openxmlformats.org/officeDocument/2006/math">
                    <m:sSup>
                      <m:sSupPr>
                        <m:ctrlPr>
                          <a:rPr lang="en-US" altLang="zh-CN" sz="2000" i="1">
                            <a:solidFill>
                              <a:srgbClr val="FF0000"/>
                            </a:solidFill>
                            <a:latin typeface="Cambria Math" panose="02040503050406030204" pitchFamily="18" charset="0"/>
                          </a:rPr>
                        </m:ctrlPr>
                      </m:sSupPr>
                      <m:e>
                        <m:d>
                          <m:dPr>
                            <m:begChr m:val="["/>
                            <m:endChr m:val="]"/>
                            <m:ctrlPr>
                              <a:rPr lang="en-US" altLang="zh-CN" sz="2000" i="1">
                                <a:solidFill>
                                  <a:srgbClr val="FF0000"/>
                                </a:solidFill>
                                <a:latin typeface="Cambria Math" panose="02040503050406030204" pitchFamily="18" charset="0"/>
                              </a:rPr>
                            </m:ctrlPr>
                          </m:dPr>
                          <m:e>
                            <m:sSup>
                              <m:sSupPr>
                                <m:ctrlPr>
                                  <a:rPr lang="en-US" altLang="zh-CN" sz="2000" i="1">
                                    <a:solidFill>
                                      <a:srgbClr val="FF0000"/>
                                    </a:solidFill>
                                    <a:latin typeface="Cambria Math" panose="02040503050406030204" pitchFamily="18" charset="0"/>
                                  </a:rPr>
                                </m:ctrlPr>
                              </m:sSupPr>
                              <m:e>
                                <m:r>
                                  <a:rPr lang="en-US" altLang="zh-CN" sz="2000">
                                    <a:solidFill>
                                      <a:srgbClr val="FF0000"/>
                                    </a:solidFill>
                                    <a:latin typeface="Cambria Math" panose="02040503050406030204" pitchFamily="18" charset="0"/>
                                  </a:rPr>
                                  <m:t>𝛁</m:t>
                                </m:r>
                              </m:e>
                              <m:sup>
                                <m:r>
                                  <a:rPr lang="en-US" altLang="zh-CN" sz="2000">
                                    <a:solidFill>
                                      <a:srgbClr val="FF0000"/>
                                    </a:solidFill>
                                    <a:latin typeface="Cambria Math" panose="02040503050406030204" pitchFamily="18" charset="0"/>
                                  </a:rPr>
                                  <m:t>𝟐</m:t>
                                </m:r>
                              </m:sup>
                            </m:sSup>
                            <m:r>
                              <a:rPr lang="en-US" altLang="zh-CN" sz="2000" i="1">
                                <a:solidFill>
                                  <a:srgbClr val="FF0000"/>
                                </a:solidFill>
                                <a:latin typeface="Cambria Math" panose="02040503050406030204" pitchFamily="18" charset="0"/>
                              </a:rPr>
                              <m:t>𝒇</m:t>
                            </m:r>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sub>
                                </m:sSub>
                              </m:e>
                            </m:d>
                          </m:e>
                        </m:d>
                      </m:e>
                      <m:sup>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𝟏</m:t>
                        </m:r>
                      </m:sup>
                    </m:sSup>
                    <m:nary>
                      <m:naryPr>
                        <m:ctrlPr>
                          <a:rPr lang="en-US" altLang="zh-CN" sz="2000" i="1">
                            <a:solidFill>
                              <a:srgbClr val="FF0000"/>
                            </a:solidFill>
                            <a:latin typeface="Cambria Math" panose="02040503050406030204" pitchFamily="18" charset="0"/>
                          </a:rPr>
                        </m:ctrlPr>
                      </m:naryPr>
                      <m:sub>
                        <m:r>
                          <m:rPr>
                            <m:brk m:alnAt="23"/>
                          </m:rPr>
                          <a:rPr lang="en-US" altLang="zh-CN" sz="2000" i="1">
                            <a:solidFill>
                              <a:srgbClr val="FF0000"/>
                            </a:solidFill>
                            <a:latin typeface="Cambria Math" panose="02040503050406030204" pitchFamily="18" charset="0"/>
                          </a:rPr>
                          <m:t>𝟎</m:t>
                        </m:r>
                      </m:sub>
                      <m:sup>
                        <m:r>
                          <a:rPr lang="en-US" altLang="zh-CN" sz="2000" i="1">
                            <a:solidFill>
                              <a:srgbClr val="FF0000"/>
                            </a:solidFill>
                            <a:latin typeface="Cambria Math" panose="02040503050406030204" pitchFamily="18" charset="0"/>
                          </a:rPr>
                          <m:t>𝟏</m:t>
                        </m:r>
                      </m:sup>
                      <m:e>
                        <m:sSup>
                          <m:sSupPr>
                            <m:ctrlPr>
                              <a:rPr lang="en-US" altLang="zh-CN" sz="2000" i="1">
                                <a:solidFill>
                                  <a:srgbClr val="FF0000"/>
                                </a:solidFill>
                                <a:latin typeface="Cambria Math" panose="02040503050406030204" pitchFamily="18" charset="0"/>
                              </a:rPr>
                            </m:ctrlPr>
                          </m:sSupPr>
                          <m:e>
                            <m:r>
                              <a:rPr lang="en-US" altLang="zh-CN" sz="2000">
                                <a:solidFill>
                                  <a:srgbClr val="FF0000"/>
                                </a:solidFill>
                                <a:latin typeface="Cambria Math" panose="02040503050406030204" pitchFamily="18" charset="0"/>
                              </a:rPr>
                              <m:t>𝛁</m:t>
                            </m:r>
                          </m:e>
                          <m:sup>
                            <m:r>
                              <a:rPr lang="en-US" altLang="zh-CN" sz="2000" i="1">
                                <a:solidFill>
                                  <a:srgbClr val="FF0000"/>
                                </a:solidFill>
                                <a:latin typeface="Cambria Math" panose="02040503050406030204" pitchFamily="18" charset="0"/>
                              </a:rPr>
                              <m:t>𝟐</m:t>
                            </m:r>
                          </m:sup>
                        </m:sSup>
                        <m:r>
                          <a:rPr lang="en-US" altLang="zh-CN" sz="2000" i="1">
                            <a:solidFill>
                              <a:srgbClr val="FF0000"/>
                            </a:solidFill>
                            <a:latin typeface="Cambria Math" panose="02040503050406030204" pitchFamily="18" charset="0"/>
                          </a:rPr>
                          <m:t>𝒇</m:t>
                        </m:r>
                        <m:d>
                          <m:dPr>
                            <m:ctrlPr>
                              <a:rPr lang="en-US" altLang="zh-CN" sz="2000" i="1">
                                <a:solidFill>
                                  <a:srgbClr val="FF0000"/>
                                </a:solidFill>
                                <a:latin typeface="Cambria Math" panose="02040503050406030204" pitchFamily="18" charset="0"/>
                              </a:rPr>
                            </m:ctrlPr>
                          </m:dPr>
                          <m:e>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𝒙</m:t>
                                </m:r>
                              </m:e>
                              <m:sup>
                                <m:r>
                                  <a:rPr lang="en-US" altLang="zh-CN" sz="2000" i="1">
                                    <a:solidFill>
                                      <a:srgbClr val="FF0000"/>
                                    </a:solidFill>
                                    <a:latin typeface="Cambria Math" panose="02040503050406030204" pitchFamily="18" charset="0"/>
                                  </a:rPr>
                                  <m:t>∗</m:t>
                                </m:r>
                              </m:sup>
                            </m:sSup>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𝝉</m:t>
                            </m:r>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sub>
                                </m:sSub>
                                <m:r>
                                  <a:rPr lang="en-US" altLang="zh-CN" sz="2000" i="1">
                                    <a:solidFill>
                                      <a:srgbClr val="FF0000"/>
                                    </a:solidFill>
                                    <a:latin typeface="Cambria Math" panose="02040503050406030204" pitchFamily="18" charset="0"/>
                                  </a:rPr>
                                  <m:t>−</m:t>
                                </m:r>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𝒙</m:t>
                                    </m:r>
                                  </m:e>
                                  <m:sup>
                                    <m:r>
                                      <a:rPr lang="en-US" altLang="zh-CN" sz="2000" i="1">
                                        <a:solidFill>
                                          <a:srgbClr val="FF0000"/>
                                        </a:solidFill>
                                        <a:latin typeface="Cambria Math" panose="02040503050406030204" pitchFamily="18" charset="0"/>
                                      </a:rPr>
                                      <m:t>∗</m:t>
                                    </m:r>
                                  </m:sup>
                                </m:sSup>
                              </m:e>
                            </m:d>
                          </m:e>
                        </m:d>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sub>
                            </m:sSub>
                            <m:r>
                              <a:rPr lang="en-US" altLang="zh-CN" sz="2000" i="1">
                                <a:solidFill>
                                  <a:srgbClr val="FF0000"/>
                                </a:solidFill>
                                <a:latin typeface="Cambria Math" panose="02040503050406030204" pitchFamily="18" charset="0"/>
                              </a:rPr>
                              <m:t>−</m:t>
                            </m:r>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𝒙</m:t>
                                </m:r>
                              </m:e>
                              <m:sup>
                                <m:r>
                                  <a:rPr lang="en-US" altLang="zh-CN" sz="2000" i="1">
                                    <a:solidFill>
                                      <a:srgbClr val="FF0000"/>
                                    </a:solidFill>
                                    <a:latin typeface="Cambria Math" panose="02040503050406030204" pitchFamily="18" charset="0"/>
                                  </a:rPr>
                                  <m:t>∗</m:t>
                                </m:r>
                              </m:sup>
                            </m:sSup>
                          </m:e>
                        </m:d>
                        <m:r>
                          <a:rPr lang="en-US" altLang="zh-CN" sz="2000" i="1">
                            <a:solidFill>
                              <a:srgbClr val="FF0000"/>
                            </a:solidFill>
                            <a:latin typeface="Cambria Math" panose="02040503050406030204" pitchFamily="18" charset="0"/>
                          </a:rPr>
                          <m:t>𝒅</m:t>
                        </m:r>
                        <m:r>
                          <a:rPr lang="en-US" altLang="zh-CN" sz="2000" i="1">
                            <a:solidFill>
                              <a:srgbClr val="FF0000"/>
                            </a:solidFill>
                            <a:latin typeface="Cambria Math" panose="02040503050406030204" pitchFamily="18" charset="0"/>
                          </a:rPr>
                          <m:t>𝝉</m:t>
                        </m:r>
                      </m:e>
                    </m:nary>
                    <m:r>
                      <a:rPr lang="en-US" altLang="zh-CN" sz="2000" i="1">
                        <a:solidFill>
                          <a:srgbClr val="FF0000"/>
                        </a:solidFill>
                        <a:latin typeface="Cambria Math" panose="02040503050406030204" pitchFamily="18" charset="0"/>
                      </a:rPr>
                      <m:t>=</m:t>
                    </m:r>
                    <m:sSup>
                      <m:sSupPr>
                        <m:ctrlPr>
                          <a:rPr lang="en-US" altLang="zh-CN" sz="2000" i="1">
                            <a:solidFill>
                              <a:srgbClr val="FF0000"/>
                            </a:solidFill>
                            <a:latin typeface="Cambria Math" panose="02040503050406030204" pitchFamily="18" charset="0"/>
                          </a:rPr>
                        </m:ctrlPr>
                      </m:sSupPr>
                      <m:e>
                        <m:d>
                          <m:dPr>
                            <m:begChr m:val="["/>
                            <m:endChr m:val="]"/>
                            <m:ctrlPr>
                              <a:rPr lang="en-US" altLang="zh-CN" sz="2000" i="1">
                                <a:solidFill>
                                  <a:srgbClr val="FF0000"/>
                                </a:solidFill>
                                <a:latin typeface="Cambria Math" panose="02040503050406030204" pitchFamily="18" charset="0"/>
                              </a:rPr>
                            </m:ctrlPr>
                          </m:dPr>
                          <m:e>
                            <m:sSup>
                              <m:sSupPr>
                                <m:ctrlPr>
                                  <a:rPr lang="en-US" altLang="zh-CN" sz="2000" i="1">
                                    <a:solidFill>
                                      <a:srgbClr val="FF0000"/>
                                    </a:solidFill>
                                    <a:latin typeface="Cambria Math" panose="02040503050406030204" pitchFamily="18" charset="0"/>
                                  </a:rPr>
                                </m:ctrlPr>
                              </m:sSupPr>
                              <m:e>
                                <m:r>
                                  <a:rPr lang="en-US" altLang="zh-CN" sz="2000">
                                    <a:solidFill>
                                      <a:srgbClr val="FF0000"/>
                                    </a:solidFill>
                                    <a:latin typeface="Cambria Math" panose="02040503050406030204" pitchFamily="18" charset="0"/>
                                  </a:rPr>
                                  <m:t>𝛁</m:t>
                                </m:r>
                              </m:e>
                              <m:sup>
                                <m:r>
                                  <a:rPr lang="en-US" altLang="zh-CN" sz="2000">
                                    <a:solidFill>
                                      <a:srgbClr val="FF0000"/>
                                    </a:solidFill>
                                    <a:latin typeface="Cambria Math" panose="02040503050406030204" pitchFamily="18" charset="0"/>
                                  </a:rPr>
                                  <m:t>𝟐</m:t>
                                </m:r>
                              </m:sup>
                            </m:sSup>
                            <m:r>
                              <a:rPr lang="en-US" altLang="zh-CN" sz="2000" i="1">
                                <a:solidFill>
                                  <a:srgbClr val="FF0000"/>
                                </a:solidFill>
                                <a:latin typeface="Cambria Math" panose="02040503050406030204" pitchFamily="18" charset="0"/>
                              </a:rPr>
                              <m:t>𝒇</m:t>
                            </m:r>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sub>
                                </m:sSub>
                              </m:e>
                            </m:d>
                          </m:e>
                        </m:d>
                      </m:e>
                      <m:sup>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𝟏</m:t>
                        </m:r>
                      </m:sup>
                    </m:sSup>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𝑮</m:t>
                        </m:r>
                      </m:e>
                      <m:sub>
                        <m:r>
                          <a:rPr lang="en-US" altLang="zh-CN" sz="2000" i="1">
                            <a:solidFill>
                              <a:srgbClr val="FF0000"/>
                            </a:solidFill>
                            <a:latin typeface="Cambria Math" panose="02040503050406030204" pitchFamily="18" charset="0"/>
                          </a:rPr>
                          <m:t>𝒌</m:t>
                        </m:r>
                      </m:sub>
                    </m:sSub>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sub>
                    </m:sSub>
                    <m:r>
                      <a:rPr lang="en-US" altLang="zh-CN" sz="2000" i="1">
                        <a:solidFill>
                          <a:srgbClr val="FF0000"/>
                        </a:solidFill>
                        <a:latin typeface="Cambria Math" panose="02040503050406030204" pitchFamily="18" charset="0"/>
                      </a:rPr>
                      <m:t>−</m:t>
                    </m:r>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𝒙</m:t>
                        </m:r>
                      </m:e>
                      <m:sup>
                        <m:r>
                          <a:rPr lang="en-US" altLang="zh-CN" sz="2000" i="1">
                            <a:solidFill>
                              <a:srgbClr val="FF0000"/>
                            </a:solidFill>
                            <a:latin typeface="Cambria Math" panose="02040503050406030204" pitchFamily="18" charset="0"/>
                          </a:rPr>
                          <m:t>∗</m:t>
                        </m:r>
                      </m:sup>
                    </m:sSup>
                    <m:r>
                      <a:rPr lang="en-US" altLang="zh-CN" sz="2000" i="1">
                        <a:solidFill>
                          <a:srgbClr val="FF0000"/>
                        </a:solidFill>
                        <a:latin typeface="Cambria Math" panose="02040503050406030204" pitchFamily="18" charset="0"/>
                      </a:rPr>
                      <m:t>)</m:t>
                    </m:r>
                  </m:oMath>
                </a14:m>
                <a:endParaRPr lang="en-US" altLang="zh-CN" sz="2000" dirty="0"/>
              </a:p>
              <a:p>
                <a:r>
                  <a:rPr lang="zh-CN" altLang="en-US" sz="2000" dirty="0"/>
                  <a:t>其中</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𝑮</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oMath>
                </a14:m>
                <a:r>
                  <a:rPr lang="en-US" altLang="zh-CN" sz="2000" dirty="0">
                    <a:solidFill>
                      <a:srgbClr val="FF0000"/>
                    </a:solidFill>
                  </a:rPr>
                  <a:t> </a:t>
                </a:r>
                <a14:m>
                  <m:oMath xmlns:m="http://schemas.openxmlformats.org/officeDocument/2006/math">
                    <m:nary>
                      <m:naryPr>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𝟎</m:t>
                        </m:r>
                      </m:sub>
                      <m:sup>
                        <m:r>
                          <a:rPr lang="en-US" altLang="zh-CN" sz="2000" i="1">
                            <a:latin typeface="Cambria Math" panose="02040503050406030204" pitchFamily="18" charset="0"/>
                          </a:rPr>
                          <m:t>𝟏</m:t>
                        </m:r>
                      </m:sup>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i="1">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i="1">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𝝉</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m:t>
                                        </m:r>
                                      </m:sup>
                                    </m:sSup>
                                  </m:e>
                                </m:d>
                              </m:e>
                            </m:d>
                          </m:e>
                        </m:d>
                        <m:r>
                          <a:rPr lang="en-US" altLang="zh-CN" sz="2000" i="1">
                            <a:latin typeface="Cambria Math" panose="02040503050406030204" pitchFamily="18" charset="0"/>
                          </a:rPr>
                          <m:t>𝒅</m:t>
                        </m:r>
                        <m:r>
                          <a:rPr lang="en-US" altLang="zh-CN" sz="2000" i="1">
                            <a:latin typeface="Cambria Math" panose="02040503050406030204" pitchFamily="18" charset="0"/>
                          </a:rPr>
                          <m:t>𝝉</m:t>
                        </m:r>
                      </m:e>
                    </m:nary>
                  </m:oMath>
                </a14:m>
                <a:endParaRPr lang="en-US" altLang="zh-CN" sz="2000" dirty="0"/>
              </a:p>
              <a:p>
                <a:r>
                  <a:rPr lang="zh-CN" altLang="en-US" sz="2000" dirty="0"/>
                  <a:t>令</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𝒓</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r>
                      <m:rPr>
                        <m:lit/>
                      </m:rP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m:t>
                        </m:r>
                      </m:sup>
                    </m:sSup>
                    <m:r>
                      <m:rPr>
                        <m:lit/>
                      </m:rPr>
                      <a:rPr lang="en-US" altLang="zh-CN" sz="2000" i="1">
                        <a:latin typeface="Cambria Math" panose="02040503050406030204" pitchFamily="18" charset="0"/>
                      </a:rPr>
                      <m:t>||</m:t>
                    </m:r>
                  </m:oMath>
                </a14:m>
                <a:r>
                  <a:rPr lang="en-US" altLang="zh-CN" sz="2000" dirty="0"/>
                  <a:t>,</a:t>
                </a:r>
                <a:r>
                  <a:rPr lang="zh-CN" altLang="en-US" sz="2000" dirty="0"/>
                  <a:t>则</a:t>
                </a:r>
                <a:endParaRPr lang="en-US" altLang="zh-CN" sz="2000" dirty="0"/>
              </a:p>
              <a:p>
                <a14:m>
                  <m:oMath xmlns:m="http://schemas.openxmlformats.org/officeDocument/2006/math">
                    <m:r>
                      <m:rPr>
                        <m:lit/>
                      </m:rP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𝑮</m:t>
                        </m:r>
                      </m:e>
                      <m:sub>
                        <m:r>
                          <a:rPr lang="en-US" altLang="zh-CN" sz="2000" i="1">
                            <a:latin typeface="Cambria Math" panose="02040503050406030204" pitchFamily="18" charset="0"/>
                          </a:rPr>
                          <m:t>𝒌</m:t>
                        </m:r>
                      </m:sub>
                    </m:sSub>
                    <m:r>
                      <m:rPr>
                        <m:lit/>
                      </m:rPr>
                      <a:rPr lang="en-US" altLang="zh-CN" sz="2000" i="1">
                        <a:latin typeface="Cambria Math" panose="02040503050406030204" pitchFamily="18" charset="0"/>
                      </a:rPr>
                      <m:t>||</m:t>
                    </m:r>
                    <m:r>
                      <a:rPr lang="en-US" altLang="zh-CN" sz="2000" i="1">
                        <a:latin typeface="Cambria Math" panose="02040503050406030204" pitchFamily="18" charset="0"/>
                      </a:rPr>
                      <m:t>=</m:t>
                    </m:r>
                    <m:r>
                      <m:rPr>
                        <m:lit/>
                      </m:rPr>
                      <a:rPr lang="en-US" altLang="zh-CN" sz="2000">
                        <a:latin typeface="Cambria Math" panose="02040503050406030204" pitchFamily="18" charset="0"/>
                      </a:rPr>
                      <m:t>||</m:t>
                    </m:r>
                    <m:nary>
                      <m:naryPr>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𝟎</m:t>
                        </m:r>
                      </m:sub>
                      <m:sup>
                        <m:r>
                          <a:rPr lang="en-US" altLang="zh-CN" sz="2000" i="1">
                            <a:latin typeface="Cambria Math" panose="02040503050406030204" pitchFamily="18" charset="0"/>
                          </a:rPr>
                          <m:t>𝟏</m:t>
                        </m:r>
                      </m:sup>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i="1">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i="1">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𝝉</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m:t>
                                        </m:r>
                                      </m:sup>
                                    </m:sSup>
                                  </m:e>
                                </m:d>
                              </m:e>
                            </m:d>
                          </m:e>
                        </m:d>
                        <m:r>
                          <a:rPr lang="en-US" altLang="zh-CN" sz="2000" i="1">
                            <a:latin typeface="Cambria Math" panose="02040503050406030204" pitchFamily="18" charset="0"/>
                          </a:rPr>
                          <m:t>𝒅</m:t>
                        </m:r>
                        <m:r>
                          <a:rPr lang="en-US" altLang="zh-CN" sz="2000" i="1">
                            <a:latin typeface="Cambria Math" panose="02040503050406030204" pitchFamily="18" charset="0"/>
                          </a:rPr>
                          <m:t>𝝉</m:t>
                        </m:r>
                      </m:e>
                    </m:nary>
                    <m:r>
                      <m:rPr>
                        <m:lit/>
                      </m:rPr>
                      <a:rPr lang="en-US" altLang="zh-CN" sz="2000">
                        <a:latin typeface="Cambria Math" panose="02040503050406030204" pitchFamily="18" charset="0"/>
                      </a:rPr>
                      <m:t>||</m:t>
                    </m:r>
                    <m:r>
                      <a:rPr lang="en-US" altLang="zh-CN" sz="2000">
                        <a:latin typeface="Cambria Math" panose="02040503050406030204" pitchFamily="18" charset="0"/>
                      </a:rPr>
                      <m:t>≤</m:t>
                    </m:r>
                    <m:nary>
                      <m:naryPr>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𝟎</m:t>
                        </m:r>
                      </m:sub>
                      <m:sup>
                        <m:r>
                          <a:rPr lang="en-US" altLang="zh-CN" sz="2000" i="1">
                            <a:latin typeface="Cambria Math" panose="02040503050406030204" pitchFamily="18" charset="0"/>
                          </a:rPr>
                          <m:t>𝟏</m:t>
                        </m:r>
                      </m:sup>
                      <m:e>
                        <m:r>
                          <m:rPr>
                            <m:lit/>
                          </m:rP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i="1">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i="1">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𝝉</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m:t>
                                        </m:r>
                                      </m:sup>
                                    </m:sSup>
                                  </m:e>
                                </m:d>
                              </m:e>
                            </m:d>
                          </m:e>
                        </m:d>
                        <m:r>
                          <m:rPr>
                            <m:lit/>
                          </m:rPr>
                          <a:rPr lang="en-US" altLang="zh-CN" sz="2000" i="1">
                            <a:latin typeface="Cambria Math" panose="02040503050406030204" pitchFamily="18" charset="0"/>
                          </a:rPr>
                          <m:t>||</m:t>
                        </m:r>
                        <m:r>
                          <a:rPr lang="en-US" altLang="zh-CN" sz="2000" i="1">
                            <a:latin typeface="Cambria Math" panose="02040503050406030204" pitchFamily="18" charset="0"/>
                          </a:rPr>
                          <m:t>𝒅</m:t>
                        </m:r>
                        <m:r>
                          <a:rPr lang="en-US" altLang="zh-CN" sz="2000" i="1">
                            <a:latin typeface="Cambria Math" panose="02040503050406030204" pitchFamily="18" charset="0"/>
                          </a:rPr>
                          <m:t>𝝉</m:t>
                        </m:r>
                        <m:r>
                          <a:rPr lang="en-US" altLang="zh-CN" sz="2000" i="1">
                            <a:latin typeface="Cambria Math" panose="02040503050406030204" pitchFamily="18" charset="0"/>
                          </a:rPr>
                          <m:t>≤</m:t>
                        </m:r>
                        <m:nary>
                          <m:naryPr>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𝟎</m:t>
                            </m:r>
                          </m:sub>
                          <m:sup>
                            <m:r>
                              <a:rPr lang="en-US" altLang="zh-CN" sz="2000" i="1">
                                <a:latin typeface="Cambria Math" panose="02040503050406030204" pitchFamily="18" charset="0"/>
                              </a:rPr>
                              <m:t>𝟏</m:t>
                            </m:r>
                          </m:sup>
                          <m:e>
                            <m:r>
                              <a:rPr lang="en-US" altLang="zh-CN" sz="2000" i="1">
                                <a:latin typeface="Cambria Math" panose="02040503050406030204" pitchFamily="18" charset="0"/>
                              </a:rPr>
                              <m:t>𝑴</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𝟏</m:t>
                                </m:r>
                                <m:r>
                                  <a:rPr lang="en-US" altLang="zh-CN" sz="2000" i="1">
                                    <a:latin typeface="Cambria Math" panose="02040503050406030204" pitchFamily="18" charset="0"/>
                                  </a:rPr>
                                  <m:t>−</m:t>
                                </m:r>
                                <m:r>
                                  <a:rPr lang="en-US" altLang="zh-CN" sz="2000" i="1">
                                    <a:latin typeface="Cambria Math" panose="02040503050406030204" pitchFamily="18" charset="0"/>
                                  </a:rPr>
                                  <m:t>𝝉</m:t>
                                </m:r>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𝒓</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𝒅</m:t>
                            </m:r>
                            <m:r>
                              <a:rPr lang="en-US" altLang="zh-CN" sz="2000" i="1">
                                <a:latin typeface="Cambria Math" panose="02040503050406030204" pitchFamily="18" charset="0"/>
                              </a:rPr>
                              <m:t>𝝉</m:t>
                            </m:r>
                            <m:r>
                              <a:rPr lang="en-US" altLang="zh-CN" sz="2000" i="1">
                                <a:latin typeface="Cambria Math" panose="02040503050406030204" pitchFamily="18" charset="0"/>
                              </a:rPr>
                              <m:t>=</m:t>
                            </m:r>
                            <m:f>
                              <m:fPr>
                                <m:ctrlPr>
                                  <a:rPr lang="en-US" altLang="zh-CN" sz="2000" i="1">
                                    <a:solidFill>
                                      <a:srgbClr val="FF0000"/>
                                    </a:solidFill>
                                    <a:latin typeface="Cambria Math" panose="02040503050406030204" pitchFamily="18" charset="0"/>
                                  </a:rPr>
                                </m:ctrlPr>
                              </m:fPr>
                              <m:num>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𝒓</m:t>
                                    </m:r>
                                  </m:e>
                                  <m:sub>
                                    <m:r>
                                      <a:rPr lang="en-US" altLang="zh-CN" sz="2000" i="1">
                                        <a:solidFill>
                                          <a:srgbClr val="FF0000"/>
                                        </a:solidFill>
                                        <a:latin typeface="Cambria Math" panose="02040503050406030204" pitchFamily="18" charset="0"/>
                                      </a:rPr>
                                      <m:t>𝒌</m:t>
                                    </m:r>
                                  </m:sub>
                                </m:sSub>
                              </m:num>
                              <m:den>
                                <m:r>
                                  <a:rPr lang="en-US" altLang="zh-CN" sz="2000" i="1">
                                    <a:solidFill>
                                      <a:srgbClr val="FF0000"/>
                                    </a:solidFill>
                                    <a:latin typeface="Cambria Math" panose="02040503050406030204" pitchFamily="18" charset="0"/>
                                  </a:rPr>
                                  <m:t>𝟐</m:t>
                                </m:r>
                              </m:den>
                            </m:f>
                            <m:r>
                              <a:rPr lang="en-US" altLang="zh-CN" sz="2000" i="1">
                                <a:solidFill>
                                  <a:srgbClr val="FF0000"/>
                                </a:solidFill>
                                <a:latin typeface="Cambria Math" panose="02040503050406030204" pitchFamily="18" charset="0"/>
                              </a:rPr>
                              <m:t>𝑴</m:t>
                            </m:r>
                          </m:e>
                        </m:nary>
                      </m:e>
                    </m:nary>
                  </m:oMath>
                </a14:m>
                <a:endParaRPr lang="en-US" altLang="zh-CN" sz="2000" dirty="0"/>
              </a:p>
              <a:p>
                <a:r>
                  <a:rPr lang="zh-CN" altLang="en-US" sz="2000" dirty="0"/>
                  <a:t>因此，由之前的推论我们有：</a:t>
                </a:r>
                <a14:m>
                  <m:oMath xmlns:m="http://schemas.openxmlformats.org/officeDocument/2006/math">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𝟐</m:t>
                        </m:r>
                      </m:sup>
                    </m:sSup>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m:t>
                            </m:r>
                          </m:sup>
                        </m:sSup>
                      </m:e>
                    </m:d>
                    <m:r>
                      <a:rPr lang="en-US" altLang="zh-CN" sz="2000" i="1">
                        <a:latin typeface="Cambria Math" panose="02040503050406030204" pitchFamily="18" charset="0"/>
                      </a:rPr>
                      <m:t>−</m:t>
                    </m:r>
                    <m:r>
                      <a:rPr lang="en-US" altLang="zh-CN" sz="2000" i="1">
                        <a:latin typeface="Cambria Math" panose="02040503050406030204" pitchFamily="18" charset="0"/>
                      </a:rPr>
                      <m:t>𝑴</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𝒓</m:t>
                        </m:r>
                      </m:e>
                      <m:sub>
                        <m:r>
                          <a:rPr lang="en-US" altLang="zh-CN" sz="2000" i="1">
                            <a:latin typeface="Cambria Math" panose="02040503050406030204" pitchFamily="18" charset="0"/>
                          </a:rPr>
                          <m:t>𝒌</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𝑰</m:t>
                        </m:r>
                      </m:e>
                      <m:sub>
                        <m:r>
                          <a:rPr lang="en-US" altLang="zh-CN" sz="2000" i="1">
                            <a:latin typeface="Cambria Math" panose="02040503050406030204" pitchFamily="18" charset="0"/>
                          </a:rPr>
                          <m:t>𝒏</m:t>
                        </m:r>
                      </m:sub>
                    </m:sSub>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𝝁</m:t>
                        </m:r>
                        <m:r>
                          <a:rPr lang="en-US" altLang="zh-CN" sz="2000" i="1">
                            <a:latin typeface="Cambria Math" panose="02040503050406030204" pitchFamily="18" charset="0"/>
                          </a:rPr>
                          <m:t>−</m:t>
                        </m:r>
                        <m:r>
                          <a:rPr lang="en-US" altLang="zh-CN" sz="2000" i="1">
                            <a:latin typeface="Cambria Math" panose="02040503050406030204" pitchFamily="18" charset="0"/>
                          </a:rPr>
                          <m:t>𝑴</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𝒓</m:t>
                            </m:r>
                          </m:e>
                          <m:sub>
                            <m:r>
                              <a:rPr lang="en-US" altLang="zh-CN" sz="2000" i="1">
                                <a:latin typeface="Cambria Math" panose="02040503050406030204" pitchFamily="18" charset="0"/>
                              </a:rPr>
                              <m:t>𝒌</m:t>
                            </m:r>
                          </m:sub>
                        </m:sSub>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𝑰</m:t>
                        </m:r>
                      </m:e>
                      <m:sub>
                        <m:r>
                          <a:rPr lang="en-US" altLang="zh-CN" sz="2000" i="1">
                            <a:latin typeface="Cambria Math" panose="02040503050406030204" pitchFamily="18" charset="0"/>
                          </a:rPr>
                          <m:t>𝒏</m:t>
                        </m:r>
                      </m:sub>
                    </m:sSub>
                  </m:oMath>
                </a14:m>
                <a:endParaRPr lang="en-US" altLang="zh-CN" sz="2000" dirty="0"/>
              </a:p>
              <a:p>
                <a:r>
                  <a:rPr lang="zh-CN" altLang="en-US" sz="2000" dirty="0"/>
                  <a:t>因此，若</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𝒓</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&lt;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𝝁</m:t>
                        </m:r>
                      </m:num>
                      <m:den>
                        <m:r>
                          <a:rPr lang="en-US" altLang="zh-CN" sz="2000" i="1">
                            <a:latin typeface="Cambria Math" panose="02040503050406030204" pitchFamily="18" charset="0"/>
                          </a:rPr>
                          <m:t>𝑴</m:t>
                        </m:r>
                      </m:den>
                    </m:f>
                  </m:oMath>
                </a14:m>
                <a:r>
                  <a:rPr lang="zh-CN" altLang="en-US" sz="2000" dirty="0"/>
                  <a:t>，则</a:t>
                </a:r>
                <a14:m>
                  <m:oMath xmlns:m="http://schemas.openxmlformats.org/officeDocument/2006/math">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m:t>
                        </m:r>
                      </m:e>
                      <m:sup>
                        <m:r>
                          <a:rPr lang="en-US" altLang="zh-CN" sz="2000">
                            <a:latin typeface="Cambria Math" panose="02040503050406030204" pitchFamily="18" charset="0"/>
                          </a:rPr>
                          <m:t>𝟐</m:t>
                        </m:r>
                      </m:sup>
                    </m:sSup>
                    <m:r>
                      <a:rPr lang="en-US" altLang="zh-CN" sz="2000" i="1">
                        <a:latin typeface="Cambria Math" panose="02040503050406030204" pitchFamily="18" charset="0"/>
                      </a:rPr>
                      <m:t>𝒇</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oMath>
                </a14:m>
                <a:r>
                  <a:rPr lang="zh-CN" altLang="en-US" sz="2000" dirty="0"/>
                  <a:t>正定，且有</a:t>
                </a:r>
                <a14:m>
                  <m:oMath xmlns:m="http://schemas.openxmlformats.org/officeDocument/2006/math">
                    <m:sSup>
                      <m:sSupPr>
                        <m:ctrlPr>
                          <a:rPr lang="en-US" altLang="zh-CN" sz="2000" i="1">
                            <a:solidFill>
                              <a:srgbClr val="FF0000"/>
                            </a:solidFill>
                            <a:latin typeface="Cambria Math" panose="02040503050406030204" pitchFamily="18" charset="0"/>
                          </a:rPr>
                        </m:ctrlPr>
                      </m:sSupPr>
                      <m:e>
                        <m:d>
                          <m:dPr>
                            <m:begChr m:val="["/>
                            <m:endChr m:val="]"/>
                            <m:ctrlPr>
                              <a:rPr lang="en-US" altLang="zh-CN" sz="2000" i="1">
                                <a:solidFill>
                                  <a:srgbClr val="FF0000"/>
                                </a:solidFill>
                                <a:latin typeface="Cambria Math" panose="02040503050406030204" pitchFamily="18" charset="0"/>
                              </a:rPr>
                            </m:ctrlPr>
                          </m:dPr>
                          <m:e>
                            <m:sSup>
                              <m:sSupPr>
                                <m:ctrlPr>
                                  <a:rPr lang="en-US" altLang="zh-CN" sz="2000" i="1">
                                    <a:solidFill>
                                      <a:srgbClr val="FF0000"/>
                                    </a:solidFill>
                                    <a:latin typeface="Cambria Math" panose="02040503050406030204" pitchFamily="18" charset="0"/>
                                  </a:rPr>
                                </m:ctrlPr>
                              </m:sSupPr>
                              <m:e>
                                <m:r>
                                  <a:rPr lang="en-US" altLang="zh-CN" sz="2000">
                                    <a:solidFill>
                                      <a:srgbClr val="FF0000"/>
                                    </a:solidFill>
                                    <a:latin typeface="Cambria Math" panose="02040503050406030204" pitchFamily="18" charset="0"/>
                                  </a:rPr>
                                  <m:t>𝛁</m:t>
                                </m:r>
                              </m:e>
                              <m:sup>
                                <m:r>
                                  <a:rPr lang="en-US" altLang="zh-CN" sz="2000">
                                    <a:solidFill>
                                      <a:srgbClr val="FF0000"/>
                                    </a:solidFill>
                                    <a:latin typeface="Cambria Math" panose="02040503050406030204" pitchFamily="18" charset="0"/>
                                  </a:rPr>
                                  <m:t>𝟐</m:t>
                                </m:r>
                              </m:sup>
                            </m:sSup>
                            <m:r>
                              <a:rPr lang="en-US" altLang="zh-CN" sz="2000" i="1">
                                <a:solidFill>
                                  <a:srgbClr val="FF0000"/>
                                </a:solidFill>
                                <a:latin typeface="Cambria Math" panose="02040503050406030204" pitchFamily="18" charset="0"/>
                              </a:rPr>
                              <m:t>𝒇</m:t>
                            </m:r>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𝒙</m:t>
                                    </m:r>
                                  </m:e>
                                  <m:sub>
                                    <m:r>
                                      <a:rPr lang="en-US" altLang="zh-CN" sz="2000" i="1">
                                        <a:solidFill>
                                          <a:srgbClr val="FF0000"/>
                                        </a:solidFill>
                                        <a:latin typeface="Cambria Math" panose="02040503050406030204" pitchFamily="18" charset="0"/>
                                      </a:rPr>
                                      <m:t>𝒌</m:t>
                                    </m:r>
                                  </m:sub>
                                </m:sSub>
                              </m:e>
                            </m:d>
                          </m:e>
                        </m:d>
                      </m:e>
                      <m:sup>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𝟏</m:t>
                        </m:r>
                      </m:sup>
                    </m:sSup>
                    <m:r>
                      <a:rPr lang="en-US" altLang="zh-CN" sz="2000" i="1">
                        <a:solidFill>
                          <a:srgbClr val="FF0000"/>
                        </a:solidFill>
                        <a:latin typeface="Cambria Math" panose="02040503050406030204" pitchFamily="18" charset="0"/>
                      </a:rPr>
                      <m:t>≤</m:t>
                    </m:r>
                    <m:sSup>
                      <m:sSupPr>
                        <m:ctrlPr>
                          <a:rPr lang="en-US" altLang="zh-CN" sz="2000" i="1">
                            <a:solidFill>
                              <a:srgbClr val="FF0000"/>
                            </a:solidFill>
                            <a:latin typeface="Cambria Math" panose="02040503050406030204" pitchFamily="18" charset="0"/>
                          </a:rPr>
                        </m:ctrlPr>
                      </m:sSupPr>
                      <m:e>
                        <m:d>
                          <m:dPr>
                            <m:ctrlPr>
                              <a:rPr lang="en-US" altLang="zh-CN" sz="2000" i="1">
                                <a:solidFill>
                                  <a:srgbClr val="FF0000"/>
                                </a:solidFill>
                                <a:latin typeface="Cambria Math" panose="02040503050406030204" pitchFamily="18" charset="0"/>
                              </a:rPr>
                            </m:ctrlPr>
                          </m:dPr>
                          <m:e>
                            <m:r>
                              <a:rPr lang="en-US" altLang="zh-CN" sz="2000" i="1">
                                <a:solidFill>
                                  <a:srgbClr val="FF0000"/>
                                </a:solidFill>
                                <a:latin typeface="Cambria Math" panose="02040503050406030204" pitchFamily="18" charset="0"/>
                              </a:rPr>
                              <m:t>𝝁</m:t>
                            </m:r>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𝑴</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𝒓</m:t>
                                </m:r>
                              </m:e>
                              <m:sub>
                                <m:r>
                                  <a:rPr lang="en-US" altLang="zh-CN" sz="2000" i="1">
                                    <a:solidFill>
                                      <a:srgbClr val="FF0000"/>
                                    </a:solidFill>
                                    <a:latin typeface="Cambria Math" panose="02040503050406030204" pitchFamily="18" charset="0"/>
                                  </a:rPr>
                                  <m:t>𝒌</m:t>
                                </m:r>
                              </m:sub>
                            </m:sSub>
                          </m:e>
                        </m:d>
                      </m:e>
                      <m:sup>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𝟏</m:t>
                        </m:r>
                      </m:sup>
                    </m:sSup>
                  </m:oMath>
                </a14:m>
                <a:endParaRPr lang="en-US" altLang="zh-CN" sz="2000" dirty="0">
                  <a:solidFill>
                    <a:srgbClr val="FF0000"/>
                  </a:solidFill>
                </a:endParaRPr>
              </a:p>
              <a:p>
                <a:r>
                  <a:rPr lang="zh-CN" altLang="en-US" sz="2000" dirty="0"/>
                  <a:t>所以，对于足够小的</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𝒓</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𝒓</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𝟐</m:t>
                        </m:r>
                        <m:r>
                          <a:rPr lang="en-US" altLang="zh-CN" sz="2000" i="1">
                            <a:latin typeface="Cambria Math" panose="02040503050406030204" pitchFamily="18" charset="0"/>
                          </a:rPr>
                          <m:t>𝝁</m:t>
                        </m:r>
                      </m:num>
                      <m:den>
                        <m:r>
                          <a:rPr lang="en-US" altLang="zh-CN" sz="2000" i="1">
                            <a:latin typeface="Cambria Math" panose="02040503050406030204" pitchFamily="18" charset="0"/>
                          </a:rPr>
                          <m:t>𝟑</m:t>
                        </m:r>
                        <m:r>
                          <a:rPr lang="en-US" altLang="zh-CN" sz="2000" i="1">
                            <a:latin typeface="Cambria Math" panose="02040503050406030204" pitchFamily="18" charset="0"/>
                          </a:rPr>
                          <m:t>𝑴</m:t>
                        </m:r>
                      </m:den>
                    </m:f>
                    <m:r>
                      <a:rPr lang="en-US" altLang="zh-CN" sz="2000" i="1">
                        <a:latin typeface="Cambria Math" panose="02040503050406030204" pitchFamily="18" charset="0"/>
                      </a:rPr>
                      <m:t>)</m:t>
                    </m:r>
                  </m:oMath>
                </a14:m>
                <a:r>
                  <a:rPr lang="en-US" altLang="zh-CN" sz="2000" dirty="0"/>
                  <a:t>,</a:t>
                </a:r>
                <a:r>
                  <a:rPr lang="zh-CN" altLang="en-US" sz="2000" dirty="0"/>
                  <a:t>有</a:t>
                </a:r>
                <a14:m>
                  <m:oMath xmlns:m="http://schemas.openxmlformats.org/officeDocument/2006/math">
                    <m:sSub>
                      <m:sSubPr>
                        <m:ctrlPr>
                          <a:rPr lang="en-US" altLang="zh-CN" sz="2000" i="1" dirty="0">
                            <a:solidFill>
                              <a:srgbClr val="CC00CC"/>
                            </a:solidFill>
                            <a:latin typeface="Cambria Math" panose="02040503050406030204" pitchFamily="18" charset="0"/>
                          </a:rPr>
                        </m:ctrlPr>
                      </m:sSubPr>
                      <m:e>
                        <m:r>
                          <a:rPr lang="en-US" altLang="zh-CN" sz="2000" i="1" dirty="0">
                            <a:solidFill>
                              <a:srgbClr val="CC00CC"/>
                            </a:solidFill>
                            <a:latin typeface="Cambria Math" panose="02040503050406030204" pitchFamily="18" charset="0"/>
                          </a:rPr>
                          <m:t>𝒓</m:t>
                        </m:r>
                      </m:e>
                      <m:sub>
                        <m:r>
                          <a:rPr lang="en-US" altLang="zh-CN" sz="2000" i="1" dirty="0">
                            <a:solidFill>
                              <a:srgbClr val="CC00CC"/>
                            </a:solidFill>
                            <a:latin typeface="Cambria Math" panose="02040503050406030204" pitchFamily="18" charset="0"/>
                          </a:rPr>
                          <m:t>𝒌</m:t>
                        </m:r>
                        <m:r>
                          <a:rPr lang="en-US" altLang="zh-CN" sz="2000" i="1" dirty="0">
                            <a:solidFill>
                              <a:srgbClr val="CC00CC"/>
                            </a:solidFill>
                            <a:latin typeface="Cambria Math" panose="02040503050406030204" pitchFamily="18" charset="0"/>
                          </a:rPr>
                          <m:t>+</m:t>
                        </m:r>
                        <m:r>
                          <a:rPr lang="en-US" altLang="zh-CN" sz="2000" i="1" dirty="0">
                            <a:solidFill>
                              <a:srgbClr val="CC00CC"/>
                            </a:solidFill>
                            <a:latin typeface="Cambria Math" panose="02040503050406030204" pitchFamily="18" charset="0"/>
                          </a:rPr>
                          <m:t>𝟏</m:t>
                        </m:r>
                      </m:sub>
                    </m:sSub>
                    <m:r>
                      <a:rPr lang="en-US" altLang="zh-CN" sz="2000" i="1" dirty="0">
                        <a:solidFill>
                          <a:srgbClr val="CC00CC"/>
                        </a:solidFill>
                        <a:latin typeface="Cambria Math" panose="02040503050406030204" pitchFamily="18" charset="0"/>
                      </a:rPr>
                      <m:t>≤</m:t>
                    </m:r>
                    <m:f>
                      <m:fPr>
                        <m:ctrlPr>
                          <a:rPr lang="en-US" altLang="zh-CN" sz="2000" i="1" dirty="0">
                            <a:solidFill>
                              <a:srgbClr val="CC00CC"/>
                            </a:solidFill>
                            <a:latin typeface="Cambria Math" panose="02040503050406030204" pitchFamily="18" charset="0"/>
                          </a:rPr>
                        </m:ctrlPr>
                      </m:fPr>
                      <m:num>
                        <m:r>
                          <a:rPr lang="en-US" altLang="zh-CN" sz="2000" i="1" dirty="0">
                            <a:solidFill>
                              <a:srgbClr val="CC00CC"/>
                            </a:solidFill>
                            <a:latin typeface="Cambria Math" panose="02040503050406030204" pitchFamily="18" charset="0"/>
                          </a:rPr>
                          <m:t>𝑴</m:t>
                        </m:r>
                        <m:sSubSup>
                          <m:sSubSupPr>
                            <m:ctrlPr>
                              <a:rPr lang="en-US" altLang="zh-CN" sz="2000" i="1" dirty="0">
                                <a:solidFill>
                                  <a:srgbClr val="CC00CC"/>
                                </a:solidFill>
                                <a:latin typeface="Cambria Math" panose="02040503050406030204" pitchFamily="18" charset="0"/>
                              </a:rPr>
                            </m:ctrlPr>
                          </m:sSubSupPr>
                          <m:e>
                            <m:r>
                              <a:rPr lang="en-US" altLang="zh-CN" sz="2000" i="1" dirty="0">
                                <a:solidFill>
                                  <a:srgbClr val="CC00CC"/>
                                </a:solidFill>
                                <a:latin typeface="Cambria Math" panose="02040503050406030204" pitchFamily="18" charset="0"/>
                              </a:rPr>
                              <m:t>𝒓</m:t>
                            </m:r>
                          </m:e>
                          <m:sub>
                            <m:r>
                              <a:rPr lang="en-US" altLang="zh-CN" sz="2000" i="1" dirty="0">
                                <a:solidFill>
                                  <a:srgbClr val="CC00CC"/>
                                </a:solidFill>
                                <a:latin typeface="Cambria Math" panose="02040503050406030204" pitchFamily="18" charset="0"/>
                              </a:rPr>
                              <m:t>𝒌</m:t>
                            </m:r>
                          </m:sub>
                          <m:sup>
                            <m:r>
                              <a:rPr lang="en-US" altLang="zh-CN" sz="2000" i="1" dirty="0">
                                <a:solidFill>
                                  <a:srgbClr val="CC00CC"/>
                                </a:solidFill>
                                <a:latin typeface="Cambria Math" panose="02040503050406030204" pitchFamily="18" charset="0"/>
                              </a:rPr>
                              <m:t>𝟐</m:t>
                            </m:r>
                          </m:sup>
                        </m:sSubSup>
                      </m:num>
                      <m:den>
                        <m:r>
                          <a:rPr lang="en-US" altLang="zh-CN" sz="2000" i="1" dirty="0">
                            <a:solidFill>
                              <a:srgbClr val="CC00CC"/>
                            </a:solidFill>
                            <a:latin typeface="Cambria Math" panose="02040503050406030204" pitchFamily="18" charset="0"/>
                          </a:rPr>
                          <m:t>𝟐</m:t>
                        </m:r>
                        <m:d>
                          <m:dPr>
                            <m:ctrlPr>
                              <a:rPr lang="en-US" altLang="zh-CN" sz="2000" i="1" dirty="0">
                                <a:solidFill>
                                  <a:srgbClr val="CC00CC"/>
                                </a:solidFill>
                                <a:latin typeface="Cambria Math" panose="02040503050406030204" pitchFamily="18" charset="0"/>
                              </a:rPr>
                            </m:ctrlPr>
                          </m:dPr>
                          <m:e>
                            <m:r>
                              <a:rPr lang="en-US" altLang="zh-CN" sz="2000" i="1" dirty="0">
                                <a:solidFill>
                                  <a:srgbClr val="CC00CC"/>
                                </a:solidFill>
                                <a:latin typeface="Cambria Math" panose="02040503050406030204" pitchFamily="18" charset="0"/>
                              </a:rPr>
                              <m:t>𝝁</m:t>
                            </m:r>
                            <m:r>
                              <a:rPr lang="en-US" altLang="zh-CN" sz="2000" i="1" dirty="0">
                                <a:solidFill>
                                  <a:srgbClr val="CC00CC"/>
                                </a:solidFill>
                                <a:latin typeface="Cambria Math" panose="02040503050406030204" pitchFamily="18" charset="0"/>
                              </a:rPr>
                              <m:t>−</m:t>
                            </m:r>
                            <m:r>
                              <a:rPr lang="en-US" altLang="zh-CN" sz="2000" i="1" dirty="0">
                                <a:solidFill>
                                  <a:srgbClr val="CC00CC"/>
                                </a:solidFill>
                                <a:latin typeface="Cambria Math" panose="02040503050406030204" pitchFamily="18" charset="0"/>
                              </a:rPr>
                              <m:t>𝑴</m:t>
                            </m:r>
                            <m:sSub>
                              <m:sSubPr>
                                <m:ctrlPr>
                                  <a:rPr lang="en-US" altLang="zh-CN" sz="2000" i="1" dirty="0">
                                    <a:solidFill>
                                      <a:srgbClr val="CC00CC"/>
                                    </a:solidFill>
                                    <a:latin typeface="Cambria Math" panose="02040503050406030204" pitchFamily="18" charset="0"/>
                                  </a:rPr>
                                </m:ctrlPr>
                              </m:sSubPr>
                              <m:e>
                                <m:r>
                                  <a:rPr lang="en-US" altLang="zh-CN" sz="2000" i="1" dirty="0">
                                    <a:solidFill>
                                      <a:srgbClr val="CC00CC"/>
                                    </a:solidFill>
                                    <a:latin typeface="Cambria Math" panose="02040503050406030204" pitchFamily="18" charset="0"/>
                                  </a:rPr>
                                  <m:t>𝒓</m:t>
                                </m:r>
                              </m:e>
                              <m:sub>
                                <m:r>
                                  <a:rPr lang="en-US" altLang="zh-CN" sz="2000" i="1" dirty="0">
                                    <a:solidFill>
                                      <a:srgbClr val="CC00CC"/>
                                    </a:solidFill>
                                    <a:latin typeface="Cambria Math" panose="02040503050406030204" pitchFamily="18" charset="0"/>
                                  </a:rPr>
                                  <m:t>𝒌</m:t>
                                </m:r>
                              </m:sub>
                            </m:sSub>
                          </m:e>
                        </m:d>
                      </m:den>
                    </m:f>
                    <m:r>
                      <a:rPr lang="en-US" altLang="zh-CN" sz="2000" i="1" dirty="0">
                        <a:solidFill>
                          <a:srgbClr val="CC00CC"/>
                        </a:solidFill>
                        <a:latin typeface="Cambria Math" panose="02040503050406030204" pitchFamily="18" charset="0"/>
                      </a:rPr>
                      <m:t>(≤</m:t>
                    </m:r>
                    <m:sSub>
                      <m:sSubPr>
                        <m:ctrlPr>
                          <a:rPr lang="en-US" altLang="zh-CN" sz="2000" i="1" dirty="0">
                            <a:solidFill>
                              <a:srgbClr val="CC00CC"/>
                            </a:solidFill>
                            <a:latin typeface="Cambria Math" panose="02040503050406030204" pitchFamily="18" charset="0"/>
                          </a:rPr>
                        </m:ctrlPr>
                      </m:sSubPr>
                      <m:e>
                        <m:r>
                          <a:rPr lang="en-US" altLang="zh-CN" sz="2000" i="1" dirty="0">
                            <a:solidFill>
                              <a:srgbClr val="CC00CC"/>
                            </a:solidFill>
                            <a:latin typeface="Cambria Math" panose="02040503050406030204" pitchFamily="18" charset="0"/>
                          </a:rPr>
                          <m:t>𝒓</m:t>
                        </m:r>
                      </m:e>
                      <m:sub>
                        <m:r>
                          <a:rPr lang="en-US" altLang="zh-CN" sz="2000" i="1" dirty="0">
                            <a:solidFill>
                              <a:srgbClr val="CC00CC"/>
                            </a:solidFill>
                            <a:latin typeface="Cambria Math" panose="02040503050406030204" pitchFamily="18" charset="0"/>
                          </a:rPr>
                          <m:t>𝒌</m:t>
                        </m:r>
                      </m:sub>
                    </m:sSub>
                    <m:r>
                      <a:rPr lang="en-US" altLang="zh-CN" sz="2000" i="1" dirty="0">
                        <a:solidFill>
                          <a:srgbClr val="CC00CC"/>
                        </a:solidFill>
                        <a:latin typeface="Cambria Math" panose="02040503050406030204" pitchFamily="18" charset="0"/>
                      </a:rPr>
                      <m:t>)</m:t>
                    </m:r>
                  </m:oMath>
                </a14:m>
                <a:endParaRPr lang="zh-CN" altLang="en-US" sz="2000" dirty="0"/>
              </a:p>
            </p:txBody>
          </p:sp>
        </mc:Choice>
        <mc:Fallback xmlns="">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blipFill>
                <a:blip r:embed="rId2"/>
                <a:stretch>
                  <a:fillRect l="-595" t="-759"/>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98B38277-CC1F-41E0-90AF-090EABB76E2D}"/>
              </a:ext>
            </a:extLst>
          </p:cNvPr>
          <p:cNvSpPr txBox="1"/>
          <p:nvPr/>
        </p:nvSpPr>
        <p:spPr>
          <a:xfrm>
            <a:off x="7340105" y="6098634"/>
            <a:ext cx="1422184" cy="461665"/>
          </a:xfrm>
          <a:prstGeom prst="rect">
            <a:avLst/>
          </a:prstGeom>
          <a:noFill/>
        </p:spPr>
        <p:txBody>
          <a:bodyPr wrap="none" rtlCol="0">
            <a:spAutoFit/>
          </a:bodyPr>
          <a:lstStyle/>
          <a:p>
            <a:r>
              <a:rPr lang="zh-CN" altLang="en-US" dirty="0">
                <a:solidFill>
                  <a:srgbClr val="CC00CC"/>
                </a:solidFill>
              </a:rPr>
              <a:t>二次收敛</a:t>
            </a:r>
          </a:p>
        </p:txBody>
      </p:sp>
      <p:pic>
        <p:nvPicPr>
          <p:cNvPr id="5" name="图片 4">
            <a:extLst>
              <a:ext uri="{FF2B5EF4-FFF2-40B4-BE49-F238E27FC236}">
                <a16:creationId xmlns:a16="http://schemas.microsoft.com/office/drawing/2014/main" id="{7970DEEC-4865-4156-97E9-3854D657A354}"/>
              </a:ext>
            </a:extLst>
          </p:cNvPr>
          <p:cNvPicPr>
            <a:picLocks noChangeAspect="1"/>
          </p:cNvPicPr>
          <p:nvPr/>
        </p:nvPicPr>
        <p:blipFill>
          <a:blip r:embed="rId3"/>
          <a:stretch>
            <a:fillRect/>
          </a:stretch>
        </p:blipFill>
        <p:spPr>
          <a:xfrm>
            <a:off x="4520952" y="1016893"/>
            <a:ext cx="5039171" cy="617042"/>
          </a:xfrm>
          <a:prstGeom prst="rect">
            <a:avLst/>
          </a:prstGeom>
        </p:spPr>
      </p:pic>
      <p:sp>
        <p:nvSpPr>
          <p:cNvPr id="7" name="标题 6">
            <a:extLst>
              <a:ext uri="{FF2B5EF4-FFF2-40B4-BE49-F238E27FC236}">
                <a16:creationId xmlns:a16="http://schemas.microsoft.com/office/drawing/2014/main" id="{732DEBED-67BA-41EC-9AB5-DA8E89C05FCE}"/>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endParaRPr lang="zh-CN" altLang="en-US" dirty="0"/>
          </a:p>
        </p:txBody>
      </p:sp>
    </p:spTree>
    <p:extLst>
      <p:ext uri="{BB962C8B-B14F-4D97-AF65-F5344CB8AC3E}">
        <p14:creationId xmlns:p14="http://schemas.microsoft.com/office/powerpoint/2010/main" val="158882015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cBhvr additive="base">
                                        <p:cTn id="59" dur="500" fill="hold"/>
                                        <p:tgtEl>
                                          <p:spTgt spid="4"/>
                                        </p:tgtEl>
                                        <p:attrNameLst>
                                          <p:attrName>ppt_x</p:attrName>
                                        </p:attrNameLst>
                                      </p:cBhvr>
                                      <p:tavLst>
                                        <p:tav tm="0">
                                          <p:val>
                                            <p:strVal val="#ppt_x"/>
                                          </p:val>
                                        </p:tav>
                                        <p:tav tm="100000">
                                          <p:val>
                                            <p:strVal val="#ppt_x"/>
                                          </p:val>
                                        </p:tav>
                                      </p:tavLst>
                                    </p:anim>
                                    <p:anim calcmode="lin" valueType="num">
                                      <p:cBhvr additive="base">
                                        <p:cTn id="6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p:txBody>
              <a:bodyPr/>
              <a:lstStyle/>
              <a:p>
                <a:r>
                  <a:rPr lang="zh-CN" altLang="en-US" dirty="0"/>
                  <a:t>定理：令函数</a:t>
                </a:r>
                <a14:m>
                  <m:oMath xmlns:m="http://schemas.openxmlformats.org/officeDocument/2006/math">
                    <m:r>
                      <a:rPr lang="en-US" altLang="zh-CN" b="1" i="1" smtClean="0">
                        <a:latin typeface="Cambria Math" panose="02040503050406030204" pitchFamily="18" charset="0"/>
                      </a:rPr>
                      <m:t>𝒇</m:t>
                    </m:r>
                    <m:r>
                      <a:rPr lang="en-US" altLang="zh-CN" b="1" i="1" smtClean="0">
                        <a:latin typeface="Cambria Math" panose="02040503050406030204" pitchFamily="18" charset="0"/>
                      </a:rPr>
                      <m:t>(⋅)</m:t>
                    </m:r>
                  </m:oMath>
                </a14:m>
                <a:r>
                  <a:rPr lang="zh-CN" altLang="en-US" dirty="0"/>
                  <a:t>满足上述假设，假设初始点</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oMath>
                </a14:m>
                <a:r>
                  <a:rPr lang="zh-CN" altLang="en-US" dirty="0"/>
                  <a:t>足够接近</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oMath>
                </a14:m>
                <a:r>
                  <a:rPr lang="en-US" altLang="zh-CN" dirty="0"/>
                  <a:t>,</a:t>
                </a:r>
                <a:r>
                  <a:rPr lang="zh-CN" altLang="en-US" dirty="0"/>
                  <a:t>即</a:t>
                </a:r>
                <a14:m>
                  <m:oMath xmlns:m="http://schemas.openxmlformats.org/officeDocument/2006/math">
                    <m:r>
                      <m:rPr>
                        <m:lit/>
                      </m:rP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m:t>
                    </m:r>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𝒓</m:t>
                        </m:r>
                      </m:e>
                    </m:acc>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𝟐</m:t>
                        </m:r>
                        <m:r>
                          <a:rPr lang="en-US" altLang="zh-CN" b="1" i="1" smtClean="0">
                            <a:latin typeface="Cambria Math" panose="02040503050406030204" pitchFamily="18" charset="0"/>
                          </a:rPr>
                          <m:t>𝝁</m:t>
                        </m:r>
                      </m:num>
                      <m:den>
                        <m:r>
                          <a:rPr lang="en-US" altLang="zh-CN" b="1" i="1" smtClean="0">
                            <a:latin typeface="Cambria Math" panose="02040503050406030204" pitchFamily="18" charset="0"/>
                          </a:rPr>
                          <m:t>𝟑</m:t>
                        </m:r>
                        <m:r>
                          <a:rPr lang="en-US" altLang="zh-CN" b="1" i="1" smtClean="0">
                            <a:latin typeface="Cambria Math" panose="02040503050406030204" pitchFamily="18" charset="0"/>
                          </a:rPr>
                          <m:t>𝑴</m:t>
                        </m:r>
                      </m:den>
                    </m:f>
                  </m:oMath>
                </a14:m>
                <a:endParaRPr lang="en-US" altLang="zh-CN" dirty="0"/>
              </a:p>
              <a:p>
                <a:r>
                  <a:rPr lang="zh-CN" altLang="en-US" dirty="0"/>
                  <a:t>则对任意</a:t>
                </a:r>
                <a14:m>
                  <m:oMath xmlns:m="http://schemas.openxmlformats.org/officeDocument/2006/math">
                    <m:r>
                      <a:rPr lang="en-US" altLang="zh-CN" b="1" i="1" smtClean="0">
                        <a:latin typeface="Cambria Math" panose="02040503050406030204" pitchFamily="18" charset="0"/>
                      </a:rPr>
                      <m:t>𝒌</m:t>
                    </m:r>
                  </m:oMath>
                </a14:m>
                <a:r>
                  <a:rPr lang="zh-CN" altLang="en-US" dirty="0"/>
                  <a:t>有</a:t>
                </a:r>
                <a14:m>
                  <m:oMath xmlns:m="http://schemas.openxmlformats.org/officeDocument/2006/math">
                    <m:r>
                      <m:rPr>
                        <m:lit/>
                      </m:rP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1" i="1" dirty="0" smtClean="0">
                            <a:latin typeface="Cambria Math" panose="02040503050406030204" pitchFamily="18" charset="0"/>
                          </a:rPr>
                          <m:t>𝒌</m:t>
                        </m:r>
                      </m:sub>
                    </m:sSub>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𝒙</m:t>
                        </m:r>
                      </m:e>
                      <m:sup>
                        <m:r>
                          <a:rPr lang="en-US" altLang="zh-CN" b="1" i="1" dirty="0" smtClean="0">
                            <a:latin typeface="Cambria Math" panose="02040503050406030204" pitchFamily="18" charset="0"/>
                          </a:rPr>
                          <m:t>∗</m:t>
                        </m:r>
                      </m:sup>
                    </m:sSup>
                    <m:r>
                      <m:rPr>
                        <m:lit/>
                      </m:rPr>
                      <a:rPr lang="en-US" altLang="zh-CN" b="1" i="1" dirty="0" smtClean="0">
                        <a:latin typeface="Cambria Math" panose="02040503050406030204" pitchFamily="18" charset="0"/>
                      </a:rPr>
                      <m:t>||</m:t>
                    </m:r>
                    <m:r>
                      <a:rPr lang="en-US" altLang="zh-CN" b="1" i="1" dirty="0" smtClean="0">
                        <a:latin typeface="Cambria Math" panose="02040503050406030204" pitchFamily="18" charset="0"/>
                      </a:rPr>
                      <m:t>≤</m:t>
                    </m:r>
                    <m:acc>
                      <m:accPr>
                        <m:chr m:val="̅"/>
                        <m:ctrlPr>
                          <a:rPr lang="en-US" altLang="zh-CN" b="1" i="1" dirty="0" smtClean="0">
                            <a:latin typeface="Cambria Math" panose="02040503050406030204" pitchFamily="18" charset="0"/>
                          </a:rPr>
                        </m:ctrlPr>
                      </m:accPr>
                      <m:e>
                        <m:r>
                          <a:rPr lang="en-US" altLang="zh-CN" b="1" i="1" dirty="0" smtClean="0">
                            <a:latin typeface="Cambria Math" panose="02040503050406030204" pitchFamily="18" charset="0"/>
                          </a:rPr>
                          <m:t>𝒓</m:t>
                        </m:r>
                      </m:e>
                    </m:acc>
                    <m:r>
                      <a:rPr lang="en-US" altLang="zh-CN" b="1" i="1" dirty="0" smtClean="0">
                        <a:latin typeface="Cambria Math" panose="02040503050406030204" pitchFamily="18" charset="0"/>
                      </a:rPr>
                      <m:t>,</m:t>
                    </m:r>
                  </m:oMath>
                </a14:m>
                <a:r>
                  <a:rPr lang="zh-CN" altLang="en-US" dirty="0"/>
                  <a:t>牛顿法二次收敛，即：</a:t>
                </a:r>
                <a:endParaRPr lang="en-US" altLang="zh-CN" dirty="0"/>
              </a:p>
              <a:p>
                <a14:m>
                  <m:oMath xmlns:m="http://schemas.openxmlformats.org/officeDocument/2006/math">
                    <m:r>
                      <m:rPr>
                        <m:lit/>
                      </m:rP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i="1">
                            <a:latin typeface="Cambria Math" panose="02040503050406030204" pitchFamily="18" charset="0"/>
                          </a:rPr>
                          <m:t>𝑴</m:t>
                        </m:r>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𝒌</m:t>
                            </m:r>
                          </m:sub>
                        </m:sSub>
                        <m:r>
                          <a:rPr lang="en-US" altLang="zh-CN" i="1">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m:rPr>
                            <m:lit/>
                          </m:rP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m:rPr>
                                <m:lit/>
                              </m:rPr>
                              <a:rPr lang="en-US" altLang="zh-CN" b="1" i="1" smtClean="0">
                                <a:latin typeface="Cambria Math" panose="02040503050406030204" pitchFamily="18" charset="0"/>
                              </a:rPr>
                              <m:t>|</m:t>
                            </m:r>
                          </m:e>
                          <m:sup>
                            <m:r>
                              <a:rPr lang="en-US" altLang="zh-CN" b="1" i="1" smtClean="0">
                                <a:latin typeface="Cambria Math" panose="02040503050406030204" pitchFamily="18" charset="0"/>
                              </a:rPr>
                              <m:t>𝟐</m:t>
                            </m:r>
                          </m:sup>
                        </m:sSup>
                      </m:num>
                      <m:den>
                        <m:r>
                          <a:rPr lang="en-US" altLang="zh-CN" b="1" i="1" smtClean="0">
                            <a:latin typeface="Cambria Math" panose="02040503050406030204" pitchFamily="18" charset="0"/>
                          </a:rPr>
                          <m:t>𝟐</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𝝁</m:t>
                            </m:r>
                            <m:r>
                              <a:rPr lang="en-US" altLang="zh-CN" b="1" i="1" smtClean="0">
                                <a:latin typeface="Cambria Math" panose="02040503050406030204" pitchFamily="18" charset="0"/>
                              </a:rPr>
                              <m:t>−</m:t>
                            </m:r>
                            <m:r>
                              <a:rPr lang="en-US" altLang="zh-CN" b="1" i="1" smtClean="0">
                                <a:latin typeface="Cambria Math" panose="02040503050406030204" pitchFamily="18" charset="0"/>
                              </a:rPr>
                              <m:t>𝑴</m:t>
                            </m:r>
                            <m:r>
                              <m:rPr>
                                <m:lit/>
                              </m:rP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m:rPr>
                                <m:lit/>
                              </m:rPr>
                              <a:rPr lang="en-US" altLang="zh-CN" b="1" i="1" smtClean="0">
                                <a:latin typeface="Cambria Math" panose="02040503050406030204" pitchFamily="18" charset="0"/>
                              </a:rPr>
                              <m:t>||</m:t>
                            </m:r>
                          </m:e>
                        </m:d>
                      </m:den>
                    </m:f>
                  </m:oMath>
                </a14:m>
                <a:endParaRPr lang="en-US" altLang="zh-CN" dirty="0"/>
              </a:p>
              <a:p>
                <a:r>
                  <a:rPr lang="zh-CN" altLang="en-US" dirty="0"/>
                  <a:t>与梯度法的局部收敛率相比较，牛顿法显然收敛更快。</a:t>
                </a:r>
                <a:endParaRPr lang="en-US" altLang="zh-CN" dirty="0"/>
              </a:p>
              <a:p>
                <a:pPr lvl="1"/>
                <a:r>
                  <a:rPr lang="zh-CN" altLang="en-US" dirty="0">
                    <a:solidFill>
                      <a:srgbClr val="FF0000"/>
                    </a:solidFill>
                  </a:rPr>
                  <a:t>！</a:t>
                </a:r>
                <a:r>
                  <a:rPr lang="zh-CN" altLang="en-US" dirty="0"/>
                  <a:t>牛顿法的二次收敛区域与梯度法的线性收敛区域几乎相同（</a:t>
                </a:r>
                <a14:m>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𝟐</m:t>
                        </m:r>
                        <m:r>
                          <a:rPr lang="en-US" altLang="zh-CN" b="1" i="1" smtClean="0">
                            <a:latin typeface="Cambria Math" panose="02040503050406030204" pitchFamily="18" charset="0"/>
                          </a:rPr>
                          <m:t>𝝁</m:t>
                        </m:r>
                      </m:num>
                      <m:den>
                        <m:r>
                          <a:rPr lang="en-US" altLang="zh-CN" b="1" i="1" smtClean="0">
                            <a:latin typeface="Cambria Math" panose="02040503050406030204" pitchFamily="18" charset="0"/>
                          </a:rPr>
                          <m:t>𝟑</m:t>
                        </m:r>
                        <m:r>
                          <a:rPr lang="en-US" altLang="zh-CN" b="1" i="1" smtClean="0">
                            <a:latin typeface="Cambria Math" panose="02040503050406030204" pitchFamily="18" charset="0"/>
                          </a:rPr>
                          <m:t>𝑴</m:t>
                        </m:r>
                      </m:den>
                    </m:f>
                    <m:r>
                      <a:rPr lang="en-US" altLang="zh-CN" b="1" i="1" smtClean="0">
                        <a:latin typeface="Cambria Math" panose="02040503050406030204" pitchFamily="18" charset="0"/>
                      </a:rPr>
                      <m:t> </m:t>
                    </m:r>
                    <m:r>
                      <a:rPr lang="en-US" altLang="zh-CN" b="1" i="1" smtClean="0">
                        <a:latin typeface="Cambria Math" panose="02040503050406030204" pitchFamily="18" charset="0"/>
                      </a:rPr>
                      <m:t>𝒗𝒔</m:t>
                    </m:r>
                    <m:r>
                      <a:rPr lang="en-US" altLang="zh-CN" b="1" i="1" smtClean="0">
                        <a:latin typeface="Cambria Math" panose="02040503050406030204" pitchFamily="18" charset="0"/>
                      </a:rPr>
                      <m:t> </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𝟐</m:t>
                        </m:r>
                        <m:r>
                          <a:rPr lang="en-US" altLang="zh-CN" b="1" i="1" smtClean="0">
                            <a:latin typeface="Cambria Math" panose="02040503050406030204" pitchFamily="18" charset="0"/>
                          </a:rPr>
                          <m:t>𝝁</m:t>
                        </m:r>
                      </m:num>
                      <m:den>
                        <m:r>
                          <a:rPr lang="en-US" altLang="zh-CN" b="1" i="1" smtClean="0">
                            <a:latin typeface="Cambria Math" panose="02040503050406030204" pitchFamily="18" charset="0"/>
                          </a:rPr>
                          <m:t> </m:t>
                        </m:r>
                        <m:r>
                          <a:rPr lang="en-US" altLang="zh-CN" b="1" i="1" smtClean="0">
                            <a:latin typeface="Cambria Math" panose="02040503050406030204" pitchFamily="18" charset="0"/>
                          </a:rPr>
                          <m:t>𝑴</m:t>
                        </m:r>
                      </m:den>
                    </m:f>
                  </m:oMath>
                </a14:m>
                <a:r>
                  <a:rPr lang="zh-CN" altLang="en-US" dirty="0"/>
                  <a:t>）</a:t>
                </a:r>
                <a:endParaRPr lang="en-US" altLang="zh-CN" dirty="0"/>
              </a:p>
              <a:p>
                <a:pPr lvl="1"/>
                <a:r>
                  <a:rPr lang="zh-CN" altLang="en-US" dirty="0"/>
                  <a:t>表明：标准推荐极小化过程的初始阶段使用梯度法来接近局部极小点，然后再利用牛顿法快速收敛到最优点！</a:t>
                </a:r>
              </a:p>
            </p:txBody>
          </p:sp>
        </mc:Choice>
        <mc:Fallback xmlns="">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blipFill>
                <a:blip r:embed="rId2"/>
                <a:stretch>
                  <a:fillRect l="-1389" t="-1627" r="-1190" b="-2711"/>
                </a:stretch>
              </a:blipFill>
            </p:spPr>
            <p:txBody>
              <a:bodyPr/>
              <a:lstStyle/>
              <a:p>
                <a:r>
                  <a:rPr lang="zh-CN" altLang="en-US">
                    <a:noFill/>
                  </a:rPr>
                  <a:t> </a:t>
                </a:r>
              </a:p>
            </p:txBody>
          </p:sp>
        </mc:Fallback>
      </mc:AlternateContent>
      <p:sp>
        <p:nvSpPr>
          <p:cNvPr id="5" name="标题 4">
            <a:extLst>
              <a:ext uri="{FF2B5EF4-FFF2-40B4-BE49-F238E27FC236}">
                <a16:creationId xmlns:a16="http://schemas.microsoft.com/office/drawing/2014/main" id="{68BCFA1D-A4B9-46B1-AF3D-12F2332158B5}"/>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endParaRPr lang="zh-CN" altLang="en-US" dirty="0"/>
          </a:p>
        </p:txBody>
      </p:sp>
    </p:spTree>
    <p:extLst>
      <p:ext uri="{BB962C8B-B14F-4D97-AF65-F5344CB8AC3E}">
        <p14:creationId xmlns:p14="http://schemas.microsoft.com/office/powerpoint/2010/main" val="137475042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77E6E40-A7AB-4C46-80B0-CC029190A725}"/>
              </a:ext>
            </a:extLst>
          </p:cNvPr>
          <p:cNvSpPr txBox="1"/>
          <p:nvPr>
            <p:custDataLst>
              <p:tags r:id="rId2"/>
            </p:custDataLst>
          </p:nvPr>
        </p:nvSpPr>
        <p:spPr>
          <a:xfrm>
            <a:off x="990600" y="635000"/>
            <a:ext cx="7924800" cy="2255738"/>
          </a:xfrm>
          <a:prstGeom prst="rect">
            <a:avLst/>
          </a:prstGeom>
          <a:noFill/>
        </p:spPr>
        <p:txBody>
          <a:bodyPr vert="horz" wrap="square"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关于牛顿法和梯度下降法的描述正确的是</a:t>
            </a:r>
          </a:p>
        </p:txBody>
      </p:sp>
      <p:sp>
        <p:nvSpPr>
          <p:cNvPr id="7" name="文本框 6">
            <a:extLst>
              <a:ext uri="{FF2B5EF4-FFF2-40B4-BE49-F238E27FC236}">
                <a16:creationId xmlns:a16="http://schemas.microsoft.com/office/drawing/2014/main" id="{64AB8A15-C71E-4AD8-84AA-5331FD3FEE32}"/>
              </a:ext>
            </a:extLst>
          </p:cNvPr>
          <p:cNvSpPr txBox="1"/>
          <p:nvPr>
            <p:custDataLst>
              <p:tags r:id="rId3"/>
            </p:custDataLst>
          </p:nvPr>
        </p:nvSpPr>
        <p:spPr>
          <a:xfrm>
            <a:off x="1981200" y="2932460"/>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牛顿法收敛速度比梯度法快</a:t>
            </a:r>
          </a:p>
        </p:txBody>
      </p:sp>
      <p:sp>
        <p:nvSpPr>
          <p:cNvPr id="8" name="文本框 7">
            <a:extLst>
              <a:ext uri="{FF2B5EF4-FFF2-40B4-BE49-F238E27FC236}">
                <a16:creationId xmlns:a16="http://schemas.microsoft.com/office/drawing/2014/main" id="{5BC2DBC5-2CF1-4A48-BED5-F162D35995E7}"/>
              </a:ext>
            </a:extLst>
          </p:cNvPr>
          <p:cNvSpPr txBox="1"/>
          <p:nvPr>
            <p:custDataLst>
              <p:tags r:id="rId4"/>
            </p:custDataLst>
          </p:nvPr>
        </p:nvSpPr>
        <p:spPr>
          <a:xfrm>
            <a:off x="1981200" y="3834755"/>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牛顿法是局部二次收敛</a:t>
            </a:r>
          </a:p>
        </p:txBody>
      </p:sp>
      <p:sp>
        <p:nvSpPr>
          <p:cNvPr id="9" name="文本框 8">
            <a:extLst>
              <a:ext uri="{FF2B5EF4-FFF2-40B4-BE49-F238E27FC236}">
                <a16:creationId xmlns:a16="http://schemas.microsoft.com/office/drawing/2014/main" id="{AB049ED7-6E77-4C8D-8D5E-28DE884E293C}"/>
              </a:ext>
            </a:extLst>
          </p:cNvPr>
          <p:cNvSpPr txBox="1"/>
          <p:nvPr>
            <p:custDataLst>
              <p:tags r:id="rId5"/>
            </p:custDataLst>
          </p:nvPr>
        </p:nvSpPr>
        <p:spPr>
          <a:xfrm>
            <a:off x="1981200" y="4737050"/>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梯度下降法是局部线性收敛</a:t>
            </a:r>
          </a:p>
        </p:txBody>
      </p:sp>
      <p:sp>
        <p:nvSpPr>
          <p:cNvPr id="10" name="文本框 9">
            <a:extLst>
              <a:ext uri="{FF2B5EF4-FFF2-40B4-BE49-F238E27FC236}">
                <a16:creationId xmlns:a16="http://schemas.microsoft.com/office/drawing/2014/main" id="{92E34138-7809-44C8-A393-C363A9C82D98}"/>
              </a:ext>
            </a:extLst>
          </p:cNvPr>
          <p:cNvSpPr txBox="1"/>
          <p:nvPr>
            <p:custDataLst>
              <p:tags r:id="rId6"/>
            </p:custDataLst>
          </p:nvPr>
        </p:nvSpPr>
        <p:spPr>
          <a:xfrm>
            <a:off x="1981200" y="5639346"/>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一般先用梯度法靠近极值点，再用牛顿法迭代至最优值点</a:t>
            </a:r>
          </a:p>
        </p:txBody>
      </p:sp>
      <p:sp>
        <p:nvSpPr>
          <p:cNvPr id="11" name="矩形 10">
            <a:extLst>
              <a:ext uri="{FF2B5EF4-FFF2-40B4-BE49-F238E27FC236}">
                <a16:creationId xmlns:a16="http://schemas.microsoft.com/office/drawing/2014/main" id="{A260DCC0-0BC3-4CBC-B2BE-E0C2C3AF779E}"/>
              </a:ext>
            </a:extLst>
          </p:cNvPr>
          <p:cNvSpPr>
            <a:spLocks noChangeAspect="1"/>
          </p:cNvSpPr>
          <p:nvPr>
            <p:custDataLst>
              <p:tags r:id="rId7"/>
            </p:custDataLst>
          </p:nvPr>
        </p:nvSpPr>
        <p:spPr bwMode="auto">
          <a:xfrm>
            <a:off x="1215211" y="3000132"/>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4B2507AD-62A0-4179-AD34-849B62F25F77}"/>
              </a:ext>
            </a:extLst>
          </p:cNvPr>
          <p:cNvSpPr>
            <a:spLocks noChangeAspect="1"/>
          </p:cNvSpPr>
          <p:nvPr>
            <p:custDataLst>
              <p:tags r:id="rId8"/>
            </p:custDataLst>
          </p:nvPr>
        </p:nvSpPr>
        <p:spPr bwMode="auto">
          <a:xfrm>
            <a:off x="1215211" y="3902427"/>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71BABEA4-48E7-420B-9B87-442C2C84A5C6}"/>
              </a:ext>
            </a:extLst>
          </p:cNvPr>
          <p:cNvSpPr>
            <a:spLocks noChangeAspect="1"/>
          </p:cNvSpPr>
          <p:nvPr>
            <p:custDataLst>
              <p:tags r:id="rId9"/>
            </p:custDataLst>
          </p:nvPr>
        </p:nvSpPr>
        <p:spPr bwMode="auto">
          <a:xfrm>
            <a:off x="1215211" y="4804723"/>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65FC95B1-30D0-4D23-929A-C8A98026904F}"/>
              </a:ext>
            </a:extLst>
          </p:cNvPr>
          <p:cNvSpPr>
            <a:spLocks noChangeAspect="1"/>
          </p:cNvSpPr>
          <p:nvPr>
            <p:custDataLst>
              <p:tags r:id="rId10"/>
            </p:custDataLst>
          </p:nvPr>
        </p:nvSpPr>
        <p:spPr bwMode="auto">
          <a:xfrm>
            <a:off x="1215211" y="5707018"/>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E19D798F-B9F4-4FFE-B1FF-65C96990F576}"/>
              </a:ext>
            </a:extLst>
          </p:cNvPr>
          <p:cNvSpPr/>
          <p:nvPr>
            <p:custDataLst>
              <p:tags r:id="rId11"/>
            </p:custDataLst>
          </p:nvPr>
        </p:nvSpPr>
        <p:spPr bwMode="auto">
          <a:xfrm>
            <a:off x="6749891" y="6541641"/>
            <a:ext cx="1624131" cy="433101"/>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4" name="组合 23">
            <a:extLst>
              <a:ext uri="{FF2B5EF4-FFF2-40B4-BE49-F238E27FC236}">
                <a16:creationId xmlns:a16="http://schemas.microsoft.com/office/drawing/2014/main" id="{75A3144D-BDCE-451B-AE50-89ACD46BFC76}"/>
              </a:ext>
            </a:extLst>
          </p:cNvPr>
          <p:cNvGrpSpPr/>
          <p:nvPr>
            <p:custDataLst>
              <p:tags r:id="rId12"/>
            </p:custDataLst>
          </p:nvPr>
        </p:nvGrpSpPr>
        <p:grpSpPr>
          <a:xfrm>
            <a:off x="0" y="0"/>
            <a:ext cx="9906000" cy="635000"/>
            <a:chOff x="0" y="0"/>
            <a:chExt cx="9906000" cy="635000"/>
          </a:xfrm>
        </p:grpSpPr>
        <p:sp>
          <p:nvSpPr>
            <p:cNvPr id="16" name="TitleBackground">
              <a:extLst>
                <a:ext uri="{FF2B5EF4-FFF2-40B4-BE49-F238E27FC236}">
                  <a16:creationId xmlns:a16="http://schemas.microsoft.com/office/drawing/2014/main" id="{2CAB12CA-07DE-45BE-BC08-E6E7F656807A}"/>
                </a:ext>
              </a:extLst>
            </p:cNvPr>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7" name="ColorBlock">
              <a:extLst>
                <a:ext uri="{FF2B5EF4-FFF2-40B4-BE49-F238E27FC236}">
                  <a16:creationId xmlns:a16="http://schemas.microsoft.com/office/drawing/2014/main" id="{8F4159B2-3740-4204-86AB-CFE51FAAEEE5}"/>
                </a:ext>
              </a:extLst>
            </p:cNvPr>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8" name="TypeText">
              <a:extLst>
                <a:ext uri="{FF2B5EF4-FFF2-40B4-BE49-F238E27FC236}">
                  <a16:creationId xmlns:a16="http://schemas.microsoft.com/office/drawing/2014/main" id="{38E1115A-6D4B-482A-8935-200E4351CF94}"/>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algn="l"/>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3" name="TipText">
              <a:extLst>
                <a:ext uri="{FF2B5EF4-FFF2-40B4-BE49-F238E27FC236}">
                  <a16:creationId xmlns:a16="http://schemas.microsoft.com/office/drawing/2014/main" id="{23BB5307-D90C-4541-AE7A-C0677E7225A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3CCDC498-D96D-4A66-AF91-02EC86E17B52}"/>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783034685"/>
      </p:ext>
    </p:extLst>
  </p:cSld>
  <p:clrMapOvr>
    <a:masterClrMapping/>
  </p:clrMapOvr>
  <p:transition spd="med">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p:txBody>
              <a:bodyPr>
                <a:noAutofit/>
              </a:bodyPr>
              <a:lstStyle/>
              <a:p>
                <a:pPr>
                  <a:lnSpc>
                    <a:spcPct val="120000"/>
                  </a:lnSpc>
                </a:pPr>
                <a:r>
                  <a:rPr lang="zh-CN" altLang="en-US" sz="2400" dirty="0"/>
                  <a:t>通过梯度法和牛顿法的收敛率，其与复杂度的界之间的对应关系，可知这些问题类的解析复杂度的上界是收敛率的反函数</a:t>
                </a:r>
                <a:endParaRPr lang="en-US" altLang="zh-CN" sz="2400" dirty="0"/>
              </a:p>
              <a:p>
                <a:pPr lvl="1">
                  <a:lnSpc>
                    <a:spcPct val="120000"/>
                  </a:lnSpc>
                </a:pPr>
                <a:r>
                  <a:rPr lang="zh-CN" altLang="en-US" sz="2400" dirty="0"/>
                  <a:t>次线性速率。该速率由迭代计算器的幂函数来表示。例如，假设对于某算法可以证明其</a:t>
                </a:r>
                <a:r>
                  <a:rPr lang="zh-CN" altLang="en-US" sz="2400" dirty="0">
                    <a:solidFill>
                      <a:srgbClr val="FF0000"/>
                    </a:solidFill>
                  </a:rPr>
                  <a:t>收敛率为</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𝒓</m:t>
                        </m:r>
                      </m:e>
                      <m:sub>
                        <m:r>
                          <a:rPr lang="en-US" altLang="zh-CN" sz="2400" i="1">
                            <a:solidFill>
                              <a:srgbClr val="FF0000"/>
                            </a:solidFill>
                            <a:latin typeface="Cambria Math" panose="02040503050406030204" pitchFamily="18" charset="0"/>
                          </a:rPr>
                          <m:t>𝒌</m:t>
                        </m:r>
                      </m:sub>
                    </m:sSub>
                    <m:r>
                      <a:rPr lang="en-US" altLang="zh-CN" sz="2400" i="1">
                        <a:solidFill>
                          <a:srgbClr val="FF0000"/>
                        </a:solidFill>
                        <a:latin typeface="Cambria Math" panose="02040503050406030204" pitchFamily="18" charset="0"/>
                      </a:rPr>
                      <m:t>≤</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𝒄</m:t>
                        </m:r>
                      </m:num>
                      <m:den>
                        <m:rad>
                          <m:radPr>
                            <m:degHide m:val="on"/>
                            <m:ctrlPr>
                              <a:rPr lang="en-US" altLang="zh-CN" sz="2400" i="1">
                                <a:solidFill>
                                  <a:srgbClr val="FF0000"/>
                                </a:solidFill>
                                <a:latin typeface="Cambria Math" panose="02040503050406030204" pitchFamily="18" charset="0"/>
                              </a:rPr>
                            </m:ctrlPr>
                          </m:radPr>
                          <m:deg/>
                          <m:e>
                            <m:r>
                              <a:rPr lang="en-US" altLang="zh-CN" sz="2400" i="1">
                                <a:solidFill>
                                  <a:srgbClr val="FF0000"/>
                                </a:solidFill>
                                <a:latin typeface="Cambria Math" panose="02040503050406030204" pitchFamily="18" charset="0"/>
                              </a:rPr>
                              <m:t>𝒌</m:t>
                            </m:r>
                          </m:e>
                        </m:rad>
                      </m:den>
                    </m:f>
                  </m:oMath>
                </a14:m>
                <a:r>
                  <a:rPr lang="zh-CN" altLang="en-US" sz="2400" dirty="0"/>
                  <a:t>，此时对于相应的问题类，该算法的</a:t>
                </a:r>
                <a:r>
                  <a:rPr lang="zh-CN" altLang="en-US" sz="2400" dirty="0">
                    <a:solidFill>
                      <a:srgbClr val="FF0000"/>
                    </a:solidFill>
                  </a:rPr>
                  <a:t>复杂度上界是</a:t>
                </a:r>
                <a14:m>
                  <m:oMath xmlns:m="http://schemas.openxmlformats.org/officeDocument/2006/math">
                    <m:sSup>
                      <m:sSupPr>
                        <m:ctrlPr>
                          <a:rPr lang="en-US" altLang="zh-CN" sz="2400" i="1">
                            <a:solidFill>
                              <a:srgbClr val="FF0000"/>
                            </a:solidFill>
                            <a:latin typeface="Cambria Math" panose="02040503050406030204" pitchFamily="18" charset="0"/>
                          </a:rPr>
                        </m:ctrlPr>
                      </m:sSupPr>
                      <m:e>
                        <m:d>
                          <m:dPr>
                            <m:ctrlPr>
                              <a:rPr lang="en-US" altLang="zh-CN" sz="2400" i="1">
                                <a:solidFill>
                                  <a:srgbClr val="FF0000"/>
                                </a:solidFill>
                                <a:latin typeface="Cambria Math" panose="02040503050406030204" pitchFamily="18" charset="0"/>
                              </a:rPr>
                            </m:ctrlPr>
                          </m:dPr>
                          <m:e>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𝒄</m:t>
                                </m:r>
                              </m:num>
                              <m:den>
                                <m:r>
                                  <a:rPr lang="en-US" altLang="zh-CN" sz="2400" i="1">
                                    <a:solidFill>
                                      <a:srgbClr val="FF0000"/>
                                    </a:solidFill>
                                    <a:latin typeface="Cambria Math" panose="02040503050406030204" pitchFamily="18" charset="0"/>
                                  </a:rPr>
                                  <m:t>𝝐</m:t>
                                </m:r>
                              </m:den>
                            </m:f>
                          </m:e>
                        </m:d>
                      </m:e>
                      <m:sup>
                        <m:r>
                          <a:rPr lang="en-US" altLang="zh-CN" sz="2400" i="1">
                            <a:solidFill>
                              <a:srgbClr val="FF0000"/>
                            </a:solidFill>
                            <a:latin typeface="Cambria Math" panose="02040503050406030204" pitchFamily="18" charset="0"/>
                          </a:rPr>
                          <m:t>𝟐</m:t>
                        </m:r>
                      </m:sup>
                    </m:sSup>
                  </m:oMath>
                </a14:m>
                <a:endParaRPr lang="en-US" altLang="zh-CN" sz="2400" dirty="0"/>
              </a:p>
              <a:p>
                <a:pPr lvl="1">
                  <a:lnSpc>
                    <a:spcPct val="120000"/>
                  </a:lnSpc>
                </a:pPr>
                <a:r>
                  <a:rPr lang="zh-CN" altLang="en-US" sz="2400" dirty="0"/>
                  <a:t>次线性速率是比较慢的，就复杂度而言，最优值中每得到一位新的正确数字都需要经历与以前的总的工作量相当的迭代次数。注意常数</a:t>
                </a:r>
                <a14:m>
                  <m:oMath xmlns:m="http://schemas.openxmlformats.org/officeDocument/2006/math">
                    <m:r>
                      <a:rPr lang="en-US" altLang="zh-CN" sz="2400">
                        <a:latin typeface="Cambria Math" panose="02040503050406030204" pitchFamily="18" charset="0"/>
                      </a:rPr>
                      <m:t>𝒄</m:t>
                    </m:r>
                  </m:oMath>
                </a14:m>
                <a:r>
                  <a:rPr lang="zh-CN" altLang="en-US" sz="2400" dirty="0"/>
                  <a:t>对相应的复杂度的上界影响很大</a:t>
                </a:r>
                <a:endParaRPr lang="en-US" altLang="zh-CN" sz="2400" dirty="0"/>
              </a:p>
              <a:p>
                <a:pPr lvl="1">
                  <a:lnSpc>
                    <a:spcPct val="120000"/>
                  </a:lnSpc>
                </a:pPr>
                <a:r>
                  <a:rPr lang="zh-CN" altLang="en-US" sz="2400" dirty="0"/>
                  <a:t>线性速度。该速率是根据迭代计数器的指数函数给出的。例如，</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𝒓</m:t>
                        </m:r>
                      </m:e>
                      <m:sub>
                        <m:r>
                          <a:rPr lang="en-US" altLang="zh-CN" sz="2400" i="1">
                            <a:solidFill>
                              <a:srgbClr val="FF0000"/>
                            </a:solidFill>
                            <a:latin typeface="Cambria Math" panose="02040503050406030204" pitchFamily="18" charset="0"/>
                          </a:rPr>
                          <m:t>𝒌</m:t>
                        </m:r>
                      </m:sub>
                    </m:sSub>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𝒄</m:t>
                    </m:r>
                    <m:sSup>
                      <m:sSupPr>
                        <m:ctrlPr>
                          <a:rPr lang="en-US" altLang="zh-CN" sz="2400" i="1">
                            <a:solidFill>
                              <a:srgbClr val="FF0000"/>
                            </a:solidFill>
                            <a:latin typeface="Cambria Math" panose="02040503050406030204" pitchFamily="18" charset="0"/>
                          </a:rPr>
                        </m:ctrlPr>
                      </m:sSupPr>
                      <m:e>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𝟏</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𝒒</m:t>
                            </m:r>
                          </m:e>
                        </m:d>
                      </m:e>
                      <m:sup>
                        <m:r>
                          <a:rPr lang="en-US" altLang="zh-CN" sz="2400" i="1">
                            <a:solidFill>
                              <a:srgbClr val="FF0000"/>
                            </a:solidFill>
                            <a:latin typeface="Cambria Math" panose="02040503050406030204" pitchFamily="18" charset="0"/>
                          </a:rPr>
                          <m:t>𝒌</m:t>
                        </m:r>
                      </m:sup>
                    </m:sSup>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𝒄</m:t>
                    </m:r>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panose="02040503050406030204" pitchFamily="18" charset="0"/>
                          </a:rPr>
                          <m:t>𝒆</m:t>
                        </m:r>
                      </m:e>
                      <m:sup>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𝒒𝒌</m:t>
                        </m:r>
                      </m:sup>
                    </m:sSup>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𝟎</m:t>
                    </m:r>
                    <m:r>
                      <a:rPr lang="en-US" altLang="zh-CN" sz="2400" i="1">
                        <a:solidFill>
                          <a:srgbClr val="FF0000"/>
                        </a:solidFill>
                        <a:latin typeface="Cambria Math" panose="02040503050406030204" pitchFamily="18" charset="0"/>
                      </a:rPr>
                      <m:t>&lt;</m:t>
                    </m:r>
                    <m:r>
                      <a:rPr lang="en-US" altLang="zh-CN" sz="2400" i="1">
                        <a:solidFill>
                          <a:srgbClr val="FF0000"/>
                        </a:solidFill>
                        <a:latin typeface="Cambria Math" panose="02040503050406030204" pitchFamily="18" charset="0"/>
                      </a:rPr>
                      <m:t>𝒒</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𝟏</m:t>
                    </m:r>
                  </m:oMath>
                </a14:m>
                <a:r>
                  <a:rPr lang="en-US" altLang="zh-CN" sz="2400" dirty="0"/>
                  <a:t>,</a:t>
                </a:r>
                <a:r>
                  <a:rPr lang="zh-CN" altLang="en-US" sz="2400" dirty="0"/>
                  <a:t>注意其相应的</a:t>
                </a:r>
                <a:r>
                  <a:rPr lang="zh-CN" altLang="en-US" sz="2400" dirty="0">
                    <a:solidFill>
                      <a:srgbClr val="FF0000"/>
                    </a:solidFill>
                  </a:rPr>
                  <a:t>复杂度上界是</a:t>
                </a:r>
                <a14:m>
                  <m:oMath xmlns:m="http://schemas.openxmlformats.org/officeDocument/2006/math">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𝟏</m:t>
                        </m:r>
                      </m:num>
                      <m:den>
                        <m:r>
                          <a:rPr lang="en-US" altLang="zh-CN" sz="2400" i="1">
                            <a:solidFill>
                              <a:srgbClr val="FF0000"/>
                            </a:solidFill>
                            <a:latin typeface="Cambria Math" panose="02040503050406030204" pitchFamily="18" charset="0"/>
                          </a:rPr>
                          <m:t>𝒒</m:t>
                        </m:r>
                      </m:den>
                    </m:f>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panose="02040503050406030204" pitchFamily="18" charset="0"/>
                          </a:rPr>
                          <m:t>𝒍𝒏</m:t>
                        </m:r>
                        <m:r>
                          <a:rPr lang="en-US" altLang="zh-CN" sz="2400" i="1">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𝒄</m:t>
                        </m:r>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𝒍𝒏</m:t>
                        </m:r>
                        <m:f>
                          <m:fPr>
                            <m:ctrlPr>
                              <a:rPr lang="en-US" altLang="zh-CN" sz="2400" i="1">
                                <a:solidFill>
                                  <a:srgbClr val="FF0000"/>
                                </a:solidFill>
                                <a:latin typeface="Cambria Math" panose="02040503050406030204" pitchFamily="18" charset="0"/>
                              </a:rPr>
                            </m:ctrlPr>
                          </m:fPr>
                          <m:num>
                            <m:r>
                              <a:rPr lang="en-US" altLang="zh-CN" sz="2400" i="1">
                                <a:solidFill>
                                  <a:srgbClr val="FF0000"/>
                                </a:solidFill>
                                <a:latin typeface="Cambria Math" panose="02040503050406030204" pitchFamily="18" charset="0"/>
                              </a:rPr>
                              <m:t>𝟏</m:t>
                            </m:r>
                          </m:num>
                          <m:den>
                            <m:r>
                              <a:rPr lang="en-US" altLang="zh-CN" sz="2400" i="1">
                                <a:solidFill>
                                  <a:srgbClr val="FF0000"/>
                                </a:solidFill>
                                <a:latin typeface="Cambria Math" panose="02040503050406030204" pitchFamily="18" charset="0"/>
                              </a:rPr>
                              <m:t>𝝐</m:t>
                            </m:r>
                          </m:den>
                        </m:f>
                      </m:e>
                    </m:d>
                  </m:oMath>
                </a14:m>
                <a:endParaRPr lang="en-US" altLang="zh-CN" sz="2400" dirty="0"/>
              </a:p>
            </p:txBody>
          </p:sp>
        </mc:Choice>
        <mc:Fallback xmlns="">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blipFill>
                <a:blip r:embed="rId2"/>
                <a:stretch>
                  <a:fillRect l="-926" t="-651" r="-728" b="-4772"/>
                </a:stretch>
              </a:blipFill>
            </p:spPr>
            <p:txBody>
              <a:bodyPr/>
              <a:lstStyle/>
              <a:p>
                <a:r>
                  <a:rPr lang="zh-CN" altLang="en-US">
                    <a:noFill/>
                  </a:rPr>
                  <a:t> </a:t>
                </a:r>
              </a:p>
            </p:txBody>
          </p:sp>
        </mc:Fallback>
      </mc:AlternateContent>
      <p:sp>
        <p:nvSpPr>
          <p:cNvPr id="5" name="标题 4">
            <a:extLst>
              <a:ext uri="{FF2B5EF4-FFF2-40B4-BE49-F238E27FC236}">
                <a16:creationId xmlns:a16="http://schemas.microsoft.com/office/drawing/2014/main" id="{32B2BB86-3343-4878-9ADB-E4B340CA1A6A}"/>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endParaRPr lang="zh-CN" altLang="en-US" dirty="0"/>
          </a:p>
        </p:txBody>
      </p:sp>
    </p:spTree>
    <p:extLst>
      <p:ext uri="{BB962C8B-B14F-4D97-AF65-F5344CB8AC3E}">
        <p14:creationId xmlns:p14="http://schemas.microsoft.com/office/powerpoint/2010/main" val="273583365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p:txBody>
              <a:bodyPr>
                <a:noAutofit/>
              </a:bodyPr>
              <a:lstStyle/>
              <a:p>
                <a:pPr>
                  <a:lnSpc>
                    <a:spcPct val="120000"/>
                  </a:lnSpc>
                </a:pPr>
                <a:r>
                  <a:rPr lang="zh-CN" altLang="en-US" sz="2000" dirty="0"/>
                  <a:t>通过梯度法和牛顿法的收敛率，其与复杂度的界之间的对应关系，可知这些问题类的解析复杂度的上界是收敛率的反函数</a:t>
                </a:r>
                <a:endParaRPr lang="en-US" altLang="zh-CN" sz="2000" dirty="0"/>
              </a:p>
              <a:p>
                <a:pPr lvl="1">
                  <a:lnSpc>
                    <a:spcPct val="120000"/>
                  </a:lnSpc>
                </a:pPr>
                <a:r>
                  <a:rPr lang="zh-CN" altLang="en-US" sz="2400" dirty="0"/>
                  <a:t>这个速率很快：最优值中每得到一位新的正确数字需要经历大约固定的迭代次数。此外，复杂度估计对于常数</a:t>
                </a:r>
                <a14:m>
                  <m:oMath xmlns:m="http://schemas.openxmlformats.org/officeDocument/2006/math">
                    <m:r>
                      <a:rPr lang="en-US" altLang="zh-CN" sz="2400" i="1">
                        <a:latin typeface="Cambria Math" panose="02040503050406030204" pitchFamily="18" charset="0"/>
                      </a:rPr>
                      <m:t>𝒄</m:t>
                    </m:r>
                  </m:oMath>
                </a14:m>
                <a:r>
                  <a:rPr lang="zh-CN" altLang="en-US" sz="2400" dirty="0"/>
                  <a:t>的依赖性非常弱</a:t>
                </a:r>
                <a:endParaRPr lang="en-US" altLang="zh-CN" sz="2400" dirty="0"/>
              </a:p>
              <a:p>
                <a:pPr lvl="1">
                  <a:lnSpc>
                    <a:spcPct val="120000"/>
                  </a:lnSpc>
                </a:pPr>
                <a:r>
                  <a:rPr lang="zh-CN" altLang="en-US" sz="2400" dirty="0"/>
                  <a:t>二次收敛速率。该速率对迭代计数器都是双指数依赖的。例如，</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m:t>
                    </m:r>
                    <m:r>
                      <a:rPr lang="en-US" altLang="zh-CN" sz="2400" i="1">
                        <a:latin typeface="Cambria Math" panose="02040503050406030204" pitchFamily="18" charset="0"/>
                      </a:rPr>
                      <m:t>𝒄</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up>
                        <m:r>
                          <a:rPr lang="en-US" altLang="zh-CN" sz="2400" i="1">
                            <a:latin typeface="Cambria Math" panose="02040503050406030204" pitchFamily="18" charset="0"/>
                          </a:rPr>
                          <m:t>𝟐</m:t>
                        </m:r>
                      </m:sup>
                    </m:sSubSup>
                  </m:oMath>
                </a14:m>
                <a:r>
                  <a:rPr lang="en-US" altLang="zh-CN" sz="2400" dirty="0"/>
                  <a:t>,</a:t>
                </a:r>
                <a:r>
                  <a:rPr lang="zh-CN" altLang="en-US" sz="2400" dirty="0"/>
                  <a:t>相应复杂度估计依赖于所需精度的双对数：</a:t>
                </a:r>
                <a14:m>
                  <m:oMath xmlns:m="http://schemas.openxmlformats.org/officeDocument/2006/math">
                    <m:r>
                      <a:rPr lang="en-US" altLang="zh-CN" sz="2400" i="1">
                        <a:latin typeface="Cambria Math" panose="02040503050406030204" pitchFamily="18" charset="0"/>
                      </a:rPr>
                      <m:t>𝒍𝒏</m:t>
                    </m:r>
                    <m:r>
                      <a:rPr lang="en-US" altLang="zh-CN" sz="2400" i="1">
                        <a:latin typeface="Cambria Math" panose="02040503050406030204" pitchFamily="18" charset="0"/>
                      </a:rPr>
                      <m:t> </m:t>
                    </m:r>
                    <m:r>
                      <a:rPr lang="en-US" altLang="zh-CN" sz="2400" i="1">
                        <a:latin typeface="Cambria Math" panose="02040503050406030204" pitchFamily="18" charset="0"/>
                      </a:rPr>
                      <m:t>𝒍𝒏</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𝝐</m:t>
                        </m:r>
                      </m:den>
                    </m:f>
                  </m:oMath>
                </a14:m>
                <a:endParaRPr lang="en-US" altLang="zh-CN" sz="2400" dirty="0"/>
              </a:p>
              <a:p>
                <a:pPr lvl="1">
                  <a:lnSpc>
                    <a:spcPct val="120000"/>
                  </a:lnSpc>
                </a:pPr>
                <a:r>
                  <a:rPr lang="zh-CN" altLang="en-US" sz="2400" dirty="0"/>
                  <a:t>这个收敛率非常快：每次迭代都会双倍增加最优值的正确数字。常数</a:t>
                </a:r>
                <a14:m>
                  <m:oMath xmlns:m="http://schemas.openxmlformats.org/officeDocument/2006/math">
                    <m:r>
                      <a:rPr lang="en-US" altLang="zh-CN" sz="2400" i="1">
                        <a:latin typeface="Cambria Math" panose="02040503050406030204" pitchFamily="18" charset="0"/>
                      </a:rPr>
                      <m:t>𝒄</m:t>
                    </m:r>
                  </m:oMath>
                </a14:m>
                <a:r>
                  <a:rPr lang="zh-CN" altLang="en-US" sz="2400" dirty="0"/>
                  <a:t>仅对二次收敛的开始时刻很重要（</a:t>
                </a:r>
                <a14:m>
                  <m:oMath xmlns:m="http://schemas.openxmlformats.org/officeDocument/2006/math">
                    <m:r>
                      <a:rPr lang="en-US" altLang="zh-CN" sz="2400" i="1">
                        <a:latin typeface="Cambria Math" panose="02040503050406030204" pitchFamily="18" charset="0"/>
                      </a:rPr>
                      <m:t>𝒄</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&lt;</m:t>
                    </m:r>
                    <m:r>
                      <a:rPr lang="en-US" altLang="zh-CN" sz="2400" i="1">
                        <a:latin typeface="Cambria Math" panose="02040503050406030204" pitchFamily="18" charset="0"/>
                      </a:rPr>
                      <m:t>𝟏</m:t>
                    </m:r>
                  </m:oMath>
                </a14:m>
                <a:r>
                  <a:rPr lang="zh-CN" altLang="en-US" sz="2400" dirty="0"/>
                  <a:t>）。例如，在</a:t>
                </a:r>
                <a14:m>
                  <m:oMath xmlns:m="http://schemas.openxmlformats.org/officeDocument/2006/math">
                    <m:r>
                      <a:rPr lang="en-US" altLang="zh-CN" sz="2400" i="1">
                        <a:latin typeface="Cambria Math" panose="02040503050406030204" pitchFamily="18" charset="0"/>
                      </a:rPr>
                      <m:t>𝒄</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𝟐</m:t>
                        </m:r>
                      </m:den>
                    </m:f>
                  </m:oMath>
                </a14:m>
                <a:r>
                  <a:rPr lang="zh-CN" altLang="en-US" sz="2400" dirty="0"/>
                  <a:t>之后，我们可以保证一个较大的收敛速率</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𝟏</m:t>
                        </m:r>
                      </m:num>
                      <m:den>
                        <m:r>
                          <a:rPr lang="en-US" altLang="zh-CN" sz="2400" i="1">
                            <a:latin typeface="Cambria Math" panose="02040503050406030204" pitchFamily="18" charset="0"/>
                          </a:rPr>
                          <m:t>𝟐</m:t>
                        </m:r>
                      </m:den>
                    </m:f>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𝒓</m:t>
                        </m:r>
                      </m:e>
                      <m:sub>
                        <m:r>
                          <a:rPr lang="en-US" altLang="zh-CN" sz="2400" i="1">
                            <a:latin typeface="Cambria Math" panose="02040503050406030204" pitchFamily="18" charset="0"/>
                          </a:rPr>
                          <m:t>𝒌</m:t>
                        </m:r>
                      </m:sub>
                    </m:sSub>
                  </m:oMath>
                </a14:m>
                <a:r>
                  <a:rPr lang="en-US" altLang="zh-CN" sz="2400" dirty="0"/>
                  <a:t>,</a:t>
                </a:r>
                <a:r>
                  <a:rPr lang="zh-CN" altLang="en-US" sz="2400" dirty="0"/>
                  <a:t>不再依赖于常数</a:t>
                </a:r>
                <a14:m>
                  <m:oMath xmlns:m="http://schemas.openxmlformats.org/officeDocument/2006/math">
                    <m:r>
                      <a:rPr lang="en-US" altLang="zh-CN" sz="2400" i="1">
                        <a:latin typeface="Cambria Math" panose="02040503050406030204" pitchFamily="18" charset="0"/>
                      </a:rPr>
                      <m:t>𝒄</m:t>
                    </m:r>
                  </m:oMath>
                </a14:m>
                <a:r>
                  <a:rPr lang="zh-CN" altLang="en-US" sz="2400" dirty="0"/>
                  <a:t>。</a:t>
                </a:r>
              </a:p>
            </p:txBody>
          </p:sp>
        </mc:Choice>
        <mc:Fallback xmlns="">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blipFill>
                <a:blip r:embed="rId2"/>
                <a:stretch>
                  <a:fillRect l="-595" t="-325" r="-728" b="-8243"/>
                </a:stretch>
              </a:blipFill>
            </p:spPr>
            <p:txBody>
              <a:bodyPr/>
              <a:lstStyle/>
              <a:p>
                <a:r>
                  <a:rPr lang="zh-CN" altLang="en-US">
                    <a:noFill/>
                  </a:rPr>
                  <a:t> </a:t>
                </a:r>
              </a:p>
            </p:txBody>
          </p:sp>
        </mc:Fallback>
      </mc:AlternateContent>
      <p:sp>
        <p:nvSpPr>
          <p:cNvPr id="5" name="标题 4">
            <a:extLst>
              <a:ext uri="{FF2B5EF4-FFF2-40B4-BE49-F238E27FC236}">
                <a16:creationId xmlns:a16="http://schemas.microsoft.com/office/drawing/2014/main" id="{32B2BB86-3343-4878-9ADB-E4B340CA1A6A}"/>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endParaRPr lang="zh-CN" altLang="en-US" dirty="0"/>
          </a:p>
        </p:txBody>
      </p:sp>
    </p:spTree>
    <p:extLst>
      <p:ext uri="{BB962C8B-B14F-4D97-AF65-F5344CB8AC3E}">
        <p14:creationId xmlns:p14="http://schemas.microsoft.com/office/powerpoint/2010/main" val="124204373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5</a:t>
            </a:r>
            <a:r>
              <a:rPr lang="zh-CN" altLang="en-US" dirty="0"/>
              <a:t>章 </a:t>
            </a:r>
            <a:r>
              <a:rPr lang="zh-CN" altLang="en-US" dirty="0">
                <a:latin typeface="隶书" panose="02010509060101010101" pitchFamily="1" charset="-122"/>
              </a:rPr>
              <a:t>无约束最优化方法</a:t>
            </a:r>
            <a:r>
              <a:rPr lang="en-US" altLang="zh-CN" dirty="0">
                <a:latin typeface="隶书" panose="02010509060101010101" pitchFamily="1" charset="-122"/>
              </a:rPr>
              <a:t>-</a:t>
            </a:r>
            <a:r>
              <a:rPr lang="zh-CN" altLang="en-US" dirty="0">
                <a:latin typeface="隶书" panose="02010509060101010101" pitchFamily="1" charset="-122"/>
              </a:rPr>
              <a:t>线搜索回顾</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Fibonacci</a:t>
                </a:r>
                <a:r>
                  <a:rPr lang="zh-CN" altLang="en-US" dirty="0"/>
                  <a:t>搜索</a:t>
                </a:r>
                <a:r>
                  <a:rPr lang="en-US" altLang="zh-CN" dirty="0"/>
                  <a:t>(</a:t>
                </a:r>
                <a:r>
                  <a:rPr lang="zh-CN" altLang="en-US" dirty="0"/>
                  <a:t>斐波那契搜索</a:t>
                </a:r>
                <a:r>
                  <a:rPr lang="en-US" altLang="zh-CN" dirty="0"/>
                  <a:t>)</a:t>
                </a:r>
              </a:p>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m:t>
                        </m:r>
                      </m:sub>
                    </m:sSub>
                    <m:r>
                      <a:rPr lang="en-US" altLang="zh-CN" b="1" i="1" smtClean="0">
                        <a:latin typeface="Cambria Math"/>
                      </a:rPr>
                      <m:t>+</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a:rPr>
                              <m:t>𝑭</m:t>
                            </m:r>
                          </m:e>
                          <m:sub>
                            <m:r>
                              <a:rPr lang="en-US" altLang="zh-CN" b="1" i="1" smtClean="0">
                                <a:latin typeface="Cambria Math"/>
                              </a:rPr>
                              <m:t>𝒏</m:t>
                            </m:r>
                            <m:r>
                              <a:rPr lang="en-US" altLang="zh-CN" b="1" i="1" smtClean="0">
                                <a:latin typeface="Cambria Math"/>
                              </a:rPr>
                              <m:t>−</m:t>
                            </m:r>
                            <m:r>
                              <a:rPr lang="en-US" altLang="zh-CN" b="1" i="1" smtClean="0">
                                <a:latin typeface="Cambria Math"/>
                              </a:rPr>
                              <m:t>𝒌</m:t>
                            </m:r>
                            <m:r>
                              <a:rPr lang="en-US" altLang="zh-CN" b="1" i="1" smtClean="0">
                                <a:latin typeface="Cambria Math"/>
                              </a:rPr>
                              <m:t>−</m:t>
                            </m:r>
                            <m:r>
                              <a:rPr lang="en-US" altLang="zh-CN" b="1" i="1" smtClean="0">
                                <a:latin typeface="Cambria Math"/>
                              </a:rPr>
                              <m:t>𝟏</m:t>
                            </m:r>
                          </m:sub>
                        </m:sSub>
                      </m:num>
                      <m:den>
                        <m:sSub>
                          <m:sSubPr>
                            <m:ctrlPr>
                              <a:rPr lang="en-US" altLang="zh-CN" b="1" i="1" smtClean="0">
                                <a:latin typeface="Cambria Math" panose="02040503050406030204" pitchFamily="18" charset="0"/>
                              </a:rPr>
                            </m:ctrlPr>
                          </m:sSubPr>
                          <m:e>
                            <m:r>
                              <a:rPr lang="en-US" altLang="zh-CN" b="1" i="1" smtClean="0">
                                <a:latin typeface="Cambria Math"/>
                              </a:rPr>
                              <m:t>𝑭</m:t>
                            </m:r>
                          </m:e>
                          <m:sub>
                            <m:r>
                              <a:rPr lang="en-US" altLang="zh-CN" b="1" i="1" smtClean="0">
                                <a:latin typeface="Cambria Math"/>
                              </a:rPr>
                              <m:t>𝒏</m:t>
                            </m:r>
                            <m:r>
                              <a:rPr lang="en-US" altLang="zh-CN" b="1" i="1" smtClean="0">
                                <a:latin typeface="Cambria Math"/>
                              </a:rPr>
                              <m:t>−</m:t>
                            </m:r>
                            <m:r>
                              <a:rPr lang="en-US" altLang="zh-CN" b="1" i="1" smtClean="0">
                                <a:latin typeface="Cambria Math"/>
                              </a:rPr>
                              <m:t>𝒌</m:t>
                            </m:r>
                            <m:r>
                              <a:rPr lang="en-US" altLang="zh-CN" b="1" i="1" smtClean="0">
                                <a:latin typeface="Cambria Math"/>
                              </a:rPr>
                              <m:t>+</m:t>
                            </m:r>
                            <m:r>
                              <a:rPr lang="en-US" altLang="zh-CN" b="1" i="1" smtClean="0">
                                <a:latin typeface="Cambria Math"/>
                              </a:rPr>
                              <m:t>𝟏</m:t>
                            </m:r>
                          </m:sub>
                        </m:sSub>
                      </m:den>
                    </m:f>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m:t>
                            </m:r>
                          </m:sub>
                        </m:sSub>
                      </m:e>
                    </m:d>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𝝁</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m:t>
                        </m:r>
                      </m:sub>
                    </m:sSub>
                    <m:r>
                      <a:rPr lang="en-US" altLang="zh-CN" b="1" i="1" smtClean="0">
                        <a:latin typeface="Cambria Math"/>
                      </a:rPr>
                      <m:t>+</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a:rPr>
                              <m:t>𝑭</m:t>
                            </m:r>
                          </m:e>
                          <m:sub>
                            <m:r>
                              <a:rPr lang="en-US" altLang="zh-CN" b="1" i="1" smtClean="0">
                                <a:latin typeface="Cambria Math"/>
                              </a:rPr>
                              <m:t>𝒏</m:t>
                            </m:r>
                            <m:r>
                              <a:rPr lang="en-US" altLang="zh-CN" b="1" i="1" smtClean="0">
                                <a:latin typeface="Cambria Math"/>
                              </a:rPr>
                              <m:t>−</m:t>
                            </m:r>
                            <m:r>
                              <a:rPr lang="en-US" altLang="zh-CN" b="1" i="1" smtClean="0">
                                <a:latin typeface="Cambria Math"/>
                              </a:rPr>
                              <m:t>𝒌</m:t>
                            </m:r>
                          </m:sub>
                        </m:sSub>
                      </m:num>
                      <m:den>
                        <m:sSub>
                          <m:sSubPr>
                            <m:ctrlPr>
                              <a:rPr lang="en-US" altLang="zh-CN" b="1" i="1" smtClean="0">
                                <a:latin typeface="Cambria Math" panose="02040503050406030204" pitchFamily="18" charset="0"/>
                              </a:rPr>
                            </m:ctrlPr>
                          </m:sSubPr>
                          <m:e>
                            <m:r>
                              <a:rPr lang="en-US" altLang="zh-CN" b="1" i="1" smtClean="0">
                                <a:latin typeface="Cambria Math"/>
                              </a:rPr>
                              <m:t>𝑭</m:t>
                            </m:r>
                          </m:e>
                          <m:sub>
                            <m:r>
                              <a:rPr lang="en-US" altLang="zh-CN" b="1" i="1" smtClean="0">
                                <a:latin typeface="Cambria Math"/>
                              </a:rPr>
                              <m:t>𝒏</m:t>
                            </m:r>
                            <m:r>
                              <a:rPr lang="en-US" altLang="zh-CN" b="1" i="1" smtClean="0">
                                <a:latin typeface="Cambria Math"/>
                              </a:rPr>
                              <m:t>−</m:t>
                            </m:r>
                            <m:r>
                              <a:rPr lang="en-US" altLang="zh-CN" b="1" i="1" smtClean="0">
                                <a:latin typeface="Cambria Math"/>
                              </a:rPr>
                              <m:t>𝒌</m:t>
                            </m:r>
                            <m:r>
                              <a:rPr lang="en-US" altLang="zh-CN" b="1" i="1" smtClean="0">
                                <a:latin typeface="Cambria Math"/>
                              </a:rPr>
                              <m:t>+</m:t>
                            </m:r>
                            <m:r>
                              <a:rPr lang="en-US" altLang="zh-CN" b="1" i="1" smtClean="0">
                                <a:latin typeface="Cambria Math"/>
                              </a:rPr>
                              <m:t>𝟏</m:t>
                            </m:r>
                          </m:sub>
                        </m:sSub>
                      </m:den>
                    </m:f>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m:t>
                            </m:r>
                          </m:sub>
                        </m:sSub>
                      </m:e>
                    </m:d>
                  </m:oMath>
                </a14:m>
                <a:endParaRPr lang="en-US" altLang="zh-CN" b="1" dirty="0"/>
              </a:p>
              <a:p>
                <a:r>
                  <a:rPr lang="zh-CN" altLang="en-US" dirty="0"/>
                  <a:t>若</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e>
                    </m:d>
                    <m:r>
                      <a:rPr lang="en-US" altLang="zh-CN" b="1" i="1" smtClean="0">
                        <a:latin typeface="Cambria Math"/>
                      </a:rPr>
                      <m:t>&gt;</m:t>
                    </m:r>
                    <m:r>
                      <a:rPr lang="en-US" altLang="zh-CN" b="1" i="1" smtClean="0">
                        <a:latin typeface="Cambria Math"/>
                      </a:rPr>
                      <m:t>𝒇</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𝝁</m:t>
                        </m:r>
                      </m:e>
                      <m:sub>
                        <m:r>
                          <a:rPr lang="en-US" altLang="zh-CN" b="1" i="1" smtClean="0">
                            <a:latin typeface="Cambria Math"/>
                          </a:rPr>
                          <m:t>𝒌</m:t>
                        </m:r>
                      </m:sub>
                    </m:sSub>
                    <m:r>
                      <a:rPr lang="en-US" altLang="zh-CN" b="1" i="1" smtClean="0">
                        <a:latin typeface="Cambria Math"/>
                      </a:rPr>
                      <m:t>)</m:t>
                    </m:r>
                  </m:oMath>
                </a14:m>
                <a:r>
                  <a:rPr lang="en-US" altLang="zh-CN" dirty="0"/>
                  <a:t>,</a:t>
                </a:r>
                <a:r>
                  <a:rPr lang="zh-CN" altLang="en-US" dirty="0"/>
                  <a:t>则</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a:rPr>
                          <m:t>𝒂</m:t>
                        </m:r>
                      </m:e>
                      <m:sub>
                        <m:r>
                          <a:rPr lang="en-US" altLang="zh-CN" b="1" i="1" dirty="0" smtClean="0">
                            <a:latin typeface="Cambria Math"/>
                          </a:rPr>
                          <m:t>𝒌</m:t>
                        </m:r>
                        <m:r>
                          <a:rPr lang="en-US" altLang="zh-CN" b="1" i="1" dirty="0" smtClean="0">
                            <a:latin typeface="Cambria Math"/>
                          </a:rPr>
                          <m:t>+</m:t>
                        </m:r>
                        <m:r>
                          <a:rPr lang="en-US" altLang="zh-CN" b="1" i="1" dirty="0" smtClean="0">
                            <a:latin typeface="Cambria Math"/>
                          </a:rPr>
                          <m:t>𝟏</m:t>
                        </m:r>
                      </m:sub>
                    </m:sSub>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𝝀</m:t>
                        </m:r>
                      </m:e>
                      <m:sub>
                        <m:r>
                          <a:rPr lang="en-US" altLang="zh-CN" b="1" i="1" dirty="0" smtClean="0">
                            <a:latin typeface="Cambria Math"/>
                          </a:rPr>
                          <m:t>𝒌</m:t>
                        </m:r>
                      </m:sub>
                    </m:sSub>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𝒃</m:t>
                        </m:r>
                      </m:e>
                      <m:sub>
                        <m:r>
                          <a:rPr lang="en-US" altLang="zh-CN" b="1" i="1" dirty="0" smtClean="0">
                            <a:latin typeface="Cambria Math"/>
                          </a:rPr>
                          <m:t>𝒌</m:t>
                        </m:r>
                        <m:r>
                          <a:rPr lang="en-US" altLang="zh-CN" b="1" i="1" dirty="0" smtClean="0">
                            <a:latin typeface="Cambria Math"/>
                          </a:rPr>
                          <m:t>+</m:t>
                        </m:r>
                        <m:r>
                          <a:rPr lang="en-US" altLang="zh-CN" b="1" i="1" dirty="0" smtClean="0">
                            <a:latin typeface="Cambria Math"/>
                          </a:rPr>
                          <m:t>𝟏</m:t>
                        </m:r>
                      </m:sub>
                    </m:sSub>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𝒃</m:t>
                        </m:r>
                      </m:e>
                      <m:sub>
                        <m:r>
                          <a:rPr lang="en-US" altLang="zh-CN" b="1" i="1" dirty="0" smtClean="0">
                            <a:latin typeface="Cambria Math"/>
                          </a:rPr>
                          <m:t>𝒌</m:t>
                        </m:r>
                      </m:sub>
                    </m:sSub>
                  </m:oMath>
                </a14:m>
                <a:endParaRPr lang="en-US" altLang="zh-CN" b="1" dirty="0"/>
              </a:p>
              <a:p>
                <a:r>
                  <a:rPr lang="zh-CN" altLang="en-US" dirty="0"/>
                  <a:t>否则</a:t>
                </a:r>
                <a:r>
                  <a:rPr lang="en-US" altLang="zh-CN" dirty="0"/>
                  <a:t>:</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𝝁</m:t>
                        </m:r>
                      </m:e>
                      <m:sub>
                        <m:r>
                          <a:rPr lang="en-US" altLang="zh-CN" b="1" i="1" smtClean="0">
                            <a:latin typeface="Cambria Math"/>
                          </a:rPr>
                          <m:t>𝒌</m:t>
                        </m:r>
                      </m:sub>
                    </m:sSub>
                  </m:oMath>
                </a14:m>
                <a:endParaRPr lang="en-US" altLang="zh-CN" dirty="0"/>
              </a:p>
              <a:p>
                <a:r>
                  <a:rPr lang="zh-CN" altLang="en-US" dirty="0"/>
                  <a:t>计算后可验证</a:t>
                </a:r>
                <a:endParaRPr lang="en-US" altLang="zh-CN" dirty="0"/>
              </a:p>
              <a:p>
                <a:pPr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𝑭</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sub>
                        </m:sSub>
                      </m:num>
                      <m:den>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𝑭</m:t>
                            </m:r>
                          </m:e>
                          <m:sub>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den>
                    </m:f>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oMath>
                </a14:m>
                <a:endParaRPr lang="en-US" altLang="zh-CN" dirty="0"/>
              </a:p>
              <a:p>
                <a:r>
                  <a:rPr lang="zh-CN" altLang="en-US" dirty="0"/>
                  <a:t>注意：除了第一次需要计算两次函数值外，每次迭代只需要</a:t>
                </a:r>
                <a:r>
                  <a:rPr lang="zh-CN" altLang="en-US" dirty="0">
                    <a:solidFill>
                      <a:srgbClr val="FF0000"/>
                    </a:solidFill>
                  </a:rPr>
                  <a:t>计算一次函数值</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735"/>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8D30038-56AD-4BE7-BF60-1F3DE5B1FE33}"/>
              </a:ext>
            </a:extLst>
          </p:cNvPr>
          <p:cNvSpPr txBox="1"/>
          <p:nvPr>
            <p:custDataLst>
              <p:tags r:id="rId2"/>
            </p:custDataLst>
          </p:nvPr>
        </p:nvSpPr>
        <p:spPr>
          <a:xfrm>
            <a:off x="990600" y="635000"/>
            <a:ext cx="7924800" cy="2255738"/>
          </a:xfrm>
          <a:prstGeom prst="rect">
            <a:avLst/>
          </a:prstGeom>
          <a:noFill/>
        </p:spPr>
        <p:txBody>
          <a:bodyPr vert="horz" wrap="square"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梯度法和牛顿法的局部收敛速度不同，梯度法是局部线性的，牛顿法是局部二次的，造成这种差异的原因是什么？</a:t>
            </a:r>
          </a:p>
        </p:txBody>
      </p:sp>
      <p:sp>
        <p:nvSpPr>
          <p:cNvPr id="7" name="文本框 6">
            <a:extLst>
              <a:ext uri="{FF2B5EF4-FFF2-40B4-BE49-F238E27FC236}">
                <a16:creationId xmlns:a16="http://schemas.microsoft.com/office/drawing/2014/main" id="{AE06A7AE-4599-422E-AA51-A2260FF20B4F}"/>
              </a:ext>
            </a:extLst>
          </p:cNvPr>
          <p:cNvSpPr txBox="1"/>
          <p:nvPr>
            <p:custDataLst>
              <p:tags r:id="rId3"/>
            </p:custDataLst>
          </p:nvPr>
        </p:nvSpPr>
        <p:spPr>
          <a:xfrm>
            <a:off x="1981200" y="2932460"/>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搜索方向不同</a:t>
            </a:r>
          </a:p>
        </p:txBody>
      </p:sp>
      <p:sp>
        <p:nvSpPr>
          <p:cNvPr id="8" name="文本框 7">
            <a:extLst>
              <a:ext uri="{FF2B5EF4-FFF2-40B4-BE49-F238E27FC236}">
                <a16:creationId xmlns:a16="http://schemas.microsoft.com/office/drawing/2014/main" id="{E9FF8851-DE4A-4B2B-BE43-DB9EACF24C97}"/>
              </a:ext>
            </a:extLst>
          </p:cNvPr>
          <p:cNvSpPr txBox="1"/>
          <p:nvPr>
            <p:custDataLst>
              <p:tags r:id="rId4"/>
            </p:custDataLst>
          </p:nvPr>
        </p:nvSpPr>
        <p:spPr>
          <a:xfrm>
            <a:off x="1981200" y="3834755"/>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搜索步长不同</a:t>
            </a:r>
          </a:p>
        </p:txBody>
      </p:sp>
      <p:sp>
        <p:nvSpPr>
          <p:cNvPr id="9" name="文本框 8">
            <a:extLst>
              <a:ext uri="{FF2B5EF4-FFF2-40B4-BE49-F238E27FC236}">
                <a16:creationId xmlns:a16="http://schemas.microsoft.com/office/drawing/2014/main" id="{1CFCFF79-C3BC-4E6E-8D99-60FC6EF8A5FB}"/>
              </a:ext>
            </a:extLst>
          </p:cNvPr>
          <p:cNvSpPr txBox="1"/>
          <p:nvPr>
            <p:custDataLst>
              <p:tags r:id="rId5"/>
            </p:custDataLst>
          </p:nvPr>
        </p:nvSpPr>
        <p:spPr>
          <a:xfrm>
            <a:off x="1981200" y="4737050"/>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逼近程度不同</a:t>
            </a:r>
          </a:p>
        </p:txBody>
      </p:sp>
      <p:sp>
        <p:nvSpPr>
          <p:cNvPr id="10" name="文本框 9">
            <a:extLst>
              <a:ext uri="{FF2B5EF4-FFF2-40B4-BE49-F238E27FC236}">
                <a16:creationId xmlns:a16="http://schemas.microsoft.com/office/drawing/2014/main" id="{97546D3D-8A23-4C3E-A243-84664E0C6138}"/>
              </a:ext>
            </a:extLst>
          </p:cNvPr>
          <p:cNvSpPr txBox="1"/>
          <p:nvPr>
            <p:custDataLst>
              <p:tags r:id="rId6"/>
            </p:custDataLst>
          </p:nvPr>
        </p:nvSpPr>
        <p:spPr>
          <a:xfrm>
            <a:off x="1981200" y="5639346"/>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初始值不同</a:t>
            </a:r>
          </a:p>
        </p:txBody>
      </p:sp>
      <p:sp>
        <p:nvSpPr>
          <p:cNvPr id="11" name="矩形 10">
            <a:extLst>
              <a:ext uri="{FF2B5EF4-FFF2-40B4-BE49-F238E27FC236}">
                <a16:creationId xmlns:a16="http://schemas.microsoft.com/office/drawing/2014/main" id="{665B789B-729D-440C-B03B-283F850561BD}"/>
              </a:ext>
            </a:extLst>
          </p:cNvPr>
          <p:cNvSpPr>
            <a:spLocks noChangeAspect="1"/>
          </p:cNvSpPr>
          <p:nvPr>
            <p:custDataLst>
              <p:tags r:id="rId7"/>
            </p:custDataLst>
          </p:nvPr>
        </p:nvSpPr>
        <p:spPr bwMode="auto">
          <a:xfrm>
            <a:off x="1215211" y="3000132"/>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09EE828C-83FA-4072-BBC2-443BB44EB267}"/>
              </a:ext>
            </a:extLst>
          </p:cNvPr>
          <p:cNvSpPr>
            <a:spLocks noChangeAspect="1"/>
          </p:cNvSpPr>
          <p:nvPr>
            <p:custDataLst>
              <p:tags r:id="rId8"/>
            </p:custDataLst>
          </p:nvPr>
        </p:nvSpPr>
        <p:spPr bwMode="auto">
          <a:xfrm>
            <a:off x="1215211" y="3902427"/>
            <a:ext cx="541378" cy="541377"/>
          </a:xfrm>
          <a:prstGeom prst="rect">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0FE0AD04-7E8F-4ED4-BD0D-00F4605284A6}"/>
              </a:ext>
            </a:extLst>
          </p:cNvPr>
          <p:cNvSpPr>
            <a:spLocks noChangeAspect="1"/>
          </p:cNvSpPr>
          <p:nvPr>
            <p:custDataLst>
              <p:tags r:id="rId9"/>
            </p:custDataLst>
          </p:nvPr>
        </p:nvSpPr>
        <p:spPr bwMode="auto">
          <a:xfrm>
            <a:off x="1215211" y="4804723"/>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F0E5BB28-8FE0-40B3-BE84-A7850D8EF878}"/>
              </a:ext>
            </a:extLst>
          </p:cNvPr>
          <p:cNvSpPr>
            <a:spLocks noChangeAspect="1"/>
          </p:cNvSpPr>
          <p:nvPr>
            <p:custDataLst>
              <p:tags r:id="rId10"/>
            </p:custDataLst>
          </p:nvPr>
        </p:nvSpPr>
        <p:spPr bwMode="auto">
          <a:xfrm>
            <a:off x="1215211" y="5707018"/>
            <a:ext cx="541378" cy="541377"/>
          </a:xfrm>
          <a:prstGeom prst="rect">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0EF45577-FFFF-49CB-896A-7CA81F41F1B4}"/>
              </a:ext>
            </a:extLst>
          </p:cNvPr>
          <p:cNvSpPr/>
          <p:nvPr>
            <p:custDataLst>
              <p:tags r:id="rId11"/>
            </p:custDataLst>
          </p:nvPr>
        </p:nvSpPr>
        <p:spPr bwMode="auto">
          <a:xfrm>
            <a:off x="6749891" y="6541641"/>
            <a:ext cx="1624131" cy="433101"/>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3" name="组合 22">
            <a:extLst>
              <a:ext uri="{FF2B5EF4-FFF2-40B4-BE49-F238E27FC236}">
                <a16:creationId xmlns:a16="http://schemas.microsoft.com/office/drawing/2014/main" id="{C13DAE79-4D7C-444E-AAA6-E9D4D361FF45}"/>
              </a:ext>
            </a:extLst>
          </p:cNvPr>
          <p:cNvGrpSpPr/>
          <p:nvPr>
            <p:custDataLst>
              <p:tags r:id="rId12"/>
            </p:custDataLst>
          </p:nvPr>
        </p:nvGrpSpPr>
        <p:grpSpPr>
          <a:xfrm>
            <a:off x="0" y="0"/>
            <a:ext cx="9906000" cy="635000"/>
            <a:chOff x="0" y="0"/>
            <a:chExt cx="9906000" cy="635000"/>
          </a:xfrm>
        </p:grpSpPr>
        <p:sp>
          <p:nvSpPr>
            <p:cNvPr id="16" name="TitleBackground">
              <a:extLst>
                <a:ext uri="{FF2B5EF4-FFF2-40B4-BE49-F238E27FC236}">
                  <a16:creationId xmlns:a16="http://schemas.microsoft.com/office/drawing/2014/main" id="{7515EDE6-D877-47FE-A364-827DBF481278}"/>
                </a:ext>
              </a:extLst>
            </p:cNvPr>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7" name="ColorBlock">
              <a:extLst>
                <a:ext uri="{FF2B5EF4-FFF2-40B4-BE49-F238E27FC236}">
                  <a16:creationId xmlns:a16="http://schemas.microsoft.com/office/drawing/2014/main" id="{FE6C0BC0-8636-4FCC-B964-2E3E27033F2F}"/>
                </a:ext>
              </a:extLst>
            </p:cNvPr>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8" name="TypeText">
              <a:extLst>
                <a:ext uri="{FF2B5EF4-FFF2-40B4-BE49-F238E27FC236}">
                  <a16:creationId xmlns:a16="http://schemas.microsoft.com/office/drawing/2014/main" id="{F67BBDA8-F476-4CB6-A572-3B19BB09051F}"/>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algn="l"/>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2" name="TipText">
              <a:extLst>
                <a:ext uri="{FF2B5EF4-FFF2-40B4-BE49-F238E27FC236}">
                  <a16:creationId xmlns:a16="http://schemas.microsoft.com/office/drawing/2014/main" id="{C87B5DF9-05DD-4F6C-A9DA-07588C0323A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FEB2A727-FAA6-4FAA-838B-EB3C3A977291}"/>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535544690"/>
      </p:ext>
    </p:extLst>
  </p:cSld>
  <p:clrMapOvr>
    <a:masterClrMapping/>
  </p:clrMapOvr>
  <p:transition spd="med">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B50DBD8-85CC-4794-8360-B3B1EF80AED9}"/>
              </a:ext>
            </a:extLst>
          </p:cNvPr>
          <p:cNvSpPr txBox="1"/>
          <p:nvPr>
            <p:custDataLst>
              <p:tags r:id="rId2"/>
            </p:custDataLst>
          </p:nvPr>
        </p:nvSpPr>
        <p:spPr>
          <a:xfrm>
            <a:off x="990600" y="635000"/>
            <a:ext cx="7924800" cy="2255738"/>
          </a:xfrm>
          <a:prstGeom prst="rect">
            <a:avLst/>
          </a:prstGeom>
          <a:noFill/>
        </p:spPr>
        <p:txBody>
          <a:bodyPr vert="horz" wrap="square"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对于可微函数类，梯度法和牛顿法都是具有局部收敛性，下面描述正确的是</a:t>
            </a:r>
          </a:p>
        </p:txBody>
      </p:sp>
      <p:sp>
        <p:nvSpPr>
          <p:cNvPr id="5" name="文本框 4">
            <a:extLst>
              <a:ext uri="{FF2B5EF4-FFF2-40B4-BE49-F238E27FC236}">
                <a16:creationId xmlns:a16="http://schemas.microsoft.com/office/drawing/2014/main" id="{A2661D4E-3648-4A62-81CA-3A3F012BDF20}"/>
              </a:ext>
            </a:extLst>
          </p:cNvPr>
          <p:cNvSpPr txBox="1"/>
          <p:nvPr>
            <p:custDataLst>
              <p:tags r:id="rId3"/>
            </p:custDataLst>
          </p:nvPr>
        </p:nvSpPr>
        <p:spPr>
          <a:xfrm>
            <a:off x="1981200" y="2932460"/>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如果是可微的凸函数类，则梯度法可能具有全局收敛性</a:t>
            </a:r>
          </a:p>
        </p:txBody>
      </p:sp>
      <p:sp>
        <p:nvSpPr>
          <p:cNvPr id="6" name="文本框 5">
            <a:extLst>
              <a:ext uri="{FF2B5EF4-FFF2-40B4-BE49-F238E27FC236}">
                <a16:creationId xmlns:a16="http://schemas.microsoft.com/office/drawing/2014/main" id="{DE999291-C6D6-4219-9AEC-D8F38D9798CA}"/>
              </a:ext>
            </a:extLst>
          </p:cNvPr>
          <p:cNvSpPr txBox="1"/>
          <p:nvPr>
            <p:custDataLst>
              <p:tags r:id="rId4"/>
            </p:custDataLst>
          </p:nvPr>
        </p:nvSpPr>
        <p:spPr>
          <a:xfrm>
            <a:off x="1981200" y="3834755"/>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如果是可微的凸函数类，牛顿法可能具有全局收敛性</a:t>
            </a:r>
          </a:p>
        </p:txBody>
      </p:sp>
      <p:sp>
        <p:nvSpPr>
          <p:cNvPr id="7" name="文本框 6">
            <a:extLst>
              <a:ext uri="{FF2B5EF4-FFF2-40B4-BE49-F238E27FC236}">
                <a16:creationId xmlns:a16="http://schemas.microsoft.com/office/drawing/2014/main" id="{380D9B70-89E8-42E3-90FF-B8DA89B14ED2}"/>
              </a:ext>
            </a:extLst>
          </p:cNvPr>
          <p:cNvSpPr txBox="1"/>
          <p:nvPr>
            <p:custDataLst>
              <p:tags r:id="rId5"/>
            </p:custDataLst>
          </p:nvPr>
        </p:nvSpPr>
        <p:spPr>
          <a:xfrm>
            <a:off x="1981200" y="4737050"/>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可微凸函数类中的函数，用梯度法也不能保证全局收敛</a:t>
            </a:r>
          </a:p>
        </p:txBody>
      </p:sp>
      <p:sp>
        <p:nvSpPr>
          <p:cNvPr id="8" name="文本框 7">
            <a:extLst>
              <a:ext uri="{FF2B5EF4-FFF2-40B4-BE49-F238E27FC236}">
                <a16:creationId xmlns:a16="http://schemas.microsoft.com/office/drawing/2014/main" id="{4FB0778A-AD1C-4F34-AE53-8076EEFBD5A1}"/>
              </a:ext>
            </a:extLst>
          </p:cNvPr>
          <p:cNvSpPr txBox="1"/>
          <p:nvPr>
            <p:custDataLst>
              <p:tags r:id="rId6"/>
            </p:custDataLst>
          </p:nvPr>
        </p:nvSpPr>
        <p:spPr>
          <a:xfrm>
            <a:off x="1981200" y="5639346"/>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可微凸函数类中的函数，用牛顿法也不能保证全局收敛</a:t>
            </a:r>
          </a:p>
        </p:txBody>
      </p:sp>
      <p:sp>
        <p:nvSpPr>
          <p:cNvPr id="9" name="矩形 8">
            <a:extLst>
              <a:ext uri="{FF2B5EF4-FFF2-40B4-BE49-F238E27FC236}">
                <a16:creationId xmlns:a16="http://schemas.microsoft.com/office/drawing/2014/main" id="{34683464-24A4-41E8-BE7D-2FD672F61A88}"/>
              </a:ext>
            </a:extLst>
          </p:cNvPr>
          <p:cNvSpPr>
            <a:spLocks noChangeAspect="1"/>
          </p:cNvSpPr>
          <p:nvPr>
            <p:custDataLst>
              <p:tags r:id="rId7"/>
            </p:custDataLst>
          </p:nvPr>
        </p:nvSpPr>
        <p:spPr bwMode="auto">
          <a:xfrm>
            <a:off x="1215211" y="3000132"/>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a:extLst>
              <a:ext uri="{FF2B5EF4-FFF2-40B4-BE49-F238E27FC236}">
                <a16:creationId xmlns:a16="http://schemas.microsoft.com/office/drawing/2014/main" id="{86BDB850-2A2D-467A-B395-B9F26DD80C44}"/>
              </a:ext>
            </a:extLst>
          </p:cNvPr>
          <p:cNvSpPr>
            <a:spLocks noChangeAspect="1"/>
          </p:cNvSpPr>
          <p:nvPr>
            <p:custDataLst>
              <p:tags r:id="rId8"/>
            </p:custDataLst>
          </p:nvPr>
        </p:nvSpPr>
        <p:spPr bwMode="auto">
          <a:xfrm>
            <a:off x="1215211" y="3902427"/>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DB164907-B598-4889-89F1-F12CA62ED818}"/>
              </a:ext>
            </a:extLst>
          </p:cNvPr>
          <p:cNvSpPr>
            <a:spLocks noChangeAspect="1"/>
          </p:cNvSpPr>
          <p:nvPr>
            <p:custDataLst>
              <p:tags r:id="rId9"/>
            </p:custDataLst>
          </p:nvPr>
        </p:nvSpPr>
        <p:spPr bwMode="auto">
          <a:xfrm>
            <a:off x="1215211" y="4804723"/>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4F346815-EC95-40FC-BBA3-50A3E291F609}"/>
              </a:ext>
            </a:extLst>
          </p:cNvPr>
          <p:cNvSpPr>
            <a:spLocks noChangeAspect="1"/>
          </p:cNvSpPr>
          <p:nvPr>
            <p:custDataLst>
              <p:tags r:id="rId10"/>
            </p:custDataLst>
          </p:nvPr>
        </p:nvSpPr>
        <p:spPr bwMode="auto">
          <a:xfrm>
            <a:off x="1215211" y="5707018"/>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54E30A64-9E2B-49D2-AA61-79BF17CA84B8}"/>
              </a:ext>
            </a:extLst>
          </p:cNvPr>
          <p:cNvSpPr/>
          <p:nvPr>
            <p:custDataLst>
              <p:tags r:id="rId11"/>
            </p:custDataLst>
          </p:nvPr>
        </p:nvSpPr>
        <p:spPr bwMode="auto">
          <a:xfrm>
            <a:off x="6749891" y="6541641"/>
            <a:ext cx="1624131" cy="433101"/>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FD2266B5-8A56-4867-A6C7-8349D93F3B16}"/>
              </a:ext>
            </a:extLst>
          </p:cNvPr>
          <p:cNvGrpSpPr/>
          <p:nvPr>
            <p:custDataLst>
              <p:tags r:id="rId12"/>
            </p:custDataLst>
          </p:nvPr>
        </p:nvGrpSpPr>
        <p:grpSpPr>
          <a:xfrm>
            <a:off x="0" y="0"/>
            <a:ext cx="9906000" cy="635000"/>
            <a:chOff x="0" y="0"/>
            <a:chExt cx="9906000" cy="635000"/>
          </a:xfrm>
        </p:grpSpPr>
        <p:sp>
          <p:nvSpPr>
            <p:cNvPr id="14" name="TitleBackground">
              <a:extLst>
                <a:ext uri="{FF2B5EF4-FFF2-40B4-BE49-F238E27FC236}">
                  <a16:creationId xmlns:a16="http://schemas.microsoft.com/office/drawing/2014/main" id="{3218055C-E6A6-4BF9-97C4-23F7D0E3BB32}"/>
                </a:ext>
              </a:extLst>
            </p:cNvPr>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5" name="ColorBlock">
              <a:extLst>
                <a:ext uri="{FF2B5EF4-FFF2-40B4-BE49-F238E27FC236}">
                  <a16:creationId xmlns:a16="http://schemas.microsoft.com/office/drawing/2014/main" id="{1C2DA136-D618-4447-AA4D-59DAD35037AE}"/>
                </a:ext>
              </a:extLst>
            </p:cNvPr>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6" name="TypeText">
              <a:extLst>
                <a:ext uri="{FF2B5EF4-FFF2-40B4-BE49-F238E27FC236}">
                  <a16:creationId xmlns:a16="http://schemas.microsoft.com/office/drawing/2014/main" id="{16760739-30F1-43B0-8909-2DC30AC261B2}"/>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algn="l"/>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1" name="TipText">
              <a:extLst>
                <a:ext uri="{FF2B5EF4-FFF2-40B4-BE49-F238E27FC236}">
                  <a16:creationId xmlns:a16="http://schemas.microsoft.com/office/drawing/2014/main" id="{0ADDFCEF-8035-41F0-852A-B2112A9C9539}"/>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23DD0BEC-F059-4862-B8C5-AEF698D72166}"/>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2841122741"/>
      </p:ext>
    </p:extLst>
  </p:cSld>
  <p:clrMapOvr>
    <a:masterClrMapping/>
  </p:clrMapOvr>
  <p:transition spd="med">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p:txBody>
              <a:bodyPr/>
              <a:lstStyle/>
              <a:p>
                <a:r>
                  <a:rPr lang="zh-CN" altLang="en-US" sz="2000" dirty="0"/>
                  <a:t>非线性优化中的一阶方法</a:t>
                </a:r>
                <a:endParaRPr lang="en-US" altLang="zh-CN" sz="2000" dirty="0"/>
              </a:p>
              <a:p>
                <a:pPr lvl="1"/>
                <a:r>
                  <a:rPr lang="zh-CN" altLang="en-US" sz="2000" dirty="0"/>
                  <a:t>梯度法和牛顿法有何不同？是否有通用的方法来导出这些搜索方向呢？</a:t>
                </a:r>
                <a:endParaRPr lang="en-US" altLang="zh-CN" sz="2000" dirty="0"/>
              </a:p>
              <a:p>
                <a:pPr lvl="1"/>
                <a:r>
                  <a:rPr lang="zh-CN" altLang="en-US" sz="2000" dirty="0"/>
                  <a:t>取定点</a:t>
                </a:r>
                <a14:m>
                  <m:oMath xmlns:m="http://schemas.openxmlformats.org/officeDocument/2006/math">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𝒙</m:t>
                        </m:r>
                      </m:e>
                    </m:acc>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𝑹</m:t>
                        </m:r>
                      </m:e>
                      <m:sup>
                        <m:r>
                          <a:rPr lang="en-US" altLang="zh-CN" sz="2000" b="1" i="1" dirty="0" smtClean="0">
                            <a:latin typeface="Cambria Math" panose="02040503050406030204" pitchFamily="18" charset="0"/>
                          </a:rPr>
                          <m:t>𝒏</m:t>
                        </m:r>
                      </m:sup>
                    </m:sSup>
                    <m:r>
                      <a:rPr lang="en-US" altLang="zh-CN" sz="2000" b="1" i="1" dirty="0" smtClean="0">
                        <a:latin typeface="Cambria Math" panose="02040503050406030204" pitchFamily="18" charset="0"/>
                      </a:rPr>
                      <m:t>,</m:t>
                    </m:r>
                  </m:oMath>
                </a14:m>
                <a:r>
                  <a:rPr lang="zh-CN" altLang="en-US" sz="2000" dirty="0"/>
                  <a:t>考虑函数</a:t>
                </a:r>
                <a14:m>
                  <m:oMath xmlns:m="http://schemas.openxmlformats.org/officeDocument/2006/math">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oMath>
                </a14:m>
                <a:r>
                  <a:rPr lang="zh-CN" altLang="en-US" sz="2000" dirty="0"/>
                  <a:t>的下述近似：</a:t>
                </a:r>
                <a:endParaRPr lang="en-US" altLang="zh-CN" sz="2000" dirty="0"/>
              </a:p>
              <a:p>
                <a:pPr lvl="1"/>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𝝓</m:t>
                        </m:r>
                      </m:e>
                      <m:sub>
                        <m:r>
                          <a:rPr lang="en-US" altLang="zh-CN" sz="2000" b="1" i="1" smtClean="0">
                            <a:latin typeface="Cambria Math" panose="02040503050406030204" pitchFamily="18" charset="0"/>
                          </a:rPr>
                          <m:t>𝟏</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𝒙</m:t>
                            </m:r>
                          </m:e>
                        </m:acc>
                      </m:e>
                    </m:d>
                    <m:r>
                      <a:rPr lang="en-US" altLang="zh-CN" sz="2000" b="1" i="1" smtClean="0">
                        <a:latin typeface="Cambria Math" panose="02040503050406030204" pitchFamily="18" charset="0"/>
                      </a:rPr>
                      <m:t>+&lt;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𝒙</m:t>
                            </m:r>
                          </m:e>
                        </m:acc>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𝒙</m:t>
                        </m:r>
                      </m:e>
                    </m:acc>
                    <m:r>
                      <a:rPr lang="en-US" altLang="zh-CN" sz="2000" b="1" i="1" smtClean="0">
                        <a:latin typeface="Cambria Math" panose="02040503050406030204" pitchFamily="18" charset="0"/>
                      </a:rPr>
                      <m:t>&gt;+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𝒉</m:t>
                        </m:r>
                      </m:den>
                    </m:f>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𝒙</m:t>
                        </m:r>
                      </m:e>
                    </m:acc>
                    <m:r>
                      <m:rPr>
                        <m:lit/>
                      </m:rP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m:rPr>
                            <m:lit/>
                          </m:rPr>
                          <a:rPr lang="en-US" altLang="zh-CN" sz="2000" b="1" i="1" smtClean="0">
                            <a:latin typeface="Cambria Math" panose="02040503050406030204" pitchFamily="18" charset="0"/>
                          </a:rPr>
                          <m:t>|</m:t>
                        </m:r>
                      </m:e>
                      <m:sup>
                        <m:r>
                          <a:rPr lang="en-US" altLang="zh-CN" sz="2000" b="1" i="1" smtClean="0">
                            <a:latin typeface="Cambria Math" panose="02040503050406030204" pitchFamily="18" charset="0"/>
                          </a:rPr>
                          <m:t>𝟐</m:t>
                        </m:r>
                      </m:sup>
                    </m:sSup>
                  </m:oMath>
                </a14:m>
                <a:endParaRPr lang="en-US" altLang="zh-CN" sz="2000" dirty="0"/>
              </a:p>
              <a:p>
                <a:pPr lvl="1"/>
                <a:r>
                  <a:rPr lang="zh-CN" altLang="en-US" sz="2000" dirty="0"/>
                  <a:t>其中参数</a:t>
                </a:r>
                <a14:m>
                  <m:oMath xmlns:m="http://schemas.openxmlformats.org/officeDocument/2006/math">
                    <m:r>
                      <a:rPr lang="en-US" altLang="zh-CN" sz="2000" b="1" i="1" smtClean="0">
                        <a:latin typeface="Cambria Math" panose="02040503050406030204" pitchFamily="18" charset="0"/>
                      </a:rPr>
                      <m:t>𝒉</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𝟎</m:t>
                    </m:r>
                  </m:oMath>
                </a14:m>
                <a:r>
                  <a:rPr lang="en-US" altLang="zh-CN" sz="2000" dirty="0"/>
                  <a:t>.</a:t>
                </a:r>
                <a:r>
                  <a:rPr lang="zh-CN" altLang="en-US" sz="2000" dirty="0"/>
                  <a:t>根据一阶最优性条件，该函数的无约束极小点</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m:t>
                        </m:r>
                      </m:sup>
                    </m:sSubSup>
                  </m:oMath>
                </a14:m>
                <a:r>
                  <a:rPr lang="zh-CN" altLang="en-US" sz="2000" dirty="0"/>
                  <a:t>满足如下方程：</a:t>
                </a:r>
                <a:endParaRPr lang="en-US" altLang="zh-CN" sz="2000" dirty="0"/>
              </a:p>
              <a:p>
                <a:pPr lvl="1"/>
                <a14:m>
                  <m:oMath xmlns:m="http://schemas.openxmlformats.org/officeDocument/2006/math">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𝝓</m:t>
                        </m:r>
                      </m:e>
                      <m:sub>
                        <m:r>
                          <a:rPr lang="en-US" altLang="zh-CN" sz="2000" b="1" i="1" smtClean="0">
                            <a:latin typeface="Cambria Math" panose="02040503050406030204" pitchFamily="18" charset="0"/>
                          </a:rPr>
                          <m:t>𝟏</m:t>
                        </m:r>
                      </m:sub>
                    </m:sSub>
                    <m:d>
                      <m:dPr>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m:t>
                            </m:r>
                          </m:sup>
                        </m:sSubSup>
                      </m:e>
                    </m:d>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𝒙</m:t>
                            </m:r>
                          </m:e>
                        </m:acc>
                      </m:e>
                    </m:d>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𝒉</m:t>
                        </m:r>
                      </m:den>
                    </m:f>
                    <m:d>
                      <m:dPr>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m:t>
                            </m:r>
                          </m:sup>
                        </m:sSubSup>
                        <m:r>
                          <a:rPr lang="en-US" altLang="zh-CN" sz="2000" b="1" i="1" smtClean="0">
                            <a:latin typeface="Cambria Math" panose="02040503050406030204" pitchFamily="18" charset="0"/>
                          </a:rPr>
                          <m:t>−</m:t>
                        </m:r>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𝒙</m:t>
                            </m:r>
                          </m:e>
                        </m:acc>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0" smtClean="0">
                        <a:latin typeface="Cambria Math" panose="02040503050406030204" pitchFamily="18" charset="0"/>
                      </a:rPr>
                      <m:t>⇒</m:t>
                    </m:r>
                    <m:sSubSup>
                      <m:sSubSupPr>
                        <m:ctrlPr>
                          <a:rPr lang="en-US" altLang="zh-CN" sz="2000" b="1" i="1" smtClean="0">
                            <a:solidFill>
                              <a:srgbClr val="FF0000"/>
                            </a:solidFill>
                            <a:latin typeface="Cambria Math" panose="02040503050406030204" pitchFamily="18" charset="0"/>
                          </a:rPr>
                        </m:ctrlPr>
                      </m:sSubSupPr>
                      <m:e>
                        <m:r>
                          <a:rPr lang="en-US" altLang="zh-CN" sz="2000" b="1" i="1" smtClean="0">
                            <a:solidFill>
                              <a:srgbClr val="FF0000"/>
                            </a:solidFill>
                            <a:latin typeface="Cambria Math" panose="02040503050406030204" pitchFamily="18" charset="0"/>
                          </a:rPr>
                          <m:t>𝒙</m:t>
                        </m:r>
                      </m:e>
                      <m:sub>
                        <m:r>
                          <a:rPr lang="en-US" altLang="zh-CN" sz="2000" b="1" i="1" smtClean="0">
                            <a:solidFill>
                              <a:srgbClr val="FF0000"/>
                            </a:solidFill>
                            <a:latin typeface="Cambria Math" panose="02040503050406030204" pitchFamily="18" charset="0"/>
                          </a:rPr>
                          <m:t>𝟏</m:t>
                        </m:r>
                      </m:sub>
                      <m:sup>
                        <m:r>
                          <a:rPr lang="en-US" altLang="zh-CN" sz="2000" b="1" i="1" smtClean="0">
                            <a:solidFill>
                              <a:srgbClr val="FF0000"/>
                            </a:solidFill>
                            <a:latin typeface="Cambria Math" panose="02040503050406030204" pitchFamily="18" charset="0"/>
                          </a:rPr>
                          <m:t>∗</m:t>
                        </m:r>
                      </m:sup>
                    </m:sSubSup>
                    <m:r>
                      <a:rPr lang="en-US" altLang="zh-CN" sz="2000" b="1" i="1" smtClean="0">
                        <a:solidFill>
                          <a:srgbClr val="FF0000"/>
                        </a:solidFill>
                        <a:latin typeface="Cambria Math" panose="02040503050406030204" pitchFamily="18" charset="0"/>
                      </a:rPr>
                      <m:t>=</m:t>
                    </m:r>
                    <m:acc>
                      <m:accPr>
                        <m:chr m:val="̅"/>
                        <m:ctrlPr>
                          <a:rPr lang="en-US" altLang="zh-CN" sz="2000" b="1" i="1" smtClean="0">
                            <a:solidFill>
                              <a:srgbClr val="FF0000"/>
                            </a:solidFill>
                            <a:latin typeface="Cambria Math" panose="02040503050406030204" pitchFamily="18" charset="0"/>
                          </a:rPr>
                        </m:ctrlPr>
                      </m:accPr>
                      <m:e>
                        <m:r>
                          <a:rPr lang="en-US" altLang="zh-CN" sz="2000" b="1" i="1" smtClean="0">
                            <a:solidFill>
                              <a:srgbClr val="FF0000"/>
                            </a:solidFill>
                            <a:latin typeface="Cambria Math" panose="02040503050406030204" pitchFamily="18" charset="0"/>
                          </a:rPr>
                          <m:t>𝒙</m:t>
                        </m:r>
                      </m:e>
                    </m:acc>
                    <m:r>
                      <a:rPr lang="en-US" altLang="zh-CN" sz="2000" b="1" i="1" dirty="0" smtClean="0">
                        <a:solidFill>
                          <a:srgbClr val="FF0000"/>
                        </a:solidFill>
                        <a:latin typeface="Cambria Math" panose="02040503050406030204" pitchFamily="18" charset="0"/>
                      </a:rPr>
                      <m:t>−</m:t>
                    </m:r>
                    <m:r>
                      <a:rPr lang="en-US" altLang="zh-CN" sz="2000" b="1" i="1" dirty="0" smtClean="0">
                        <a:solidFill>
                          <a:srgbClr val="FF0000"/>
                        </a:solidFill>
                        <a:latin typeface="Cambria Math" panose="02040503050406030204" pitchFamily="18" charset="0"/>
                      </a:rPr>
                      <m:t>𝒉</m:t>
                    </m:r>
                    <m:r>
                      <a:rPr lang="en-US" altLang="zh-CN" sz="2000" b="1" i="0" dirty="0" smtClean="0">
                        <a:solidFill>
                          <a:srgbClr val="FF0000"/>
                        </a:solidFill>
                        <a:latin typeface="Cambria Math" panose="02040503050406030204" pitchFamily="18" charset="0"/>
                      </a:rPr>
                      <m:t>𝛁</m:t>
                    </m:r>
                    <m:r>
                      <a:rPr lang="en-US" altLang="zh-CN" sz="2000" b="1" i="1" dirty="0" smtClean="0">
                        <a:solidFill>
                          <a:srgbClr val="FF0000"/>
                        </a:solidFill>
                        <a:latin typeface="Cambria Math" panose="02040503050406030204" pitchFamily="18" charset="0"/>
                      </a:rPr>
                      <m:t>𝒇</m:t>
                    </m:r>
                    <m:r>
                      <a:rPr lang="en-US" altLang="zh-CN" sz="2000" b="1" i="1" dirty="0" smtClean="0">
                        <a:solidFill>
                          <a:srgbClr val="FF0000"/>
                        </a:solidFill>
                        <a:latin typeface="Cambria Math" panose="02040503050406030204" pitchFamily="18" charset="0"/>
                      </a:rPr>
                      <m:t>(</m:t>
                    </m:r>
                    <m:acc>
                      <m:accPr>
                        <m:chr m:val="̅"/>
                        <m:ctrlPr>
                          <a:rPr lang="en-US" altLang="zh-CN" sz="2000" b="1" i="1" dirty="0" smtClean="0">
                            <a:solidFill>
                              <a:srgbClr val="FF0000"/>
                            </a:solidFill>
                            <a:latin typeface="Cambria Math" panose="02040503050406030204" pitchFamily="18" charset="0"/>
                          </a:rPr>
                        </m:ctrlPr>
                      </m:accPr>
                      <m:e>
                        <m:r>
                          <a:rPr lang="en-US" altLang="zh-CN" sz="2000" b="1" i="1" dirty="0" smtClean="0">
                            <a:solidFill>
                              <a:srgbClr val="FF0000"/>
                            </a:solidFill>
                            <a:latin typeface="Cambria Math" panose="02040503050406030204" pitchFamily="18" charset="0"/>
                          </a:rPr>
                          <m:t>𝒙</m:t>
                        </m:r>
                      </m:e>
                    </m:acc>
                    <m:r>
                      <a:rPr lang="en-US" altLang="zh-CN" sz="2000" b="1" i="1" dirty="0" smtClean="0">
                        <a:solidFill>
                          <a:srgbClr val="FF0000"/>
                        </a:solidFill>
                        <a:latin typeface="Cambria Math" panose="02040503050406030204" pitchFamily="18" charset="0"/>
                      </a:rPr>
                      <m:t>)</m:t>
                    </m:r>
                  </m:oMath>
                </a14:m>
                <a:r>
                  <a:rPr lang="en-US" altLang="zh-CN" sz="2000" dirty="0">
                    <a:solidFill>
                      <a:srgbClr val="FF0000"/>
                    </a:solidFill>
                  </a:rPr>
                  <a:t>,</a:t>
                </a:r>
                <a:endParaRPr lang="en-US" altLang="zh-CN" sz="2000" dirty="0"/>
              </a:p>
              <a:p>
                <a:pPr lvl="1"/>
                <a:r>
                  <a:rPr lang="zh-CN" altLang="en-US" sz="2000" dirty="0"/>
                  <a:t>这正好是梯度法的迭代格式。注意，如果</a:t>
                </a:r>
                <a14:m>
                  <m:oMath xmlns:m="http://schemas.openxmlformats.org/officeDocument/2006/math">
                    <m:r>
                      <a:rPr lang="en-US" altLang="zh-CN" sz="2000" b="1" i="1" smtClean="0">
                        <a:latin typeface="Cambria Math" panose="02040503050406030204" pitchFamily="18" charset="0"/>
                      </a:rPr>
                      <m:t>𝒉</m:t>
                    </m:r>
                    <m:r>
                      <a:rPr lang="en-US" altLang="zh-CN" sz="2000" b="1" i="1" smtClean="0">
                        <a:latin typeface="Cambria Math" panose="02040503050406030204" pitchFamily="18" charset="0"/>
                      </a:rPr>
                      <m:t>∈</m:t>
                    </m:r>
                    <m:d>
                      <m:dPr>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𝑳</m:t>
                            </m:r>
                          </m:den>
                        </m:f>
                      </m:e>
                    </m:d>
                    <m:r>
                      <a:rPr lang="zh-CN" altLang="en-US" sz="2000" i="1">
                        <a:latin typeface="Cambria Math" panose="02040503050406030204" pitchFamily="18" charset="0"/>
                      </a:rPr>
                      <m:t>，</m:t>
                    </m:r>
                  </m:oMath>
                </a14:m>
                <a:r>
                  <a:rPr lang="zh-CN" altLang="en-US" sz="2000" dirty="0"/>
                  <a:t>则函数</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𝝓</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oMath>
                </a14:m>
                <a:r>
                  <a:rPr lang="zh-CN" altLang="en-US" sz="2000" dirty="0"/>
                  <a:t>是</a:t>
                </a:r>
                <a14:m>
                  <m:oMath xmlns:m="http://schemas.openxmlformats.org/officeDocument/2006/math">
                    <m:r>
                      <a:rPr lang="en-US" altLang="zh-CN" sz="2000" b="1" i="1" dirty="0" smtClean="0">
                        <a:latin typeface="Cambria Math" panose="02040503050406030204" pitchFamily="18" charset="0"/>
                      </a:rPr>
                      <m:t>𝒇</m:t>
                    </m:r>
                    <m:r>
                      <a:rPr lang="en-US" altLang="zh-CN" sz="2000" b="1" i="1" dirty="0" smtClean="0">
                        <a:latin typeface="Cambria Math" panose="02040503050406030204" pitchFamily="18" charset="0"/>
                      </a:rPr>
                      <m:t>(⋅)</m:t>
                    </m:r>
                  </m:oMath>
                </a14:m>
                <a:r>
                  <a:rPr lang="zh-CN" altLang="en-US" sz="2000" dirty="0"/>
                  <a:t>的全局上近似，即：</a:t>
                </a:r>
                <a14:m>
                  <m:oMath xmlns:m="http://schemas.openxmlformats.org/officeDocument/2006/math">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𝝓</m:t>
                        </m:r>
                      </m:e>
                      <m:sub>
                        <m:r>
                          <a:rPr lang="en-US" altLang="zh-CN" sz="2000" b="1" i="1" smtClean="0">
                            <a:latin typeface="Cambria Math" panose="02040503050406030204" pitchFamily="18" charset="0"/>
                          </a:rPr>
                          <m:t>𝟏</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oMath>
                </a14:m>
                <a:r>
                  <a:rPr lang="en-US" altLang="zh-CN" sz="2000" dirty="0"/>
                  <a:t>,</a:t>
                </a:r>
                <a:r>
                  <a:rPr lang="zh-CN" altLang="en-US" sz="2000" dirty="0"/>
                  <a:t>从而保证了梯度法的全局收敛性！</a:t>
                </a:r>
                <a:endParaRPr lang="en-US" altLang="zh-CN" sz="2000" dirty="0"/>
              </a:p>
              <a:p>
                <a:pPr lvl="1"/>
                <a:r>
                  <a:rPr lang="zh-CN" altLang="en-US" sz="2000" dirty="0"/>
                  <a:t>进一步考虑函数的二次近似：</a:t>
                </a:r>
                <a:endParaRPr lang="en-US" altLang="zh-CN" sz="2000" dirty="0"/>
              </a:p>
              <a:p>
                <a:pPr lvl="1"/>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𝝓</m:t>
                        </m:r>
                      </m:e>
                      <m:sub>
                        <m:r>
                          <a:rPr lang="en-US" altLang="zh-CN" sz="2000" b="1" i="1" smtClean="0">
                            <a:latin typeface="Cambria Math" panose="02040503050406030204" pitchFamily="18" charset="0"/>
                          </a:rPr>
                          <m:t>𝟐</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𝒙</m:t>
                            </m:r>
                          </m:e>
                        </m:acc>
                      </m:e>
                    </m:d>
                    <m:r>
                      <a:rPr lang="en-US" altLang="zh-CN" sz="2000" i="1">
                        <a:latin typeface="Cambria Math" panose="02040503050406030204" pitchFamily="18" charset="0"/>
                      </a:rPr>
                      <m:t>+&lt;</m:t>
                    </m:r>
                    <m:r>
                      <a:rPr lang="en-US" altLang="zh-CN" sz="2000">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𝒙</m:t>
                            </m:r>
                          </m:e>
                        </m:acc>
                      </m:e>
                    </m:d>
                    <m:r>
                      <a:rPr lang="en-US" altLang="zh-CN" sz="2000" i="1">
                        <a:latin typeface="Cambria Math" panose="02040503050406030204" pitchFamily="18" charset="0"/>
                      </a:rPr>
                      <m:t>,</m:t>
                    </m:r>
                    <m:r>
                      <a:rPr lang="en-US" altLang="zh-CN" sz="2000" i="1">
                        <a:latin typeface="Cambria Math" panose="02040503050406030204" pitchFamily="18" charset="0"/>
                      </a:rPr>
                      <m:t>𝒙</m:t>
                    </m:r>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𝒙</m:t>
                        </m:r>
                      </m:e>
                    </m:acc>
                    <m:r>
                      <a:rPr lang="en-US" altLang="zh-CN" sz="2000" i="1">
                        <a:latin typeface="Cambria Math" panose="02040503050406030204" pitchFamily="18" charset="0"/>
                      </a:rPr>
                      <m:t>&gt;</m:t>
                    </m:r>
                    <m:r>
                      <a:rPr lang="en-US" altLang="zh-CN" sz="2000"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r>
                      <a:rPr lang="en-US" altLang="zh-CN" sz="2000" b="1" i="1" smtClean="0">
                        <a:latin typeface="Cambria Math" panose="02040503050406030204" pitchFamily="18" charset="0"/>
                      </a:rPr>
                      <m:t>&lt;</m:t>
                    </m:r>
                    <m:sSup>
                      <m:sSupPr>
                        <m:ctrlPr>
                          <a:rPr lang="en-US" altLang="zh-CN" sz="2000" b="1" i="1" smtClean="0">
                            <a:latin typeface="Cambria Math" panose="02040503050406030204" pitchFamily="18" charset="0"/>
                          </a:rPr>
                        </m:ctrlPr>
                      </m:sSupPr>
                      <m:e>
                        <m:r>
                          <a:rPr lang="en-US" altLang="zh-CN" sz="2000" b="1" i="0" smtClean="0">
                            <a:latin typeface="Cambria Math" panose="02040503050406030204" pitchFamily="18" charset="0"/>
                          </a:rPr>
                          <m:t>𝛁</m:t>
                        </m:r>
                      </m:e>
                      <m:sup>
                        <m:r>
                          <a:rPr lang="en-US" altLang="zh-CN" sz="2000" b="1" i="0" smtClean="0">
                            <a:latin typeface="Cambria Math" panose="02040503050406030204" pitchFamily="18" charset="0"/>
                          </a:rPr>
                          <m:t>𝟐</m:t>
                        </m:r>
                      </m:sup>
                    </m:sSup>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𝒙</m:t>
                            </m:r>
                          </m:e>
                        </m:acc>
                      </m:e>
                    </m:d>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𝒙</m:t>
                            </m:r>
                          </m:e>
                        </m:acc>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𝒙</m:t>
                        </m:r>
                      </m:e>
                    </m:acc>
                  </m:oMath>
                </a14:m>
                <a:r>
                  <a:rPr lang="en-US" altLang="zh-CN" sz="2000" dirty="0"/>
                  <a:t>&gt;,</a:t>
                </a:r>
                <a:r>
                  <a:rPr lang="zh-CN" altLang="en-US" sz="2000" dirty="0"/>
                  <a:t>其极小值点正好是牛顿迭代格式：</a:t>
                </a:r>
                <a:endParaRPr lang="en-US" altLang="zh-CN" sz="2000" dirty="0"/>
              </a:p>
              <a:p>
                <a:pPr lvl="1"/>
                <a14:m>
                  <m:oMath xmlns:m="http://schemas.openxmlformats.org/officeDocument/2006/math">
                    <m:sSubSup>
                      <m:sSubSupPr>
                        <m:ctrlPr>
                          <a:rPr lang="en-US" altLang="zh-CN" sz="2000" b="1" i="1" smtClean="0">
                            <a:solidFill>
                              <a:srgbClr val="FF0000"/>
                            </a:solidFill>
                            <a:latin typeface="Cambria Math" panose="02040503050406030204" pitchFamily="18" charset="0"/>
                          </a:rPr>
                        </m:ctrlPr>
                      </m:sSubSupPr>
                      <m:e>
                        <m:r>
                          <a:rPr lang="en-US" altLang="zh-CN" sz="2000" b="1" i="1" smtClean="0">
                            <a:solidFill>
                              <a:srgbClr val="FF0000"/>
                            </a:solidFill>
                            <a:latin typeface="Cambria Math" panose="02040503050406030204" pitchFamily="18" charset="0"/>
                          </a:rPr>
                          <m:t>𝒙</m:t>
                        </m:r>
                      </m:e>
                      <m:sub>
                        <m:r>
                          <a:rPr lang="en-US" altLang="zh-CN" sz="2000" b="1" i="1" smtClean="0">
                            <a:solidFill>
                              <a:srgbClr val="FF0000"/>
                            </a:solidFill>
                            <a:latin typeface="Cambria Math" panose="02040503050406030204" pitchFamily="18" charset="0"/>
                          </a:rPr>
                          <m:t>𝟐</m:t>
                        </m:r>
                      </m:sub>
                      <m:sup>
                        <m:r>
                          <a:rPr lang="en-US" altLang="zh-CN" sz="2000" b="1" i="1" smtClean="0">
                            <a:solidFill>
                              <a:srgbClr val="FF0000"/>
                            </a:solidFill>
                            <a:latin typeface="Cambria Math" panose="02040503050406030204" pitchFamily="18" charset="0"/>
                          </a:rPr>
                          <m:t>∗</m:t>
                        </m:r>
                      </m:sup>
                    </m:sSubSup>
                    <m:r>
                      <a:rPr lang="en-US" altLang="zh-CN" sz="2000" b="1" i="1" smtClean="0">
                        <a:solidFill>
                          <a:srgbClr val="FF0000"/>
                        </a:solidFill>
                        <a:latin typeface="Cambria Math" panose="02040503050406030204" pitchFamily="18" charset="0"/>
                      </a:rPr>
                      <m:t>=</m:t>
                    </m:r>
                    <m:acc>
                      <m:accPr>
                        <m:chr m:val="̅"/>
                        <m:ctrlPr>
                          <a:rPr lang="en-US" altLang="zh-CN" sz="2000" b="1" i="1" smtClean="0">
                            <a:solidFill>
                              <a:srgbClr val="FF0000"/>
                            </a:solidFill>
                            <a:latin typeface="Cambria Math" panose="02040503050406030204" pitchFamily="18" charset="0"/>
                          </a:rPr>
                        </m:ctrlPr>
                      </m:accPr>
                      <m:e>
                        <m:r>
                          <a:rPr lang="en-US" altLang="zh-CN" sz="2000" b="1" i="1" smtClean="0">
                            <a:solidFill>
                              <a:srgbClr val="FF0000"/>
                            </a:solidFill>
                            <a:latin typeface="Cambria Math" panose="02040503050406030204" pitchFamily="18" charset="0"/>
                          </a:rPr>
                          <m:t>𝒙</m:t>
                        </m:r>
                      </m:e>
                    </m:acc>
                    <m:r>
                      <a:rPr lang="en-US" altLang="zh-CN" sz="2000" b="1" i="1" dirty="0" smtClean="0">
                        <a:solidFill>
                          <a:srgbClr val="FF0000"/>
                        </a:solidFill>
                        <a:latin typeface="Cambria Math" panose="02040503050406030204" pitchFamily="18" charset="0"/>
                      </a:rPr>
                      <m:t>−</m:t>
                    </m:r>
                    <m:sSup>
                      <m:sSupPr>
                        <m:ctrlPr>
                          <a:rPr lang="en-US" altLang="zh-CN" sz="2000" b="1" i="1" dirty="0" smtClean="0">
                            <a:solidFill>
                              <a:srgbClr val="FF0000"/>
                            </a:solidFill>
                            <a:latin typeface="Cambria Math" panose="02040503050406030204" pitchFamily="18" charset="0"/>
                          </a:rPr>
                        </m:ctrlPr>
                      </m:sSupPr>
                      <m:e>
                        <m:d>
                          <m:dPr>
                            <m:begChr m:val="["/>
                            <m:endChr m:val="]"/>
                            <m:ctrlPr>
                              <a:rPr lang="en-US" altLang="zh-CN" sz="2000" b="1" i="1" dirty="0" smtClean="0">
                                <a:solidFill>
                                  <a:srgbClr val="FF0000"/>
                                </a:solidFill>
                                <a:latin typeface="Cambria Math" panose="02040503050406030204" pitchFamily="18" charset="0"/>
                              </a:rPr>
                            </m:ctrlPr>
                          </m:dPr>
                          <m:e>
                            <m:sSup>
                              <m:sSupPr>
                                <m:ctrlPr>
                                  <a:rPr lang="en-US" altLang="zh-CN" sz="2000" b="1" i="1" dirty="0" smtClean="0">
                                    <a:solidFill>
                                      <a:srgbClr val="FF0000"/>
                                    </a:solidFill>
                                    <a:latin typeface="Cambria Math" panose="02040503050406030204" pitchFamily="18" charset="0"/>
                                  </a:rPr>
                                </m:ctrlPr>
                              </m:sSupPr>
                              <m:e>
                                <m:r>
                                  <a:rPr lang="en-US" altLang="zh-CN" sz="2000" b="1" i="0" dirty="0" smtClean="0">
                                    <a:solidFill>
                                      <a:srgbClr val="FF0000"/>
                                    </a:solidFill>
                                    <a:latin typeface="Cambria Math" panose="02040503050406030204" pitchFamily="18" charset="0"/>
                                  </a:rPr>
                                  <m:t>𝛁</m:t>
                                </m:r>
                              </m:e>
                              <m:sup>
                                <m:r>
                                  <a:rPr lang="en-US" altLang="zh-CN" sz="2000" b="1" i="0" dirty="0" smtClean="0">
                                    <a:solidFill>
                                      <a:srgbClr val="FF0000"/>
                                    </a:solidFill>
                                    <a:latin typeface="Cambria Math" panose="02040503050406030204" pitchFamily="18" charset="0"/>
                                  </a:rPr>
                                  <m:t>𝟐</m:t>
                                </m:r>
                              </m:sup>
                            </m:sSup>
                            <m:r>
                              <a:rPr lang="en-US" altLang="zh-CN" sz="2000" b="1" i="1" dirty="0" smtClean="0">
                                <a:solidFill>
                                  <a:srgbClr val="FF0000"/>
                                </a:solidFill>
                                <a:latin typeface="Cambria Math" panose="02040503050406030204" pitchFamily="18" charset="0"/>
                              </a:rPr>
                              <m:t>𝒇</m:t>
                            </m:r>
                            <m:d>
                              <m:dPr>
                                <m:ctrlPr>
                                  <a:rPr lang="en-US" altLang="zh-CN" sz="2000" b="1" i="1" dirty="0" smtClean="0">
                                    <a:solidFill>
                                      <a:srgbClr val="FF0000"/>
                                    </a:solidFill>
                                    <a:latin typeface="Cambria Math" panose="02040503050406030204" pitchFamily="18" charset="0"/>
                                  </a:rPr>
                                </m:ctrlPr>
                              </m:dPr>
                              <m:e>
                                <m:acc>
                                  <m:accPr>
                                    <m:chr m:val="̅"/>
                                    <m:ctrlPr>
                                      <a:rPr lang="en-US" altLang="zh-CN" sz="2000" b="1" i="1" dirty="0" smtClean="0">
                                        <a:solidFill>
                                          <a:srgbClr val="FF0000"/>
                                        </a:solidFill>
                                        <a:latin typeface="Cambria Math" panose="02040503050406030204" pitchFamily="18" charset="0"/>
                                      </a:rPr>
                                    </m:ctrlPr>
                                  </m:accPr>
                                  <m:e>
                                    <m:r>
                                      <a:rPr lang="en-US" altLang="zh-CN" sz="2000" b="1" i="1" dirty="0" smtClean="0">
                                        <a:solidFill>
                                          <a:srgbClr val="FF0000"/>
                                        </a:solidFill>
                                        <a:latin typeface="Cambria Math" panose="02040503050406030204" pitchFamily="18" charset="0"/>
                                      </a:rPr>
                                      <m:t>𝒙</m:t>
                                    </m:r>
                                  </m:e>
                                </m:acc>
                              </m:e>
                            </m:d>
                          </m:e>
                        </m:d>
                      </m:e>
                      <m:sup>
                        <m:r>
                          <a:rPr lang="en-US" altLang="zh-CN" sz="2000" b="1" i="1" dirty="0" smtClean="0">
                            <a:solidFill>
                              <a:srgbClr val="FF0000"/>
                            </a:solidFill>
                            <a:latin typeface="Cambria Math" panose="02040503050406030204" pitchFamily="18" charset="0"/>
                          </a:rPr>
                          <m:t>−</m:t>
                        </m:r>
                        <m:r>
                          <a:rPr lang="en-US" altLang="zh-CN" sz="2000" b="1" i="1" dirty="0" smtClean="0">
                            <a:solidFill>
                              <a:srgbClr val="FF0000"/>
                            </a:solidFill>
                            <a:latin typeface="Cambria Math" panose="02040503050406030204" pitchFamily="18" charset="0"/>
                          </a:rPr>
                          <m:t>𝟏</m:t>
                        </m:r>
                      </m:sup>
                    </m:sSup>
                    <m:r>
                      <a:rPr lang="en-US" altLang="zh-CN" sz="2000" b="1" i="0" dirty="0" smtClean="0">
                        <a:solidFill>
                          <a:srgbClr val="FF0000"/>
                        </a:solidFill>
                        <a:latin typeface="Cambria Math" panose="02040503050406030204" pitchFamily="18" charset="0"/>
                      </a:rPr>
                      <m:t>𝛁</m:t>
                    </m:r>
                    <m:r>
                      <a:rPr lang="en-US" altLang="zh-CN" sz="2000" b="1" i="1" dirty="0" smtClean="0">
                        <a:solidFill>
                          <a:srgbClr val="FF0000"/>
                        </a:solidFill>
                        <a:latin typeface="Cambria Math" panose="02040503050406030204" pitchFamily="18" charset="0"/>
                      </a:rPr>
                      <m:t>𝒇</m:t>
                    </m:r>
                    <m:r>
                      <a:rPr lang="en-US" altLang="zh-CN" sz="2000" b="1" i="1" dirty="0" smtClean="0">
                        <a:solidFill>
                          <a:srgbClr val="FF0000"/>
                        </a:solidFill>
                        <a:latin typeface="Cambria Math" panose="02040503050406030204" pitchFamily="18" charset="0"/>
                      </a:rPr>
                      <m:t>(</m:t>
                    </m:r>
                    <m:acc>
                      <m:accPr>
                        <m:chr m:val="̅"/>
                        <m:ctrlPr>
                          <a:rPr lang="en-US" altLang="zh-CN" sz="2000" b="1" i="1" dirty="0" smtClean="0">
                            <a:solidFill>
                              <a:srgbClr val="FF0000"/>
                            </a:solidFill>
                            <a:latin typeface="Cambria Math" panose="02040503050406030204" pitchFamily="18" charset="0"/>
                          </a:rPr>
                        </m:ctrlPr>
                      </m:accPr>
                      <m:e>
                        <m:r>
                          <a:rPr lang="en-US" altLang="zh-CN" sz="2000" b="1" i="1" dirty="0" smtClean="0">
                            <a:solidFill>
                              <a:srgbClr val="FF0000"/>
                            </a:solidFill>
                            <a:latin typeface="Cambria Math" panose="02040503050406030204" pitchFamily="18" charset="0"/>
                          </a:rPr>
                          <m:t>𝒙</m:t>
                        </m:r>
                      </m:e>
                    </m:acc>
                    <m:r>
                      <a:rPr lang="en-US" altLang="zh-CN" sz="2000" b="1" i="1" dirty="0" smtClean="0">
                        <a:solidFill>
                          <a:srgbClr val="FF0000"/>
                        </a:solidFill>
                        <a:latin typeface="Cambria Math" panose="02040503050406030204" pitchFamily="18" charset="0"/>
                      </a:rPr>
                      <m:t>)</m:t>
                    </m:r>
                  </m:oMath>
                </a14:m>
                <a:endParaRPr lang="zh-CN" altLang="en-US" sz="2000" dirty="0"/>
              </a:p>
            </p:txBody>
          </p:sp>
        </mc:Choice>
        <mc:Fallback xmlns="">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blipFill>
                <a:blip r:embed="rId2"/>
                <a:stretch>
                  <a:fillRect l="-595" t="-759" b="-542"/>
                </a:stretch>
              </a:blipFill>
            </p:spPr>
            <p:txBody>
              <a:bodyPr/>
              <a:lstStyle/>
              <a:p>
                <a:r>
                  <a:rPr lang="zh-CN" altLang="en-US">
                    <a:noFill/>
                  </a:rPr>
                  <a:t> </a:t>
                </a:r>
              </a:p>
            </p:txBody>
          </p:sp>
        </mc:Fallback>
      </mc:AlternateContent>
      <p:sp>
        <p:nvSpPr>
          <p:cNvPr id="6" name="标题 5">
            <a:extLst>
              <a:ext uri="{FF2B5EF4-FFF2-40B4-BE49-F238E27FC236}">
                <a16:creationId xmlns:a16="http://schemas.microsoft.com/office/drawing/2014/main" id="{F60EBB3D-AFDE-4894-B6F6-F31968BF4A4D}"/>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endParaRPr lang="zh-CN" altLang="en-US" dirty="0"/>
          </a:p>
        </p:txBody>
      </p:sp>
    </p:spTree>
    <p:extLst>
      <p:ext uri="{BB962C8B-B14F-4D97-AF65-F5344CB8AC3E}">
        <p14:creationId xmlns:p14="http://schemas.microsoft.com/office/powerpoint/2010/main" val="149757214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p:txBody>
              <a:bodyPr/>
              <a:lstStyle/>
              <a:p>
                <a:r>
                  <a:rPr lang="zh-CN" altLang="en-US" sz="2000" dirty="0"/>
                  <a:t>非线性优化中的一阶方法</a:t>
                </a:r>
                <a:endParaRPr lang="en-US" altLang="zh-CN" sz="2000" dirty="0"/>
              </a:p>
              <a:p>
                <a:pPr lvl="1"/>
                <a:r>
                  <a:rPr lang="zh-CN" altLang="en-US" sz="2000" dirty="0"/>
                  <a:t>于是可以尝试使用函数</a:t>
                </a:r>
                <a14:m>
                  <m:oMath xmlns:m="http://schemas.openxmlformats.org/officeDocument/2006/math">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oMath>
                </a14:m>
                <a:r>
                  <a:rPr lang="zh-CN" altLang="en-US" sz="2000" dirty="0"/>
                  <a:t>的某些二次近似，他们优于</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𝝓</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zh-CN" altLang="en-US" sz="2000" i="1">
                        <a:latin typeface="Cambria Math" panose="02040503050406030204" pitchFamily="18" charset="0"/>
                      </a:rPr>
                      <m:t>，</m:t>
                    </m:r>
                  </m:oMath>
                </a14:m>
                <a:r>
                  <a:rPr lang="zh-CN" altLang="en-US" sz="2000" dirty="0"/>
                  <a:t>且比</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𝝓</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oMath>
                </a14:m>
                <a:r>
                  <a:rPr lang="zh-CN" altLang="en-US" sz="2000" dirty="0"/>
                  <a:t>计算简单。</a:t>
                </a:r>
                <a:endParaRPr lang="en-US" altLang="zh-CN" sz="2000" dirty="0"/>
              </a:p>
              <a:p>
                <a:pPr lvl="1"/>
                <a:r>
                  <a:rPr lang="zh-CN" altLang="en-US" sz="2000" dirty="0"/>
                  <a:t>设</a:t>
                </a:r>
                <a14:m>
                  <m:oMath xmlns:m="http://schemas.openxmlformats.org/officeDocument/2006/math">
                    <m:r>
                      <a:rPr lang="en-US" altLang="zh-CN" sz="2000" b="1" i="1" smtClean="0">
                        <a:latin typeface="Cambria Math" panose="02040503050406030204" pitchFamily="18" charset="0"/>
                      </a:rPr>
                      <m:t>𝑮</m:t>
                    </m:r>
                  </m:oMath>
                </a14:m>
                <a:r>
                  <a:rPr lang="zh-CN" altLang="en-US" sz="2000" dirty="0"/>
                  <a:t>是一个</a:t>
                </a:r>
                <a14:m>
                  <m:oMath xmlns:m="http://schemas.openxmlformats.org/officeDocument/2006/math">
                    <m:r>
                      <a:rPr lang="en-US" altLang="zh-CN" sz="2000" i="1">
                        <a:latin typeface="Cambria Math" panose="02040503050406030204" pitchFamily="18" charset="0"/>
                      </a:rPr>
                      <m:t>𝒏</m:t>
                    </m:r>
                    <m:r>
                      <a:rPr lang="en-US" altLang="zh-CN" sz="2000" i="1">
                        <a:latin typeface="Cambria Math" panose="02040503050406030204" pitchFamily="18" charset="0"/>
                      </a:rPr>
                      <m:t>×</m:t>
                    </m:r>
                    <m:r>
                      <a:rPr lang="en-US" altLang="zh-CN" sz="2000" i="1">
                        <a:latin typeface="Cambria Math" panose="02040503050406030204" pitchFamily="18" charset="0"/>
                      </a:rPr>
                      <m:t>𝒏</m:t>
                    </m:r>
                  </m:oMath>
                </a14:m>
                <a:r>
                  <a:rPr lang="zh-CN" altLang="en-US" sz="2000" dirty="0"/>
                  <a:t>对称正定矩阵，定义：</a:t>
                </a:r>
                <a:endParaRPr lang="en-US" altLang="zh-CN" sz="2000" dirty="0"/>
              </a:p>
              <a:p>
                <a:pPr lvl="1"/>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𝝓</m:t>
                        </m:r>
                      </m:e>
                      <m:sub>
                        <m:r>
                          <a:rPr lang="en-US" altLang="zh-CN" sz="2000" b="1" i="1" smtClean="0">
                            <a:latin typeface="Cambria Math" panose="02040503050406030204" pitchFamily="18" charset="0"/>
                          </a:rPr>
                          <m:t>𝑮</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𝒙</m:t>
                            </m:r>
                          </m:e>
                        </m:acc>
                      </m:e>
                    </m:d>
                    <m:r>
                      <a:rPr lang="en-US" altLang="zh-CN" sz="2000" b="1" i="1" smtClean="0">
                        <a:latin typeface="Cambria Math" panose="02040503050406030204" pitchFamily="18" charset="0"/>
                      </a:rPr>
                      <m:t>+&lt;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𝒙</m:t>
                            </m:r>
                          </m:e>
                        </m:acc>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𝒙</m:t>
                        </m:r>
                      </m:e>
                    </m:acc>
                    <m:r>
                      <a:rPr lang="en-US" altLang="zh-CN" sz="2000" b="1" i="1" smtClean="0">
                        <a:latin typeface="Cambria Math" panose="02040503050406030204" pitchFamily="18" charset="0"/>
                      </a:rPr>
                      <m:t>&gt;+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r>
                      <a:rPr lang="en-US" altLang="zh-CN" sz="2000" b="1" i="1" smtClean="0">
                        <a:latin typeface="Cambria Math" panose="02040503050406030204" pitchFamily="18" charset="0"/>
                      </a:rPr>
                      <m:t>&lt;</m:t>
                    </m:r>
                    <m:r>
                      <a:rPr lang="en-US" altLang="zh-CN" sz="2000" b="1" i="1" smtClean="0">
                        <a:latin typeface="Cambria Math" panose="02040503050406030204" pitchFamily="18" charset="0"/>
                      </a:rPr>
                      <m:t>𝑮</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𝒙</m:t>
                            </m:r>
                          </m:e>
                        </m:acc>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𝒙</m:t>
                        </m:r>
                      </m:e>
                    </m:acc>
                    <m:r>
                      <a:rPr lang="en-US" altLang="zh-CN" sz="2000" b="1" i="1" smtClean="0">
                        <a:latin typeface="Cambria Math" panose="02040503050406030204" pitchFamily="18" charset="0"/>
                      </a:rPr>
                      <m:t>&gt;</m:t>
                    </m:r>
                  </m:oMath>
                </a14:m>
                <a:endParaRPr lang="en-US" altLang="zh-CN" sz="2000" dirty="0"/>
              </a:p>
              <a:p>
                <a:pPr lvl="1"/>
                <a:r>
                  <a:rPr lang="zh-CN" altLang="en-US" sz="2000" dirty="0"/>
                  <a:t>通过一阶必要条件得：</a:t>
                </a:r>
                <a14:m>
                  <m:oMath xmlns:m="http://schemas.openxmlformats.org/officeDocument/2006/math">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𝝓</m:t>
                        </m:r>
                      </m:e>
                      <m:sub>
                        <m:r>
                          <a:rPr lang="en-US" altLang="zh-CN" sz="2000" b="1" i="1" smtClean="0">
                            <a:latin typeface="Cambria Math" panose="02040503050406030204" pitchFamily="18" charset="0"/>
                          </a:rPr>
                          <m:t>𝑮</m:t>
                        </m:r>
                      </m:sub>
                    </m:sSub>
                    <m:d>
                      <m:dPr>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𝑮</m:t>
                            </m:r>
                          </m:sub>
                          <m:sup>
                            <m:r>
                              <a:rPr lang="en-US" altLang="zh-CN" sz="2000" b="1" i="1" smtClean="0">
                                <a:latin typeface="Cambria Math" panose="02040503050406030204" pitchFamily="18" charset="0"/>
                              </a:rPr>
                              <m:t>∗</m:t>
                            </m:r>
                          </m:sup>
                        </m:sSubSup>
                      </m:e>
                    </m:d>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𝒙</m:t>
                            </m:r>
                          </m:e>
                        </m:acc>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𝑮</m:t>
                    </m:r>
                    <m:d>
                      <m:dPr>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𝑮</m:t>
                            </m:r>
                          </m:sub>
                          <m:sup>
                            <m:r>
                              <a:rPr lang="en-US" altLang="zh-CN" sz="2000" b="1" i="1" smtClean="0">
                                <a:latin typeface="Cambria Math" panose="02040503050406030204" pitchFamily="18" charset="0"/>
                              </a:rPr>
                              <m:t>∗</m:t>
                            </m:r>
                          </m:sup>
                        </m:sSubSup>
                        <m:r>
                          <a:rPr lang="en-US" altLang="zh-CN" sz="2000" b="1" i="1" smtClean="0">
                            <a:latin typeface="Cambria Math" panose="02040503050406030204" pitchFamily="18" charset="0"/>
                          </a:rPr>
                          <m:t>−</m:t>
                        </m:r>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𝒙</m:t>
                            </m:r>
                          </m:e>
                        </m:acc>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zh-CN" altLang="en-US" sz="2000" dirty="0"/>
                  <a:t>从而得到极小点：</a:t>
                </a:r>
                <a:endParaRPr lang="en-US" altLang="zh-CN" sz="2000" dirty="0"/>
              </a:p>
              <a:p>
                <a:pPr lvl="1"/>
                <a14:m>
                  <m:oMath xmlns:m="http://schemas.openxmlformats.org/officeDocument/2006/math">
                    <m:sSubSup>
                      <m:sSubSupPr>
                        <m:ctrlPr>
                          <a:rPr lang="en-US" altLang="zh-CN" sz="2000" b="1" i="1" smtClean="0">
                            <a:solidFill>
                              <a:srgbClr val="FF0000"/>
                            </a:solidFill>
                            <a:latin typeface="Cambria Math" panose="02040503050406030204" pitchFamily="18" charset="0"/>
                          </a:rPr>
                        </m:ctrlPr>
                      </m:sSubSupPr>
                      <m:e>
                        <m:r>
                          <a:rPr lang="en-US" altLang="zh-CN" sz="2000" b="1" i="1" smtClean="0">
                            <a:solidFill>
                              <a:srgbClr val="FF0000"/>
                            </a:solidFill>
                            <a:latin typeface="Cambria Math" panose="02040503050406030204" pitchFamily="18" charset="0"/>
                          </a:rPr>
                          <m:t>𝒙</m:t>
                        </m:r>
                      </m:e>
                      <m:sub>
                        <m:r>
                          <a:rPr lang="en-US" altLang="zh-CN" sz="2000" b="1" i="1" smtClean="0">
                            <a:solidFill>
                              <a:srgbClr val="FF0000"/>
                            </a:solidFill>
                            <a:latin typeface="Cambria Math" panose="02040503050406030204" pitchFamily="18" charset="0"/>
                          </a:rPr>
                          <m:t>𝑮</m:t>
                        </m:r>
                      </m:sub>
                      <m:sup>
                        <m:r>
                          <a:rPr lang="en-US" altLang="zh-CN" sz="2000" b="1" i="1" smtClean="0">
                            <a:solidFill>
                              <a:srgbClr val="FF0000"/>
                            </a:solidFill>
                            <a:latin typeface="Cambria Math" panose="02040503050406030204" pitchFamily="18" charset="0"/>
                          </a:rPr>
                          <m:t>∗</m:t>
                        </m:r>
                      </m:sup>
                    </m:sSubSup>
                    <m:r>
                      <a:rPr lang="en-US" altLang="zh-CN" sz="2000" b="1" i="1" smtClean="0">
                        <a:solidFill>
                          <a:srgbClr val="FF0000"/>
                        </a:solidFill>
                        <a:latin typeface="Cambria Math" panose="02040503050406030204" pitchFamily="18" charset="0"/>
                      </a:rPr>
                      <m:t>=</m:t>
                    </m:r>
                    <m:acc>
                      <m:accPr>
                        <m:chr m:val="̅"/>
                        <m:ctrlPr>
                          <a:rPr lang="en-US" altLang="zh-CN" sz="2000" b="1" i="1" smtClean="0">
                            <a:solidFill>
                              <a:srgbClr val="FF0000"/>
                            </a:solidFill>
                            <a:latin typeface="Cambria Math" panose="02040503050406030204" pitchFamily="18" charset="0"/>
                          </a:rPr>
                        </m:ctrlPr>
                      </m:accPr>
                      <m:e>
                        <m:r>
                          <a:rPr lang="en-US" altLang="zh-CN" sz="2000" b="1" i="1" smtClean="0">
                            <a:solidFill>
                              <a:srgbClr val="FF0000"/>
                            </a:solidFill>
                            <a:latin typeface="Cambria Math" panose="02040503050406030204" pitchFamily="18" charset="0"/>
                          </a:rPr>
                          <m:t>𝒙</m:t>
                        </m:r>
                      </m:e>
                    </m:acc>
                    <m:r>
                      <a:rPr lang="en-US" altLang="zh-CN" sz="2000" b="1" i="1" dirty="0" smtClean="0">
                        <a:solidFill>
                          <a:srgbClr val="FF0000"/>
                        </a:solidFill>
                        <a:latin typeface="Cambria Math" panose="02040503050406030204" pitchFamily="18" charset="0"/>
                      </a:rPr>
                      <m:t>−</m:t>
                    </m:r>
                    <m:sSup>
                      <m:sSupPr>
                        <m:ctrlPr>
                          <a:rPr lang="en-US" altLang="zh-CN" sz="2000" b="1" i="1" dirty="0" smtClean="0">
                            <a:solidFill>
                              <a:srgbClr val="FF0000"/>
                            </a:solidFill>
                            <a:latin typeface="Cambria Math" panose="02040503050406030204" pitchFamily="18" charset="0"/>
                          </a:rPr>
                        </m:ctrlPr>
                      </m:sSupPr>
                      <m:e>
                        <m:r>
                          <a:rPr lang="en-US" altLang="zh-CN" sz="2000" b="1" i="1" dirty="0" smtClean="0">
                            <a:solidFill>
                              <a:srgbClr val="FF0000"/>
                            </a:solidFill>
                            <a:latin typeface="Cambria Math" panose="02040503050406030204" pitchFamily="18" charset="0"/>
                          </a:rPr>
                          <m:t>𝑮</m:t>
                        </m:r>
                      </m:e>
                      <m:sup>
                        <m:r>
                          <a:rPr lang="en-US" altLang="zh-CN" sz="2000" b="1" i="1" dirty="0" smtClean="0">
                            <a:solidFill>
                              <a:srgbClr val="FF0000"/>
                            </a:solidFill>
                            <a:latin typeface="Cambria Math" panose="02040503050406030204" pitchFamily="18" charset="0"/>
                          </a:rPr>
                          <m:t>−</m:t>
                        </m:r>
                        <m:r>
                          <a:rPr lang="en-US" altLang="zh-CN" sz="2000" b="1" i="1" dirty="0" smtClean="0">
                            <a:solidFill>
                              <a:srgbClr val="FF0000"/>
                            </a:solidFill>
                            <a:latin typeface="Cambria Math" panose="02040503050406030204" pitchFamily="18" charset="0"/>
                          </a:rPr>
                          <m:t>𝟏</m:t>
                        </m:r>
                      </m:sup>
                    </m:sSup>
                    <m:r>
                      <a:rPr lang="en-US" altLang="zh-CN" sz="2000" b="1" i="0" dirty="0" smtClean="0">
                        <a:solidFill>
                          <a:srgbClr val="FF0000"/>
                        </a:solidFill>
                        <a:latin typeface="Cambria Math" panose="02040503050406030204" pitchFamily="18" charset="0"/>
                      </a:rPr>
                      <m:t>𝛁</m:t>
                    </m:r>
                    <m:r>
                      <a:rPr lang="en-US" altLang="zh-CN" sz="2000" b="1" i="1" dirty="0" smtClean="0">
                        <a:solidFill>
                          <a:srgbClr val="FF0000"/>
                        </a:solidFill>
                        <a:latin typeface="Cambria Math" panose="02040503050406030204" pitchFamily="18" charset="0"/>
                      </a:rPr>
                      <m:t>𝒇</m:t>
                    </m:r>
                    <m:d>
                      <m:dPr>
                        <m:ctrlPr>
                          <a:rPr lang="en-US" altLang="zh-CN" sz="2000" b="1" i="1" dirty="0" smtClean="0">
                            <a:solidFill>
                              <a:srgbClr val="FF0000"/>
                            </a:solidFill>
                            <a:latin typeface="Cambria Math" panose="02040503050406030204" pitchFamily="18" charset="0"/>
                          </a:rPr>
                        </m:ctrlPr>
                      </m:dPr>
                      <m:e>
                        <m:acc>
                          <m:accPr>
                            <m:chr m:val="̅"/>
                            <m:ctrlPr>
                              <a:rPr lang="en-US" altLang="zh-CN" sz="2000" b="1" i="1" dirty="0" smtClean="0">
                                <a:solidFill>
                                  <a:srgbClr val="FF0000"/>
                                </a:solidFill>
                                <a:latin typeface="Cambria Math" panose="02040503050406030204" pitchFamily="18" charset="0"/>
                              </a:rPr>
                            </m:ctrlPr>
                          </m:accPr>
                          <m:e>
                            <m:r>
                              <a:rPr lang="en-US" altLang="zh-CN" sz="2000" b="1" i="1" dirty="0" smtClean="0">
                                <a:solidFill>
                                  <a:srgbClr val="FF0000"/>
                                </a:solidFill>
                                <a:latin typeface="Cambria Math" panose="02040503050406030204" pitchFamily="18" charset="0"/>
                              </a:rPr>
                              <m:t>𝒙</m:t>
                            </m:r>
                          </m:e>
                        </m:acc>
                      </m:e>
                    </m:d>
                    <m:r>
                      <a:rPr lang="en-US" altLang="zh-CN" sz="2000" b="1" i="1" dirty="0" smtClean="0">
                        <a:latin typeface="Cambria Math" panose="02040503050406030204" pitchFamily="18" charset="0"/>
                      </a:rPr>
                      <m:t>,</m:t>
                    </m:r>
                  </m:oMath>
                </a14:m>
                <a:r>
                  <a:rPr lang="zh-CN" altLang="en-US" sz="2000" dirty="0"/>
                  <a:t>并生成矩阵序列：</a:t>
                </a:r>
                <a14:m>
                  <m:oMath xmlns:m="http://schemas.openxmlformats.org/officeDocument/2006/math">
                    <m:d>
                      <m:dPr>
                        <m:begChr m:val="{"/>
                        <m:endChr m:val="}"/>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𝑮</m:t>
                            </m:r>
                          </m:e>
                          <m:sub>
                            <m:r>
                              <a:rPr lang="en-US" altLang="zh-CN" sz="2000" b="1" i="1" smtClean="0">
                                <a:latin typeface="Cambria Math" panose="02040503050406030204" pitchFamily="18" charset="0"/>
                              </a:rPr>
                              <m:t>𝒌</m:t>
                            </m:r>
                          </m:sub>
                        </m:sSub>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𝑮</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0" smtClean="0">
                            <a:latin typeface="Cambria Math" panose="02040503050406030204" pitchFamily="18" charset="0"/>
                          </a:rPr>
                          <m:t>𝛁</m:t>
                        </m:r>
                      </m:e>
                      <m:sup>
                        <m:r>
                          <a:rPr lang="en-US" altLang="zh-CN" sz="2000" b="1" i="0" smtClean="0">
                            <a:latin typeface="Cambria Math" panose="02040503050406030204" pitchFamily="18" charset="0"/>
                          </a:rPr>
                          <m:t>𝟐</m:t>
                        </m:r>
                      </m:sup>
                    </m:sSup>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oMath>
                </a14:m>
                <a:endParaRPr lang="en-US" altLang="zh-CN" sz="2000" dirty="0"/>
              </a:p>
              <a:p>
                <a:pPr lvl="1"/>
                <a:r>
                  <a:rPr lang="zh-CN" altLang="en-US" sz="2000" dirty="0"/>
                  <a:t>或者</a:t>
                </a:r>
                <a14:m>
                  <m:oMath xmlns:m="http://schemas.openxmlformats.org/officeDocument/2006/math">
                    <m:d>
                      <m:dPr>
                        <m:begChr m:val="{"/>
                        <m:endChr m:val="}"/>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𝑯</m:t>
                            </m:r>
                          </m:e>
                          <m:sub>
                            <m:r>
                              <a:rPr lang="en-US" altLang="zh-CN" sz="2000" b="1" i="1" smtClean="0">
                                <a:latin typeface="Cambria Math" panose="02040503050406030204" pitchFamily="18" charset="0"/>
                              </a:rPr>
                              <m:t>𝒌</m:t>
                            </m:r>
                          </m:sub>
                        </m:sSub>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𝒉</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ea typeface="Cambria Math" panose="02040503050406030204" pitchFamily="18" charset="0"/>
                      </a:rPr>
                      <m:t>≡</m:t>
                    </m:r>
                    <m:sSubSup>
                      <m:sSubSupPr>
                        <m:ctrlPr>
                          <a:rPr lang="en-US" altLang="zh-CN" sz="2000" b="1" i="1" smtClean="0">
                            <a:latin typeface="Cambria Math" panose="02040503050406030204" pitchFamily="18" charset="0"/>
                            <a:ea typeface="Cambria Math" panose="02040503050406030204" pitchFamily="18" charset="0"/>
                          </a:rPr>
                        </m:ctrlPr>
                      </m:sSubSupPr>
                      <m:e>
                        <m:r>
                          <a:rPr lang="en-US" altLang="zh-CN" sz="2000" b="1" i="1" smtClean="0">
                            <a:latin typeface="Cambria Math" panose="02040503050406030204" pitchFamily="18" charset="0"/>
                            <a:ea typeface="Cambria Math" panose="02040503050406030204" pitchFamily="18" charset="0"/>
                          </a:rPr>
                          <m:t>𝑮</m:t>
                        </m:r>
                      </m:e>
                      <m:sub>
                        <m:r>
                          <a:rPr lang="en-US" altLang="zh-CN" sz="2000" b="1" i="1" smtClean="0">
                            <a:latin typeface="Cambria Math" panose="02040503050406030204" pitchFamily="18" charset="0"/>
                            <a:ea typeface="Cambria Math" panose="02040503050406030204" pitchFamily="18" charset="0"/>
                          </a:rPr>
                          <m:t>𝒌</m:t>
                        </m:r>
                      </m:sub>
                      <m:sup>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𝟏</m:t>
                        </m:r>
                      </m:sup>
                    </m:sSubSup>
                    <m:r>
                      <a:rPr lang="en-US" altLang="zh-CN" sz="2000" b="1" i="1" smtClean="0">
                        <a:latin typeface="Cambria Math" panose="02040503050406030204" pitchFamily="18" charset="0"/>
                        <a:ea typeface="Cambria Math" panose="02040503050406030204" pitchFamily="18" charset="0"/>
                      </a:rPr>
                      <m:t>→</m:t>
                    </m:r>
                    <m:sSup>
                      <m:sSupPr>
                        <m:ctrlPr>
                          <a:rPr lang="en-US" altLang="zh-CN" sz="2000" b="1" i="1" smtClean="0">
                            <a:latin typeface="Cambria Math" panose="02040503050406030204" pitchFamily="18" charset="0"/>
                            <a:ea typeface="Cambria Math" panose="02040503050406030204" pitchFamily="18" charset="0"/>
                          </a:rPr>
                        </m:ctrlPr>
                      </m:sSupPr>
                      <m:e>
                        <m:d>
                          <m:dPr>
                            <m:begChr m:val="["/>
                            <m:endChr m:val="]"/>
                            <m:ctrlPr>
                              <a:rPr lang="en-US" altLang="zh-CN" sz="2000" b="1" i="1" smtClean="0">
                                <a:latin typeface="Cambria Math" panose="02040503050406030204" pitchFamily="18" charset="0"/>
                                <a:ea typeface="Cambria Math" panose="02040503050406030204" pitchFamily="18" charset="0"/>
                              </a:rPr>
                            </m:ctrlPr>
                          </m:dPr>
                          <m:e>
                            <m:sSup>
                              <m:sSupPr>
                                <m:ctrlPr>
                                  <a:rPr lang="en-US" altLang="zh-CN" sz="2000" b="1" i="1" smtClean="0">
                                    <a:latin typeface="Cambria Math" panose="02040503050406030204" pitchFamily="18" charset="0"/>
                                    <a:ea typeface="Cambria Math" panose="02040503050406030204" pitchFamily="18" charset="0"/>
                                  </a:rPr>
                                </m:ctrlPr>
                              </m:sSupPr>
                              <m:e>
                                <m:r>
                                  <a:rPr lang="en-US" altLang="zh-CN" sz="2000" b="1" i="0" smtClean="0">
                                    <a:latin typeface="Cambria Math" panose="02040503050406030204" pitchFamily="18" charset="0"/>
                                    <a:ea typeface="Cambria Math" panose="02040503050406030204" pitchFamily="18" charset="0"/>
                                  </a:rPr>
                                  <m:t>𝛁</m:t>
                                </m:r>
                              </m:e>
                              <m:sup>
                                <m:r>
                                  <a:rPr lang="en-US" altLang="zh-CN" sz="2000" b="1" i="0" smtClean="0">
                                    <a:latin typeface="Cambria Math" panose="02040503050406030204" pitchFamily="18" charset="0"/>
                                    <a:ea typeface="Cambria Math" panose="02040503050406030204" pitchFamily="18" charset="0"/>
                                  </a:rPr>
                                  <m:t>𝟐</m:t>
                                </m:r>
                              </m:sup>
                            </m:sSup>
                            <m:r>
                              <a:rPr lang="en-US" altLang="zh-CN" sz="2000" b="1" i="1" smtClean="0">
                                <a:latin typeface="Cambria Math" panose="02040503050406030204" pitchFamily="18" charset="0"/>
                                <a:ea typeface="Cambria Math" panose="02040503050406030204" pitchFamily="18" charset="0"/>
                              </a:rPr>
                              <m:t>𝒇</m:t>
                            </m:r>
                            <m:d>
                              <m:dPr>
                                <m:ctrlPr>
                                  <a:rPr lang="en-US" altLang="zh-CN" sz="2000" b="1" i="1" smtClean="0">
                                    <a:latin typeface="Cambria Math" panose="02040503050406030204" pitchFamily="18" charset="0"/>
                                    <a:ea typeface="Cambria Math" panose="02040503050406030204" pitchFamily="18" charset="0"/>
                                  </a:rPr>
                                </m:ctrlPr>
                              </m:dPr>
                              <m:e>
                                <m:sSup>
                                  <m:sSupPr>
                                    <m:ctrlPr>
                                      <a:rPr lang="en-US" altLang="zh-CN" sz="2000" b="1"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𝒙</m:t>
                                    </m:r>
                                  </m:e>
                                  <m:sup>
                                    <m:r>
                                      <a:rPr lang="en-US" altLang="zh-CN" sz="2000" b="1" i="1" smtClean="0">
                                        <a:latin typeface="Cambria Math" panose="02040503050406030204" pitchFamily="18" charset="0"/>
                                        <a:ea typeface="Cambria Math" panose="02040503050406030204" pitchFamily="18" charset="0"/>
                                      </a:rPr>
                                      <m:t>∗</m:t>
                                    </m:r>
                                  </m:sup>
                                </m:sSup>
                              </m:e>
                            </m:d>
                          </m:e>
                        </m:d>
                      </m:e>
                      <m:sup>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𝟏</m:t>
                        </m:r>
                      </m:sup>
                    </m:sSup>
                  </m:oMath>
                </a14:m>
                <a:r>
                  <a:rPr lang="zh-CN" altLang="en-US" sz="2000" dirty="0"/>
                  <a:t>的一阶方法称为变尺度法（有时也叫做拟牛顿法）。这些算法中，只有梯度参与了序列</a:t>
                </a:r>
                <a14:m>
                  <m:oMath xmlns:m="http://schemas.openxmlformats.org/officeDocument/2006/math">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𝑮</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oMath>
                </a14:m>
                <a:r>
                  <a:rPr lang="zh-CN" altLang="en-US" sz="2000" dirty="0"/>
                  <a:t>或</a:t>
                </a:r>
                <a14:m>
                  <m:oMath xmlns:m="http://schemas.openxmlformats.org/officeDocument/2006/math">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𝑯</m:t>
                        </m:r>
                      </m:e>
                      <m:sub>
                        <m:r>
                          <a:rPr lang="en-US" altLang="zh-CN" sz="2000" b="1" i="1" dirty="0" smtClean="0">
                            <a:latin typeface="Cambria Math" panose="02040503050406030204" pitchFamily="18" charset="0"/>
                          </a:rPr>
                          <m:t>𝒌</m:t>
                        </m:r>
                      </m:sub>
                    </m:sSub>
                    <m:r>
                      <a:rPr lang="en-US" altLang="zh-CN" sz="2000" b="1" i="1" dirty="0" smtClean="0">
                        <a:latin typeface="Cambria Math" panose="02040503050406030204" pitchFamily="18" charset="0"/>
                      </a:rPr>
                      <m:t>}</m:t>
                    </m:r>
                  </m:oMath>
                </a14:m>
                <a:r>
                  <a:rPr lang="zh-CN" altLang="en-US" sz="2000" dirty="0"/>
                  <a:t>的生成过程！</a:t>
                </a:r>
                <a:endParaRPr lang="en-US" altLang="zh-CN" sz="2000" dirty="0"/>
              </a:p>
              <a:p>
                <a:pPr lvl="1"/>
                <a:r>
                  <a:rPr lang="zh-CN" altLang="en-US" sz="2000" dirty="0"/>
                  <a:t>前面的梯度和</a:t>
                </a:r>
                <a:r>
                  <a:rPr lang="en-US" altLang="zh-CN" sz="2000" dirty="0"/>
                  <a:t>Hessian</a:t>
                </a:r>
                <a:r>
                  <a:rPr lang="zh-CN" altLang="en-US" sz="2000" dirty="0"/>
                  <a:t>矩阵都是基于欧式空间中的标准内积定义，如果考虑</a:t>
                </a:r>
                <a14:m>
                  <m:oMath xmlns:m="http://schemas.openxmlformats.org/officeDocument/2006/math">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oMath>
                </a14:m>
                <a:r>
                  <a:rPr lang="zh-CN" altLang="en-US" sz="2000" dirty="0"/>
                  <a:t>对称正定矩阵</a:t>
                </a:r>
                <a14:m>
                  <m:oMath xmlns:m="http://schemas.openxmlformats.org/officeDocument/2006/math">
                    <m:r>
                      <m:rPr>
                        <m:sty m:val="p"/>
                      </m:rPr>
                      <a:rPr lang="en-US" altLang="zh-CN" sz="2000" i="1" dirty="0">
                        <a:latin typeface="Cambria Math" panose="02040503050406030204" pitchFamily="18" charset="0"/>
                      </a:rPr>
                      <m:t>A</m:t>
                    </m:r>
                  </m:oMath>
                </a14:m>
                <a:r>
                  <a:rPr lang="en-US" altLang="zh-CN" sz="2000" dirty="0"/>
                  <a:t>,</a:t>
                </a:r>
                <a:r>
                  <a:rPr lang="zh-CN" altLang="en-US" sz="2000" dirty="0"/>
                  <a:t>对</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r>
                      <a:rPr lang="en-US" altLang="zh-CN" sz="2000" b="1" i="1" smtClean="0">
                        <a:latin typeface="Cambria Math" panose="02040503050406030204" pitchFamily="18" charset="0"/>
                      </a:rPr>
                      <m:t>,</m:t>
                    </m:r>
                  </m:oMath>
                </a14:m>
                <a:r>
                  <a:rPr lang="zh-CN" altLang="en-US" sz="2000" dirty="0"/>
                  <a:t>定义：</a:t>
                </a:r>
                <a:endParaRPr lang="en-US" altLang="zh-CN" sz="2000" dirty="0"/>
              </a:p>
              <a:p>
                <a:pPr marL="441325" lvl="1"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&lt;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&gt;</m:t>
                          </m:r>
                        </m:e>
                        <m:sub>
                          <m:r>
                            <a:rPr lang="en-US" altLang="zh-CN" sz="2000" b="1" i="1" smtClean="0">
                              <a:latin typeface="Cambria Math" panose="02040503050406030204" pitchFamily="18" charset="0"/>
                            </a:rPr>
                            <m:t>𝑨</m:t>
                          </m:r>
                        </m:sub>
                      </m:sSub>
                      <m:r>
                        <a:rPr lang="en-US" altLang="zh-CN" sz="2000" b="1" i="1" smtClean="0">
                          <a:latin typeface="Cambria Math" panose="02040503050406030204" pitchFamily="18" charset="0"/>
                        </a:rPr>
                        <m:t>=&lt;</m:t>
                      </m:r>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&gt;,</m:t>
                      </m:r>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m:rPr>
                              <m:lit/>
                            </m:rPr>
                            <a:rPr lang="en-US" altLang="zh-CN" sz="2000" b="1" i="1" smtClean="0">
                              <a:latin typeface="Cambria Math" panose="02040503050406030204" pitchFamily="18" charset="0"/>
                            </a:rPr>
                            <m:t>|</m:t>
                          </m:r>
                        </m:e>
                        <m:sub>
                          <m:r>
                            <a:rPr lang="en-US" altLang="zh-CN" sz="2000" b="1" i="1" smtClean="0">
                              <a:latin typeface="Cambria Math" panose="02040503050406030204" pitchFamily="18" charset="0"/>
                            </a:rPr>
                            <m:t>𝑨</m:t>
                          </m:r>
                        </m:sub>
                      </m:sSub>
                      <m:r>
                        <a:rPr lang="en-US" altLang="zh-CN" sz="2000" b="1" i="1" smtClean="0">
                          <a:latin typeface="Cambria Math" panose="02040503050406030204" pitchFamily="18" charset="0"/>
                        </a:rPr>
                        <m:t>=&lt;</m:t>
                      </m:r>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&gt;</m:t>
                          </m:r>
                        </m:e>
                        <m:sup>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sup>
                      </m:sSup>
                      <m:r>
                        <a:rPr lang="en-US" altLang="zh-CN" sz="2000" b="1" i="1" smtClean="0">
                          <a:latin typeface="Cambria Math" panose="02040503050406030204" pitchFamily="18" charset="0"/>
                        </a:rPr>
                        <m:t>,</m:t>
                      </m:r>
                    </m:oMath>
                  </m:oMathPara>
                </a14:m>
                <a:endParaRPr lang="en-US" altLang="zh-CN" sz="2000" b="1" dirty="0"/>
              </a:p>
              <a:p>
                <a:pPr lvl="1"/>
                <a:r>
                  <a:rPr lang="zh-CN" altLang="en-US" sz="2000" dirty="0"/>
                  <a:t>则定义了一种新的范数，注意到所有范数之间都具有等价性：</a:t>
                </a:r>
                <a:endParaRPr lang="en-US" altLang="zh-CN" sz="2000" dirty="0"/>
              </a:p>
              <a:p>
                <a:pPr marL="441325" lvl="1" indent="0">
                  <a:buNone/>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𝒎𝒊𝒏</m:t>
                          </m:r>
                        </m:sub>
                      </m:sSub>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𝑨</m:t>
                              </m:r>
                            </m:e>
                          </m:d>
                        </m:e>
                        <m:sup>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sup>
                      </m:sSup>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m:rPr>
                              <m:lit/>
                            </m:rPr>
                            <a:rPr lang="en-US" altLang="zh-CN" sz="2000" b="1" i="1" smtClean="0">
                              <a:latin typeface="Cambria Math" panose="02040503050406030204" pitchFamily="18" charset="0"/>
                            </a:rPr>
                            <m:t>|</m:t>
                          </m:r>
                        </m:e>
                        <m:sub>
                          <m:r>
                            <a:rPr lang="en-US" altLang="zh-CN" sz="2000" b="1" i="1" smtClean="0">
                              <a:latin typeface="Cambria Math" panose="02040503050406030204" pitchFamily="18" charset="0"/>
                            </a:rPr>
                            <m:t>𝑨</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𝒎𝒂𝒙</m:t>
                          </m:r>
                        </m:sub>
                      </m:sSub>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𝑨</m:t>
                              </m:r>
                            </m:e>
                          </m:d>
                        </m:e>
                        <m:sup>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sup>
                      </m:sSup>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m:rPr>
                          <m:lit/>
                        </m:rPr>
                        <a:rPr lang="en-US" altLang="zh-CN" sz="2000" b="1" i="1" smtClean="0">
                          <a:latin typeface="Cambria Math" panose="02040503050406030204" pitchFamily="18" charset="0"/>
                        </a:rPr>
                        <m:t>||</m:t>
                      </m:r>
                    </m:oMath>
                  </m:oMathPara>
                </a14:m>
                <a:endParaRPr lang="zh-CN" altLang="en-US" sz="2000" dirty="0"/>
              </a:p>
            </p:txBody>
          </p:sp>
        </mc:Choice>
        <mc:Fallback xmlns="">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blipFill>
                <a:blip r:embed="rId2"/>
                <a:stretch>
                  <a:fillRect l="-595" t="-759" r="-265" b="-1410"/>
                </a:stretch>
              </a:blipFill>
            </p:spPr>
            <p:txBody>
              <a:bodyPr/>
              <a:lstStyle/>
              <a:p>
                <a:r>
                  <a:rPr lang="zh-CN" altLang="en-US">
                    <a:noFill/>
                  </a:rPr>
                  <a:t> </a:t>
                </a:r>
              </a:p>
            </p:txBody>
          </p:sp>
        </mc:Fallback>
      </mc:AlternateContent>
      <p:sp>
        <p:nvSpPr>
          <p:cNvPr id="6" name="标题 5">
            <a:extLst>
              <a:ext uri="{FF2B5EF4-FFF2-40B4-BE49-F238E27FC236}">
                <a16:creationId xmlns:a16="http://schemas.microsoft.com/office/drawing/2014/main" id="{F60EBB3D-AFDE-4894-B6F6-F31968BF4A4D}"/>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endParaRPr lang="zh-CN" altLang="en-US" dirty="0"/>
          </a:p>
        </p:txBody>
      </p:sp>
    </p:spTree>
    <p:extLst>
      <p:ext uri="{BB962C8B-B14F-4D97-AF65-F5344CB8AC3E}">
        <p14:creationId xmlns:p14="http://schemas.microsoft.com/office/powerpoint/2010/main" val="341351158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p:txBody>
              <a:bodyPr/>
              <a:lstStyle/>
              <a:p>
                <a:r>
                  <a:rPr lang="zh-CN" altLang="en-US" sz="2000" dirty="0"/>
                  <a:t>非线性优化中的一阶方法</a:t>
                </a:r>
                <a:endParaRPr lang="en-US" altLang="zh-CN" sz="2000" dirty="0"/>
              </a:p>
              <a:p>
                <a:pPr lvl="1"/>
                <a:r>
                  <a:rPr lang="zh-CN" altLang="en-US" sz="2000" dirty="0"/>
                  <a:t>这时对新的内积计算的梯度和</a:t>
                </a:r>
                <a:r>
                  <a:rPr lang="en-US" altLang="zh-CN" sz="2000" dirty="0"/>
                  <a:t>Hessian</a:t>
                </a:r>
                <a:r>
                  <a:rPr lang="zh-CN" altLang="en-US" sz="2000" dirty="0"/>
                  <a:t>矩阵不同：</a:t>
                </a:r>
                <a:endParaRPr lang="en-US" altLang="zh-CN" sz="2000" dirty="0"/>
              </a:p>
              <a:p>
                <a:pPr lvl="1"/>
                <a14:m>
                  <m:oMath xmlns:m="http://schemas.openxmlformats.org/officeDocument/2006/math">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𝒉</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+&lt;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𝒉</m:t>
                    </m:r>
                    <m:r>
                      <a:rPr lang="en-US" altLang="zh-CN" sz="2000" b="1" i="1" smtClean="0">
                        <a:latin typeface="Cambria Math" panose="02040503050406030204" pitchFamily="18" charset="0"/>
                      </a:rPr>
                      <m:t>&gt;+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r>
                      <a:rPr lang="en-US" altLang="zh-CN" sz="2000" b="1" i="1" smtClean="0">
                        <a:latin typeface="Cambria Math" panose="02040503050406030204" pitchFamily="18" charset="0"/>
                      </a:rPr>
                      <m:t>&lt;</m:t>
                    </m:r>
                    <m:sSup>
                      <m:sSupPr>
                        <m:ctrlPr>
                          <a:rPr lang="en-US" altLang="zh-CN" sz="2000" b="1" i="1" smtClean="0">
                            <a:latin typeface="Cambria Math" panose="02040503050406030204" pitchFamily="18" charset="0"/>
                          </a:rPr>
                        </m:ctrlPr>
                      </m:sSupPr>
                      <m:e>
                        <m:r>
                          <a:rPr lang="en-US" altLang="zh-CN" sz="2000" b="1" i="0" smtClean="0">
                            <a:latin typeface="Cambria Math" panose="02040503050406030204" pitchFamily="18" charset="0"/>
                          </a:rPr>
                          <m:t>𝛁</m:t>
                        </m:r>
                      </m:e>
                      <m:sup>
                        <m:r>
                          <a:rPr lang="en-US" altLang="zh-CN" sz="2000" b="1" i="0" smtClean="0">
                            <a:latin typeface="Cambria Math" panose="02040503050406030204" pitchFamily="18" charset="0"/>
                          </a:rPr>
                          <m:t>𝟐</m:t>
                        </m:r>
                      </m:sup>
                    </m:sSup>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𝒉</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𝒉</m:t>
                    </m:r>
                    <m:r>
                      <a:rPr lang="en-US" altLang="zh-CN" sz="2000" b="1" i="1" smtClean="0">
                        <a:latin typeface="Cambria Math" panose="02040503050406030204" pitchFamily="18" charset="0"/>
                      </a:rPr>
                      <m:t>&gt;+</m:t>
                    </m:r>
                    <m:r>
                      <a:rPr lang="en-US" altLang="zh-CN" sz="2000" b="1" i="1" smtClean="0">
                        <a:latin typeface="Cambria Math" panose="02040503050406030204" pitchFamily="18" charset="0"/>
                      </a:rPr>
                      <m:t>𝒐</m:t>
                    </m:r>
                    <m:r>
                      <a:rPr lang="en-US" altLang="zh-CN" sz="2000" b="1" i="1" smtClean="0">
                        <a:latin typeface="Cambria Math" panose="02040503050406030204" pitchFamily="18" charset="0"/>
                      </a:rPr>
                      <m:t>(</m:t>
                    </m:r>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𝒉</m:t>
                    </m:r>
                    <m:r>
                      <a:rPr lang="en-US" altLang="zh-CN" sz="2000" b="1" i="1" smtClean="0">
                        <a:latin typeface="Cambria Math" panose="02040503050406030204" pitchFamily="18" charset="0"/>
                      </a:rPr>
                      <m:t>||)</m:t>
                    </m:r>
                  </m:oMath>
                </a14:m>
                <a:endParaRPr lang="en-US" altLang="zh-CN" sz="2000" b="1" dirty="0"/>
              </a:p>
              <a:p>
                <a:pPr lvl="1"/>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+&lt;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𝒉</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&gt;</m:t>
                        </m:r>
                      </m:e>
                      <m:sub>
                        <m:r>
                          <a:rPr lang="en-US" altLang="zh-CN" sz="2000" b="1" i="1" smtClean="0">
                            <a:latin typeface="Cambria Math" panose="02040503050406030204" pitchFamily="18" charset="0"/>
                          </a:rPr>
                          <m:t>𝑨</m:t>
                        </m:r>
                      </m:sub>
                    </m:sSub>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r>
                      <a:rPr lang="en-US" altLang="zh-CN" sz="2000" b="1" i="1" smtClean="0">
                        <a:latin typeface="Cambria Math" panose="02040503050406030204" pitchFamily="18" charset="0"/>
                      </a:rPr>
                      <m:t>&lt;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sSup>
                      <m:sSupPr>
                        <m:ctrlPr>
                          <a:rPr lang="en-US" altLang="zh-CN" sz="2000" b="1" i="1" smtClean="0">
                            <a:latin typeface="Cambria Math" panose="02040503050406030204" pitchFamily="18" charset="0"/>
                          </a:rPr>
                        </m:ctrlPr>
                      </m:sSupPr>
                      <m:e>
                        <m:r>
                          <a:rPr lang="en-US" altLang="zh-CN" sz="2000" b="1" i="0" smtClean="0">
                            <a:latin typeface="Cambria Math" panose="02040503050406030204" pitchFamily="18" charset="0"/>
                          </a:rPr>
                          <m:t>𝛁</m:t>
                        </m:r>
                      </m:e>
                      <m:sup>
                        <m:r>
                          <a:rPr lang="en-US" altLang="zh-CN" sz="2000" b="1" i="0" smtClean="0">
                            <a:latin typeface="Cambria Math" panose="02040503050406030204" pitchFamily="18" charset="0"/>
                          </a:rPr>
                          <m:t>𝟐</m:t>
                        </m:r>
                      </m:sup>
                    </m:sSup>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𝒉</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𝒉</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&gt;</m:t>
                        </m:r>
                      </m:e>
                      <m:sub>
                        <m:r>
                          <a:rPr lang="en-US" altLang="zh-CN" sz="2000" b="1" i="1" smtClean="0">
                            <a:latin typeface="Cambria Math" panose="02040503050406030204" pitchFamily="18" charset="0"/>
                          </a:rPr>
                          <m:t>𝑨</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𝒐</m:t>
                    </m:r>
                    <m:d>
                      <m:dPr>
                        <m:ctrlPr>
                          <a:rPr lang="en-US" altLang="zh-CN" sz="2000" b="1" i="1" smtClean="0">
                            <a:latin typeface="Cambria Math" panose="02040503050406030204" pitchFamily="18" charset="0"/>
                          </a:rPr>
                        </m:ctrlPr>
                      </m:dPr>
                      <m:e>
                        <m:r>
                          <m:rPr>
                            <m:lit/>
                          </m:rP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𝒉</m:t>
                        </m:r>
                        <m:r>
                          <m:rPr>
                            <m:lit/>
                          </m:rP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m:rPr>
                                <m:lit/>
                              </m:rPr>
                              <a:rPr lang="en-US" altLang="zh-CN" sz="2000" b="1" i="1" smtClean="0">
                                <a:latin typeface="Cambria Math" panose="02040503050406030204" pitchFamily="18" charset="0"/>
                              </a:rPr>
                              <m:t>|</m:t>
                            </m:r>
                          </m:e>
                          <m:sub>
                            <m:r>
                              <a:rPr lang="en-US" altLang="zh-CN" sz="2000" b="1" i="1" smtClean="0">
                                <a:latin typeface="Cambria Math" panose="02040503050406030204" pitchFamily="18" charset="0"/>
                              </a:rPr>
                              <m:t>𝑨</m:t>
                            </m:r>
                          </m:sub>
                        </m:sSub>
                      </m:e>
                    </m:d>
                  </m:oMath>
                </a14:m>
                <a:endParaRPr lang="en-US" altLang="zh-CN" sz="2000" b="1" dirty="0"/>
              </a:p>
              <a:p>
                <a:pPr lvl="1"/>
                <a:r>
                  <a:rPr lang="zh-CN" altLang="en-US" sz="2000" dirty="0"/>
                  <a:t>因此，这时候</a:t>
                </a:r>
                <a14:m>
                  <m:oMath xmlns:m="http://schemas.openxmlformats.org/officeDocument/2006/math">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𝑨</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zh-CN" altLang="en-US" sz="2000" dirty="0"/>
                  <a:t>是新梯度，而</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0" smtClean="0">
                            <a:latin typeface="Cambria Math" panose="02040503050406030204" pitchFamily="18" charset="0"/>
                          </a:rPr>
                          <m:t>𝛁</m:t>
                        </m:r>
                      </m:e>
                      <m:sup>
                        <m:r>
                          <a:rPr lang="en-US" altLang="zh-CN" sz="2000" b="1" i="0" smtClean="0">
                            <a:latin typeface="Cambria Math" panose="02040503050406030204" pitchFamily="18" charset="0"/>
                          </a:rPr>
                          <m:t>𝟐</m:t>
                        </m:r>
                      </m:sup>
                    </m:sSup>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𝑨</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sSup>
                      <m:sSupPr>
                        <m:ctrlPr>
                          <a:rPr lang="en-US" altLang="zh-CN" sz="2000" b="1" i="1" smtClean="0">
                            <a:latin typeface="Cambria Math" panose="02040503050406030204" pitchFamily="18" charset="0"/>
                          </a:rPr>
                        </m:ctrlPr>
                      </m:sSupPr>
                      <m:e>
                        <m:r>
                          <a:rPr lang="en-US" altLang="zh-CN" sz="2000" b="1" i="0" smtClean="0">
                            <a:latin typeface="Cambria Math" panose="02040503050406030204" pitchFamily="18" charset="0"/>
                          </a:rPr>
                          <m:t>𝛁</m:t>
                        </m:r>
                      </m:e>
                      <m:sup>
                        <m:r>
                          <a:rPr lang="en-US" altLang="zh-CN" sz="2000" b="1" i="0" smtClean="0">
                            <a:latin typeface="Cambria Math" panose="02040503050406030204" pitchFamily="18" charset="0"/>
                          </a:rPr>
                          <m:t>𝟐</m:t>
                        </m:r>
                      </m:sup>
                    </m:sSup>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zh-CN" altLang="en-US" sz="2000" dirty="0"/>
                  <a:t>是新的</a:t>
                </a:r>
                <a:r>
                  <a:rPr lang="en-US" altLang="zh-CN" sz="2000" dirty="0"/>
                  <a:t>Hessian</a:t>
                </a:r>
                <a:r>
                  <a:rPr lang="zh-CN" altLang="en-US" sz="2000" dirty="0"/>
                  <a:t>矩阵。</a:t>
                </a:r>
                <a:endParaRPr lang="en-US" altLang="zh-CN" sz="2000" dirty="0"/>
              </a:p>
              <a:p>
                <a:pPr lvl="1"/>
                <a:r>
                  <a:rPr lang="zh-CN" altLang="en-US" sz="2000" dirty="0"/>
                  <a:t>因此，牛顿法中使用的方向可以看作是由矩阵</a:t>
                </a:r>
                <a14:m>
                  <m:oMath xmlns:m="http://schemas.openxmlformats.org/officeDocument/2006/math">
                    <m:r>
                      <a:rPr lang="en-US" altLang="zh-CN" sz="2000" b="1" i="1" smtClean="0">
                        <a:latin typeface="Cambria Math" panose="02040503050406030204" pitchFamily="18" charset="0"/>
                      </a:rPr>
                      <m:t>𝑨</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0" smtClean="0">
                            <a:latin typeface="Cambria Math" panose="02040503050406030204" pitchFamily="18" charset="0"/>
                          </a:rPr>
                          <m:t>𝛁</m:t>
                        </m:r>
                      </m:e>
                      <m:sup>
                        <m:r>
                          <a:rPr lang="en-US" altLang="zh-CN" sz="2000" b="1" i="0" smtClean="0">
                            <a:latin typeface="Cambria Math" panose="02040503050406030204" pitchFamily="18" charset="0"/>
                          </a:rPr>
                          <m:t>𝟐</m:t>
                        </m:r>
                      </m:sup>
                    </m:sSup>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𝟎</m:t>
                    </m:r>
                  </m:oMath>
                </a14:m>
                <a:r>
                  <a:rPr lang="zh-CN" altLang="en-US" sz="2000" dirty="0"/>
                  <a:t>定义的内积的梯度方向，函数</a:t>
                </a:r>
                <a14:m>
                  <m:oMath xmlns:m="http://schemas.openxmlformats.org/officeDocument/2006/math">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oMath>
                </a14:m>
                <a:r>
                  <a:rPr lang="zh-CN" altLang="en-US" sz="2000" dirty="0"/>
                  <a:t>在</a:t>
                </a:r>
                <a14:m>
                  <m:oMath xmlns:m="http://schemas.openxmlformats.org/officeDocument/2006/math">
                    <m:r>
                      <a:rPr lang="en-US" altLang="zh-CN" sz="2000" b="1" i="1" dirty="0" smtClean="0">
                        <a:latin typeface="Cambria Math" panose="02040503050406030204" pitchFamily="18" charset="0"/>
                      </a:rPr>
                      <m:t>𝒙</m:t>
                    </m:r>
                  </m:oMath>
                </a14:m>
                <a:r>
                  <a:rPr lang="zh-CN" altLang="en-US" sz="2000" dirty="0"/>
                  <a:t>处关于矩阵</a:t>
                </a:r>
                <a14:m>
                  <m:oMath xmlns:m="http://schemas.openxmlformats.org/officeDocument/2006/math">
                    <m:r>
                      <a:rPr lang="en-US" altLang="zh-CN" sz="2000" b="1" i="1" smtClean="0">
                        <a:latin typeface="Cambria Math" panose="02040503050406030204" pitchFamily="18" charset="0"/>
                      </a:rPr>
                      <m:t>𝑨</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0" smtClean="0">
                            <a:latin typeface="Cambria Math" panose="02040503050406030204" pitchFamily="18" charset="0"/>
                          </a:rPr>
                          <m:t>𝛁</m:t>
                        </m:r>
                      </m:e>
                      <m:sup>
                        <m:r>
                          <a:rPr lang="en-US" altLang="zh-CN" sz="2000" b="1" i="0" smtClean="0">
                            <a:latin typeface="Cambria Math" panose="02040503050406030204" pitchFamily="18" charset="0"/>
                          </a:rPr>
                          <m:t>𝟐</m:t>
                        </m:r>
                      </m:sup>
                    </m:sSup>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oMath>
                </a14:m>
                <a:r>
                  <a:rPr lang="zh-CN" altLang="en-US" sz="2000" dirty="0"/>
                  <a:t>定义的内积计算的</a:t>
                </a:r>
                <a:r>
                  <a:rPr lang="en-US" altLang="zh-CN" sz="2000" dirty="0"/>
                  <a:t>Hessian</a:t>
                </a:r>
                <a:r>
                  <a:rPr lang="zh-CN" altLang="en-US" sz="2000" dirty="0"/>
                  <a:t>矩阵是单位矩阵</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𝑰</m:t>
                        </m:r>
                      </m:e>
                      <m:sub>
                        <m:r>
                          <a:rPr lang="en-US" altLang="zh-CN" sz="2000" b="1" i="1" smtClean="0">
                            <a:latin typeface="Cambria Math" panose="02040503050406030204" pitchFamily="18" charset="0"/>
                          </a:rPr>
                          <m:t>𝒏</m:t>
                        </m:r>
                      </m:sub>
                    </m:sSub>
                  </m:oMath>
                </a14:m>
                <a:endParaRPr lang="en-US" altLang="zh-CN" sz="2000" dirty="0"/>
              </a:p>
              <a:p>
                <a:r>
                  <a:rPr lang="zh-CN" altLang="en-US" sz="2400" dirty="0"/>
                  <a:t>例：考虑二次函数</a:t>
                </a:r>
                <a14:m>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𝒂</m:t>
                    </m:r>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𝒂</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&gt;+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𝑨𝒙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&gt;,</m:t>
                    </m:r>
                  </m:oMath>
                </a14:m>
                <a:r>
                  <a:rPr lang="zh-CN" altLang="en-US" sz="2400" dirty="0"/>
                  <a:t>其中</a:t>
                </a:r>
                <a14:m>
                  <m:oMath xmlns:m="http://schemas.openxmlformats.org/officeDocument/2006/math">
                    <m:r>
                      <a:rPr lang="en-US" altLang="zh-CN" sz="2400" b="1" i="1" dirty="0" smtClean="0">
                        <a:latin typeface="Cambria Math" panose="02040503050406030204" pitchFamily="18" charset="0"/>
                      </a:rPr>
                      <m:t>𝑨</m:t>
                    </m:r>
                    <m:r>
                      <a:rPr lang="en-US" altLang="zh-CN" sz="2400" b="1" i="1" dirty="0" smtClean="0">
                        <a:latin typeface="Cambria Math" panose="02040503050406030204" pitchFamily="18" charset="0"/>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𝑨</m:t>
                        </m:r>
                      </m:e>
                      <m:sup>
                        <m:r>
                          <a:rPr lang="en-US" altLang="zh-CN" sz="2400" b="1" i="1" dirty="0" smtClean="0">
                            <a:latin typeface="Cambria Math" panose="02040503050406030204" pitchFamily="18" charset="0"/>
                          </a:rPr>
                          <m:t>𝑻</m:t>
                        </m:r>
                      </m:sup>
                    </m:sSup>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𝟎</m:t>
                    </m:r>
                  </m:oMath>
                </a14:m>
                <a:r>
                  <a:rPr lang="en-US" altLang="zh-CN" sz="2400" dirty="0"/>
                  <a:t>.</a:t>
                </a:r>
                <a:r>
                  <a:rPr lang="zh-CN" altLang="en-US" sz="2400" dirty="0"/>
                  <a:t>注意：</a:t>
                </a:r>
                <a14:m>
                  <m:oMath xmlns:m="http://schemas.openxmlformats.org/officeDocument/2006/math">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𝑨𝒙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𝒂</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0" smtClean="0">
                            <a:latin typeface="Cambria Math" panose="02040503050406030204" pitchFamily="18" charset="0"/>
                          </a:rPr>
                          <m:t>𝛁</m:t>
                        </m:r>
                      </m:e>
                      <m:sup>
                        <m:r>
                          <a:rPr lang="en-US" altLang="zh-CN" sz="2400" b="1" i="0" smtClean="0">
                            <a:latin typeface="Cambria Math" panose="02040503050406030204" pitchFamily="18" charset="0"/>
                          </a:rPr>
                          <m:t>𝟐</m:t>
                        </m:r>
                      </m:sup>
                    </m:sSup>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𝑨</m:t>
                    </m:r>
                  </m:oMath>
                </a14:m>
                <a:r>
                  <a:rPr lang="en-US" altLang="zh-CN" sz="2400" dirty="0"/>
                  <a:t>,</a:t>
                </a:r>
                <a:r>
                  <a:rPr lang="zh-CN" altLang="en-US" sz="2400" dirty="0"/>
                  <a:t>且当</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𝑨</m:t>
                        </m:r>
                      </m:e>
                      <m: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p>
                    </m:sSup>
                    <m:r>
                      <a:rPr lang="en-US" altLang="zh-CN" sz="2400" b="1" i="1" smtClean="0">
                        <a:latin typeface="Cambria Math" panose="02040503050406030204" pitchFamily="18" charset="0"/>
                      </a:rPr>
                      <m:t>𝒂</m:t>
                    </m:r>
                  </m:oMath>
                </a14:m>
                <a:r>
                  <a:rPr lang="zh-CN" altLang="en-US" sz="2400" dirty="0"/>
                  <a:t>时有</a:t>
                </a:r>
                <a14:m>
                  <m:oMath xmlns:m="http://schemas.openxmlformats.org/officeDocument/2006/math">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𝑨</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𝒂</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r>
                  <a:rPr lang="en-US" altLang="zh-CN" sz="2400" dirty="0"/>
                  <a:t>,</a:t>
                </a:r>
                <a:r>
                  <a:rPr lang="zh-CN" altLang="en-US" sz="2400" dirty="0"/>
                  <a:t>下面计算其在</a:t>
                </a:r>
                <a14:m>
                  <m:oMath xmlns:m="http://schemas.openxmlformats.org/officeDocument/2006/math">
                    <m:r>
                      <a:rPr lang="en-US" altLang="zh-CN" sz="2400" b="1" i="1" smtClean="0">
                        <a:latin typeface="Cambria Math" panose="02040503050406030204" pitchFamily="18" charset="0"/>
                      </a:rPr>
                      <m:t>𝒙</m:t>
                    </m:r>
                  </m:oMath>
                </a14:m>
                <a:r>
                  <a:rPr lang="zh-CN" altLang="en-US" sz="2400" dirty="0"/>
                  <a:t>处的牛顿方向：</a:t>
                </a:r>
                <a:endParaRPr lang="en-US" altLang="zh-CN" sz="2400" dirty="0"/>
              </a:p>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𝒅</m:t>
                        </m:r>
                      </m:e>
                      <m:sub>
                        <m:r>
                          <a:rPr lang="en-US" altLang="zh-CN" sz="2400" b="1" i="1" smtClean="0">
                            <a:latin typeface="Cambria Math" panose="02040503050406030204" pitchFamily="18" charset="0"/>
                          </a:rPr>
                          <m:t>𝑵</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d>
                          <m:dPr>
                            <m:begChr m:val="["/>
                            <m:endChr m:val="]"/>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0" smtClean="0">
                                    <a:latin typeface="Cambria Math" panose="02040503050406030204" pitchFamily="18" charset="0"/>
                                  </a:rPr>
                                  <m:t>𝛁</m:t>
                                </m:r>
                              </m:e>
                              <m:sup>
                                <m:r>
                                  <a:rPr lang="en-US" altLang="zh-CN" sz="2400" b="1" i="0" smtClean="0">
                                    <a:latin typeface="Cambria Math" panose="02040503050406030204" pitchFamily="18" charset="0"/>
                                  </a:rPr>
                                  <m:t>𝟐</m:t>
                                </m:r>
                              </m:sup>
                            </m:sSup>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e>
                        </m:d>
                      </m:e>
                      <m: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p>
                    </m:sSup>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𝑨</m:t>
                        </m:r>
                      </m:e>
                      <m: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p>
                    </m:s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𝑨𝒙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𝒂</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𝑨</m:t>
                        </m:r>
                      </m:e>
                      <m: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p>
                    </m:sSup>
                    <m:r>
                      <a:rPr lang="en-US" altLang="zh-CN" sz="2400" b="1" i="1" smtClean="0">
                        <a:latin typeface="Cambria Math" panose="02040503050406030204" pitchFamily="18" charset="0"/>
                      </a:rPr>
                      <m:t>𝒂</m:t>
                    </m:r>
                  </m:oMath>
                </a14:m>
                <a:endParaRPr lang="zh-CN" altLang="en-US" sz="2400" dirty="0"/>
              </a:p>
            </p:txBody>
          </p:sp>
        </mc:Choice>
        <mc:Fallback xmlns="">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blipFill>
                <a:blip r:embed="rId2"/>
                <a:stretch>
                  <a:fillRect l="-926" t="-759" r="-397"/>
                </a:stretch>
              </a:blipFill>
            </p:spPr>
            <p:txBody>
              <a:bodyPr/>
              <a:lstStyle/>
              <a:p>
                <a:r>
                  <a:rPr lang="zh-CN" altLang="en-US">
                    <a:noFill/>
                  </a:rPr>
                  <a:t> </a:t>
                </a:r>
              </a:p>
            </p:txBody>
          </p:sp>
        </mc:Fallback>
      </mc:AlternateContent>
      <p:sp>
        <p:nvSpPr>
          <p:cNvPr id="6" name="标题 5">
            <a:extLst>
              <a:ext uri="{FF2B5EF4-FFF2-40B4-BE49-F238E27FC236}">
                <a16:creationId xmlns:a16="http://schemas.microsoft.com/office/drawing/2014/main" id="{F60EBB3D-AFDE-4894-B6F6-F31968BF4A4D}"/>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endParaRPr lang="zh-CN" altLang="en-US" dirty="0"/>
          </a:p>
        </p:txBody>
      </p:sp>
    </p:spTree>
    <p:extLst>
      <p:ext uri="{BB962C8B-B14F-4D97-AF65-F5344CB8AC3E}">
        <p14:creationId xmlns:p14="http://schemas.microsoft.com/office/powerpoint/2010/main" val="351854091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p:txBody>
              <a:bodyPr/>
              <a:lstStyle/>
              <a:p>
                <a:r>
                  <a:rPr lang="zh-CN" altLang="en-US" sz="1800" dirty="0"/>
                  <a:t>非线性优化中的一阶方法</a:t>
                </a:r>
                <a:endParaRPr lang="en-US" altLang="zh-CN" sz="1800" dirty="0"/>
              </a:p>
              <a:p>
                <a:pPr lvl="1"/>
                <a:r>
                  <a:rPr lang="zh-CN" altLang="en-US" sz="2000" dirty="0"/>
                  <a:t>牛顿方向：</a:t>
                </a:r>
                <a:endParaRPr lang="en-US" altLang="zh-CN" sz="20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𝑵</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begChr m:val="["/>
                              <m:endChr m:val="]"/>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0" smtClean="0">
                                      <a:latin typeface="Cambria Math" panose="02040503050406030204" pitchFamily="18" charset="0"/>
                                    </a:rPr>
                                    <m:t>𝛁</m:t>
                                  </m:r>
                                </m:e>
                                <m:sup>
                                  <m:r>
                                    <a:rPr lang="en-US" altLang="zh-CN" sz="2000" b="1" i="0" smtClean="0">
                                      <a:latin typeface="Cambria Math" panose="02040503050406030204" pitchFamily="18" charset="0"/>
                                    </a:rPr>
                                    <m:t>𝟐</m:t>
                                  </m:r>
                                </m:sup>
                              </m:sSup>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d>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𝒂</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r>
                        <a:rPr lang="en-US" altLang="zh-CN" sz="2000" b="1" i="1" smtClean="0">
                          <a:latin typeface="Cambria Math" panose="02040503050406030204" pitchFamily="18" charset="0"/>
                        </a:rPr>
                        <m:t>𝒂</m:t>
                      </m:r>
                    </m:oMath>
                  </m:oMathPara>
                </a14:m>
                <a:endParaRPr lang="en-US" altLang="zh-CN" sz="2000" dirty="0"/>
              </a:p>
              <a:p>
                <a:r>
                  <a:rPr lang="zh-CN" altLang="en-US" sz="2000" dirty="0"/>
                  <a:t>因此，对任意</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r>
                      <a:rPr lang="en-US" altLang="zh-CN" sz="2000" b="1" i="1" smtClean="0">
                        <a:latin typeface="Cambria Math" panose="02040503050406030204" pitchFamily="18" charset="0"/>
                      </a:rPr>
                      <m:t>,</m:t>
                    </m:r>
                  </m:oMath>
                </a14:m>
                <a:r>
                  <a:rPr lang="zh-CN" altLang="en-US" sz="2000" dirty="0"/>
                  <a:t>有</a:t>
                </a:r>
                <a14:m>
                  <m:oMath xmlns:m="http://schemas.openxmlformats.org/officeDocument/2006/math">
                    <m:r>
                      <a:rPr lang="en-US" altLang="zh-CN" sz="2000" b="1" i="1" dirty="0" smtClean="0">
                        <a:latin typeface="Cambria Math" panose="02040503050406030204" pitchFamily="18" charset="0"/>
                      </a:rPr>
                      <m:t>𝒙</m:t>
                    </m:r>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𝒅</m:t>
                        </m:r>
                      </m:e>
                      <m:sub>
                        <m:r>
                          <a:rPr lang="en-US" altLang="zh-CN" sz="2000" b="1" i="1" dirty="0" smtClean="0">
                            <a:latin typeface="Cambria Math" panose="02040503050406030204" pitchFamily="18" charset="0"/>
                          </a:rPr>
                          <m:t>𝑵</m:t>
                        </m:r>
                      </m:sub>
                    </m:sSub>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𝒙</m:t>
                        </m:r>
                      </m:e>
                    </m:d>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𝑨</m:t>
                        </m:r>
                      </m:e>
                      <m:sup>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sup>
                    </m:sSup>
                    <m:r>
                      <a:rPr lang="en-US" altLang="zh-CN" sz="2000" b="1" i="1" dirty="0" smtClean="0">
                        <a:latin typeface="Cambria Math" panose="02040503050406030204" pitchFamily="18" charset="0"/>
                      </a:rPr>
                      <m:t>𝒂</m:t>
                    </m:r>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𝒙</m:t>
                        </m:r>
                      </m:e>
                      <m:sup>
                        <m:r>
                          <a:rPr lang="en-US" altLang="zh-CN" sz="2000" b="1" i="1" dirty="0" smtClean="0">
                            <a:latin typeface="Cambria Math" panose="02040503050406030204" pitchFamily="18" charset="0"/>
                          </a:rPr>
                          <m:t>∗</m:t>
                        </m:r>
                      </m:sup>
                    </m:sSup>
                    <m:r>
                      <a:rPr lang="en-US" altLang="zh-CN" sz="2000" b="1" i="1" dirty="0" smtClean="0">
                        <a:latin typeface="Cambria Math" panose="02040503050406030204" pitchFamily="18" charset="0"/>
                      </a:rPr>
                      <m:t>.</m:t>
                    </m:r>
                  </m:oMath>
                </a14:m>
                <a:r>
                  <a:rPr lang="zh-CN" altLang="en-US" sz="2000" dirty="0"/>
                  <a:t>于是，对二次函数，牛顿法一步收敛，同时注意到：</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𝒂</m:t>
                      </m:r>
                      <m:r>
                        <a:rPr lang="en-US" altLang="zh-CN" sz="2000" b="1" i="1" smtClean="0">
                          <a:latin typeface="Cambria Math" panose="02040503050406030204" pitchFamily="18" charset="0"/>
                        </a:rPr>
                        <m:t>+&lt;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r>
                        <a:rPr lang="en-US" altLang="zh-CN" sz="2000" b="1" i="1" smtClean="0">
                          <a:latin typeface="Cambria Math" panose="02040503050406030204" pitchFamily="18" charset="0"/>
                        </a:rPr>
                        <m:t>𝒂</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&gt;</m:t>
                          </m:r>
                        </m:e>
                        <m:sub>
                          <m:r>
                            <a:rPr lang="en-US" altLang="zh-CN" sz="2000" b="1" i="1" smtClean="0">
                              <a:latin typeface="Cambria Math" panose="02040503050406030204" pitchFamily="18" charset="0"/>
                            </a:rPr>
                            <m:t>𝑨</m:t>
                          </m:r>
                        </m:sub>
                      </m:sSub>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𝟐</m:t>
                          </m:r>
                        </m:den>
                      </m:f>
                      <m:sSubSup>
                        <m:sSubSupPr>
                          <m:ctrlPr>
                            <a:rPr lang="en-US" altLang="zh-CN" sz="2000" b="1" i="1" smtClean="0">
                              <a:latin typeface="Cambria Math" panose="02040503050406030204" pitchFamily="18" charset="0"/>
                            </a:rPr>
                          </m:ctrlPr>
                        </m:sSubSupPr>
                        <m:e>
                          <m:d>
                            <m:dPr>
                              <m:begChr m:val="|"/>
                              <m:endChr m:val="|"/>
                              <m:ctrlPr>
                                <a:rPr lang="en-US" altLang="zh-CN" sz="2000" b="1" i="1" smtClean="0">
                                  <a:latin typeface="Cambria Math" panose="02040503050406030204" pitchFamily="18" charset="0"/>
                                </a:rPr>
                              </m:ctrlPr>
                            </m:dPr>
                            <m:e>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d>
                        </m:e>
                        <m:sub>
                          <m:r>
                            <a:rPr lang="en-US" altLang="zh-CN" sz="2000" b="1" i="1" smtClean="0">
                              <a:latin typeface="Cambria Math" panose="02040503050406030204" pitchFamily="18" charset="0"/>
                            </a:rPr>
                            <m:t>𝑨</m:t>
                          </m:r>
                        </m:sub>
                        <m:sup>
                          <m:r>
                            <a:rPr lang="en-US" altLang="zh-CN" sz="2000" b="1" i="1" smtClean="0">
                              <a:latin typeface="Cambria Math" panose="02040503050406030204" pitchFamily="18" charset="0"/>
                            </a:rPr>
                            <m:t>𝟐</m:t>
                          </m:r>
                        </m:sup>
                      </m:sSubSup>
                    </m:oMath>
                  </m:oMathPara>
                </a14:m>
                <a:endParaRPr lang="en-US" altLang="zh-CN" sz="2000" b="1" dirty="0"/>
              </a:p>
              <a:p>
                <a:r>
                  <a:rPr lang="zh-CN" altLang="en-US" sz="2000" dirty="0"/>
                  <a:t>可得其</a:t>
                </a:r>
                <a14:m>
                  <m:oMath xmlns:m="http://schemas.openxmlformats.org/officeDocument/2006/math">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𝑨</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𝑵</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0" smtClean="0">
                            <a:latin typeface="Cambria Math" panose="02040503050406030204" pitchFamily="18" charset="0"/>
                          </a:rPr>
                          <m:t>𝛁</m:t>
                        </m:r>
                      </m:e>
                      <m:sup>
                        <m:r>
                          <a:rPr lang="en-US" altLang="zh-CN" sz="2000" b="1" i="0" smtClean="0">
                            <a:latin typeface="Cambria Math" panose="02040503050406030204" pitchFamily="18" charset="0"/>
                          </a:rPr>
                          <m:t>𝟐</m:t>
                        </m:r>
                      </m:sup>
                    </m:sSup>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𝒇</m:t>
                        </m:r>
                      </m:e>
                      <m:sub>
                        <m:r>
                          <a:rPr lang="en-US" altLang="zh-CN" sz="2000" b="1" i="1" smtClean="0">
                            <a:latin typeface="Cambria Math" panose="02040503050406030204" pitchFamily="18" charset="0"/>
                          </a:rPr>
                          <m:t>𝑨</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𝑨</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sSup>
                      <m:sSupPr>
                        <m:ctrlPr>
                          <a:rPr lang="en-US" altLang="zh-CN" sz="2000" b="1" i="1" smtClean="0">
                            <a:latin typeface="Cambria Math" panose="02040503050406030204" pitchFamily="18" charset="0"/>
                          </a:rPr>
                        </m:ctrlPr>
                      </m:sSupPr>
                      <m:e>
                        <m:r>
                          <a:rPr lang="en-US" altLang="zh-CN" sz="2000" b="1" i="0" smtClean="0">
                            <a:latin typeface="Cambria Math" panose="02040503050406030204" pitchFamily="18" charset="0"/>
                          </a:rPr>
                          <m:t>𝛁</m:t>
                        </m:r>
                      </m:e>
                      <m:sup>
                        <m:r>
                          <a:rPr lang="en-US" altLang="zh-CN" sz="2000" b="1" i="0" smtClean="0">
                            <a:latin typeface="Cambria Math" panose="02040503050406030204" pitchFamily="18" charset="0"/>
                          </a:rPr>
                          <m:t>𝟐</m:t>
                        </m:r>
                      </m:sup>
                    </m:sSup>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𝑰</m:t>
                        </m:r>
                      </m:e>
                      <m:sub>
                        <m:r>
                          <a:rPr lang="en-US" altLang="zh-CN" sz="2000" b="1" i="1" smtClean="0">
                            <a:latin typeface="Cambria Math" panose="02040503050406030204" pitchFamily="18" charset="0"/>
                          </a:rPr>
                          <m:t>𝒏</m:t>
                        </m:r>
                      </m:sub>
                    </m:sSub>
                  </m:oMath>
                </a14:m>
                <a:endParaRPr lang="en-US" altLang="zh-CN" sz="2000" b="1" dirty="0"/>
              </a:p>
              <a:p>
                <a:r>
                  <a:rPr lang="zh-CN" altLang="en-US" sz="2000" dirty="0"/>
                  <a:t>变尺度法的一般形式：</a:t>
                </a:r>
                <a:endParaRPr lang="en-US" altLang="zh-CN" sz="2000" dirty="0"/>
              </a:p>
              <a:p>
                <a:pPr lvl="1"/>
                <a:r>
                  <a:rPr lang="zh-CN" altLang="en-US" sz="1800" dirty="0"/>
                  <a:t>初始化：选择</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𝟎</m:t>
                        </m:r>
                      </m:sub>
                    </m:sSub>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𝑹</m:t>
                        </m:r>
                      </m:e>
                      <m:sup>
                        <m:r>
                          <a:rPr lang="en-US" altLang="zh-CN" sz="1800" b="1" i="1" smtClean="0">
                            <a:latin typeface="Cambria Math" panose="02040503050406030204" pitchFamily="18" charset="0"/>
                          </a:rPr>
                          <m:t>𝒏</m:t>
                        </m:r>
                      </m:sup>
                    </m:sSup>
                    <m:r>
                      <a:rPr lang="en-US" altLang="zh-CN" sz="1800" b="1" i="1" smtClean="0">
                        <a:latin typeface="Cambria Math" panose="02040503050406030204" pitchFamily="18" charset="0"/>
                      </a:rPr>
                      <m:t>,</m:t>
                    </m:r>
                  </m:oMath>
                </a14:m>
                <a:r>
                  <a:rPr lang="zh-CN" altLang="en-US" sz="1800" dirty="0"/>
                  <a:t>令</a:t>
                </a:r>
                <a14:m>
                  <m:oMath xmlns:m="http://schemas.openxmlformats.org/officeDocument/2006/math">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𝑯</m:t>
                        </m:r>
                      </m:e>
                      <m:sub>
                        <m:r>
                          <a:rPr lang="en-US" altLang="zh-CN" sz="1800" b="1" i="1" dirty="0" smtClean="0">
                            <a:latin typeface="Cambria Math" panose="02040503050406030204" pitchFamily="18" charset="0"/>
                          </a:rPr>
                          <m:t>𝟎</m:t>
                        </m:r>
                      </m:sub>
                    </m:sSub>
                    <m:r>
                      <a:rPr lang="en-US" altLang="zh-CN" sz="1800" b="1" i="1" dirty="0" smtClean="0">
                        <a:latin typeface="Cambria Math" panose="02040503050406030204" pitchFamily="18" charset="0"/>
                      </a:rPr>
                      <m:t>=</m:t>
                    </m:r>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𝑰</m:t>
                        </m:r>
                      </m:e>
                      <m:sub>
                        <m:r>
                          <a:rPr lang="en-US" altLang="zh-CN" sz="1800" b="1" i="1" dirty="0" smtClean="0">
                            <a:latin typeface="Cambria Math" panose="02040503050406030204" pitchFamily="18" charset="0"/>
                          </a:rPr>
                          <m:t>𝒏</m:t>
                        </m:r>
                      </m:sub>
                    </m:sSub>
                    <m:r>
                      <a:rPr lang="en-US" altLang="zh-CN" sz="1800" b="1" i="1" dirty="0" smtClean="0">
                        <a:latin typeface="Cambria Math" panose="02040503050406030204" pitchFamily="18" charset="0"/>
                      </a:rPr>
                      <m:t>,</m:t>
                    </m:r>
                  </m:oMath>
                </a14:m>
                <a:r>
                  <a:rPr lang="zh-CN" altLang="en-US" sz="1800" dirty="0"/>
                  <a:t>计算</a:t>
                </a:r>
                <a14:m>
                  <m:oMath xmlns:m="http://schemas.openxmlformats.org/officeDocument/2006/math">
                    <m:r>
                      <a:rPr lang="en-US" altLang="zh-CN" sz="1800" b="1" i="1" dirty="0" smtClean="0">
                        <a:latin typeface="Cambria Math" panose="02040503050406030204" pitchFamily="18" charset="0"/>
                      </a:rPr>
                      <m:t>𝒇</m:t>
                    </m:r>
                    <m:d>
                      <m:dPr>
                        <m:ctrlPr>
                          <a:rPr lang="en-US" altLang="zh-CN" sz="1800" b="1" i="1" dirty="0" smtClean="0">
                            <a:latin typeface="Cambria Math" panose="02040503050406030204" pitchFamily="18" charset="0"/>
                          </a:rPr>
                        </m:ctrlPr>
                      </m:dPr>
                      <m:e>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𝒙</m:t>
                            </m:r>
                          </m:e>
                          <m:sub>
                            <m:r>
                              <a:rPr lang="en-US" altLang="zh-CN" sz="1800" b="1" i="1" dirty="0" smtClean="0">
                                <a:latin typeface="Cambria Math" panose="02040503050406030204" pitchFamily="18" charset="0"/>
                              </a:rPr>
                              <m:t>𝟎</m:t>
                            </m:r>
                          </m:sub>
                        </m:sSub>
                      </m:e>
                    </m:d>
                    <m:r>
                      <a:rPr lang="en-US" altLang="zh-CN" sz="1800" b="1" i="1" dirty="0" smtClean="0">
                        <a:latin typeface="Cambria Math" panose="02040503050406030204" pitchFamily="18" charset="0"/>
                      </a:rPr>
                      <m:t>,</m:t>
                    </m:r>
                    <m:r>
                      <a:rPr lang="en-US" altLang="zh-CN" sz="1800" b="1" i="0" dirty="0" smtClean="0">
                        <a:latin typeface="Cambria Math" panose="02040503050406030204" pitchFamily="18" charset="0"/>
                      </a:rPr>
                      <m:t>𝛁</m:t>
                    </m:r>
                    <m:r>
                      <a:rPr lang="en-US" altLang="zh-CN" sz="1800" b="1" i="1" dirty="0" smtClean="0">
                        <a:latin typeface="Cambria Math" panose="02040503050406030204" pitchFamily="18" charset="0"/>
                      </a:rPr>
                      <m:t>𝒇</m:t>
                    </m:r>
                    <m:d>
                      <m:dPr>
                        <m:ctrlPr>
                          <a:rPr lang="en-US" altLang="zh-CN" sz="1800" b="1" i="1" dirty="0" smtClean="0">
                            <a:latin typeface="Cambria Math" panose="02040503050406030204" pitchFamily="18" charset="0"/>
                          </a:rPr>
                        </m:ctrlPr>
                      </m:dPr>
                      <m:e>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𝒙</m:t>
                            </m:r>
                          </m:e>
                          <m:sub>
                            <m:r>
                              <a:rPr lang="en-US" altLang="zh-CN" sz="1800" b="1" i="1" dirty="0" smtClean="0">
                                <a:latin typeface="Cambria Math" panose="02040503050406030204" pitchFamily="18" charset="0"/>
                              </a:rPr>
                              <m:t>𝟎</m:t>
                            </m:r>
                          </m:sub>
                        </m:sSub>
                      </m:e>
                    </m:d>
                  </m:oMath>
                </a14:m>
                <a:endParaRPr lang="en-US" altLang="zh-CN" sz="1800" b="1" dirty="0"/>
              </a:p>
              <a:p>
                <a:pPr lvl="1"/>
                <a:r>
                  <a:rPr lang="en-US" altLang="zh-CN" sz="1800" dirty="0"/>
                  <a:t>1.</a:t>
                </a:r>
                <a:r>
                  <a:rPr lang="zh-CN" altLang="en-US" sz="1800" dirty="0"/>
                  <a:t>第</a:t>
                </a:r>
                <a14:m>
                  <m:oMath xmlns:m="http://schemas.openxmlformats.org/officeDocument/2006/math">
                    <m:r>
                      <a:rPr lang="en-US" altLang="zh-CN" sz="1800" b="1" i="1" smtClean="0">
                        <a:latin typeface="Cambria Math" panose="02040503050406030204" pitchFamily="18" charset="0"/>
                      </a:rPr>
                      <m:t>𝒌</m:t>
                    </m:r>
                  </m:oMath>
                </a14:m>
                <a:r>
                  <a:rPr lang="zh-CN" altLang="en-US" sz="1800" dirty="0"/>
                  <a:t>次迭代（</a:t>
                </a:r>
                <a14:m>
                  <m:oMath xmlns:m="http://schemas.openxmlformats.org/officeDocument/2006/math">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oMath>
                </a14:m>
                <a:r>
                  <a:rPr lang="zh-CN" altLang="en-US" sz="1800" dirty="0"/>
                  <a:t>）</a:t>
                </a:r>
                <a:endParaRPr lang="en-US" altLang="zh-CN" sz="1800" dirty="0"/>
              </a:p>
              <a:p>
                <a:pPr lvl="1"/>
                <a:r>
                  <a:rPr lang="en-US" altLang="zh-CN" sz="1800" dirty="0"/>
                  <a:t>(a)</a:t>
                </a:r>
                <a:r>
                  <a:rPr lang="zh-CN" altLang="en-US" sz="1800" dirty="0"/>
                  <a:t>令</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𝒑</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𝑯</m:t>
                        </m:r>
                      </m:e>
                      <m:sub>
                        <m:r>
                          <a:rPr lang="en-US" altLang="zh-CN" sz="1800" b="1" i="1" smtClean="0">
                            <a:latin typeface="Cambria Math" panose="02040503050406030204" pitchFamily="18" charset="0"/>
                          </a:rPr>
                          <m:t>𝒌</m:t>
                        </m:r>
                      </m:sub>
                    </m:sSub>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e>
                    </m:d>
                  </m:oMath>
                </a14:m>
                <a:endParaRPr lang="en-US" altLang="zh-CN" sz="1800" b="1" dirty="0"/>
              </a:p>
              <a:p>
                <a:pPr lvl="1"/>
                <a:r>
                  <a:rPr lang="en-US" altLang="zh-CN" sz="1800" dirty="0"/>
                  <a:t>(b)</a:t>
                </a:r>
                <a:r>
                  <a:rPr lang="zh-CN" altLang="en-US" sz="1800" dirty="0"/>
                  <a:t>找</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𝒉</m:t>
                        </m:r>
                      </m:e>
                      <m:sub>
                        <m:r>
                          <a:rPr lang="en-US" altLang="zh-CN" sz="1800" b="1" i="1" smtClean="0">
                            <a:latin typeface="Cambria Math" panose="02040503050406030204" pitchFamily="18" charset="0"/>
                          </a:rPr>
                          <m:t>𝒌</m:t>
                        </m:r>
                      </m:sub>
                    </m:sSub>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𝒑</m:t>
                        </m:r>
                      </m:e>
                      <m:sub>
                        <m:r>
                          <a:rPr lang="en-US" altLang="zh-CN" sz="1800" b="1" i="1" smtClean="0">
                            <a:latin typeface="Cambria Math" panose="02040503050406030204" pitchFamily="18" charset="0"/>
                          </a:rPr>
                          <m:t>𝒌</m:t>
                        </m:r>
                      </m:sub>
                    </m:sSub>
                  </m:oMath>
                </a14:m>
                <a:endParaRPr lang="en-US" altLang="zh-CN" sz="1800" b="1" dirty="0"/>
              </a:p>
              <a:p>
                <a:pPr lvl="1"/>
                <a:r>
                  <a:rPr lang="en-US" altLang="zh-CN" sz="1800" dirty="0"/>
                  <a:t>(c)</a:t>
                </a:r>
                <a:r>
                  <a:rPr lang="zh-CN" altLang="en-US" sz="1800" dirty="0"/>
                  <a:t>计算</a:t>
                </a:r>
                <a14:m>
                  <m:oMath xmlns:m="http://schemas.openxmlformats.org/officeDocument/2006/math">
                    <m:r>
                      <a:rPr lang="en-US" altLang="zh-CN" sz="1800" b="1" i="1" smtClean="0">
                        <a:latin typeface="Cambria Math" panose="02040503050406030204" pitchFamily="18" charset="0"/>
                      </a:rPr>
                      <m:t>𝒇</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oMath>
                </a14:m>
                <a:r>
                  <a:rPr lang="zh-CN" altLang="en-US" sz="1800" dirty="0"/>
                  <a:t>和</a:t>
                </a:r>
                <a14:m>
                  <m:oMath xmlns:m="http://schemas.openxmlformats.org/officeDocument/2006/math">
                    <m:r>
                      <a:rPr lang="en-US" altLang="zh-CN" sz="1800" b="1" i="0" dirty="0" smtClean="0">
                        <a:latin typeface="Cambria Math" panose="02040503050406030204" pitchFamily="18" charset="0"/>
                      </a:rPr>
                      <m:t>𝛁</m:t>
                    </m:r>
                    <m:r>
                      <a:rPr lang="en-US" altLang="zh-CN" sz="1800" b="1" i="1" dirty="0" smtClean="0">
                        <a:latin typeface="Cambria Math" panose="02040503050406030204" pitchFamily="18" charset="0"/>
                      </a:rPr>
                      <m:t>𝒇</m:t>
                    </m:r>
                    <m:d>
                      <m:dPr>
                        <m:ctrlPr>
                          <a:rPr lang="en-US" altLang="zh-CN" sz="1800" b="1" i="1" dirty="0" smtClean="0">
                            <a:latin typeface="Cambria Math" panose="02040503050406030204" pitchFamily="18" charset="0"/>
                          </a:rPr>
                        </m:ctrlPr>
                      </m:dPr>
                      <m:e>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𝒙</m:t>
                            </m:r>
                          </m:e>
                          <m:sub>
                            <m:r>
                              <a:rPr lang="en-US" altLang="zh-CN" sz="1800" b="1" i="1" dirty="0" smtClean="0">
                                <a:latin typeface="Cambria Math" panose="02040503050406030204" pitchFamily="18" charset="0"/>
                              </a:rPr>
                              <m:t>𝒌</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𝟏</m:t>
                            </m:r>
                          </m:sub>
                        </m:sSub>
                      </m:e>
                    </m:d>
                  </m:oMath>
                </a14:m>
                <a:endParaRPr lang="en-US" altLang="zh-CN" sz="1800" b="1" dirty="0"/>
              </a:p>
              <a:p>
                <a:pPr lvl="1"/>
                <a:r>
                  <a:rPr lang="en-US" altLang="zh-CN" sz="1800" dirty="0"/>
                  <a:t>(d)</a:t>
                </a:r>
                <a:r>
                  <a:rPr lang="zh-CN" altLang="en-US" sz="1800" dirty="0"/>
                  <a:t>由矩阵</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𝑯</m:t>
                        </m:r>
                      </m:e>
                      <m:sub>
                        <m:r>
                          <a:rPr lang="en-US" altLang="zh-CN" sz="1800" b="1" i="1" smtClean="0">
                            <a:latin typeface="Cambria Math" panose="02040503050406030204" pitchFamily="18" charset="0"/>
                          </a:rPr>
                          <m:t>𝒌</m:t>
                        </m:r>
                      </m:sub>
                    </m:sSub>
                  </m:oMath>
                </a14:m>
                <a:r>
                  <a:rPr lang="zh-CN" altLang="en-US" sz="1800" dirty="0"/>
                  <a:t>更新</a:t>
                </a:r>
                <a14:m>
                  <m:oMath xmlns:m="http://schemas.openxmlformats.org/officeDocument/2006/math">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𝑯</m:t>
                        </m:r>
                      </m:e>
                      <m:sub>
                        <m:r>
                          <a:rPr lang="en-US" altLang="zh-CN" sz="1800" b="1" i="1" dirty="0" smtClean="0">
                            <a:latin typeface="Cambria Math" panose="02040503050406030204" pitchFamily="18" charset="0"/>
                          </a:rPr>
                          <m:t>𝒌</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𝟏</m:t>
                        </m:r>
                      </m:sub>
                    </m:sSub>
                  </m:oMath>
                </a14:m>
                <a:endParaRPr lang="en-US" altLang="zh-CN" sz="1800" dirty="0"/>
              </a:p>
              <a:p>
                <a:r>
                  <a:rPr lang="zh-CN" altLang="en-US" sz="2200" dirty="0"/>
                  <a:t>只有在实施步骤（</a:t>
                </a:r>
                <a:r>
                  <a:rPr lang="en-US" altLang="zh-CN" sz="2200" dirty="0"/>
                  <a:t>d</a:t>
                </a:r>
                <a:r>
                  <a:rPr lang="zh-CN" altLang="en-US" sz="2200" dirty="0"/>
                  <a:t>）更新矩阵</a:t>
                </a:r>
                <a14:m>
                  <m:oMath xmlns:m="http://schemas.openxmlformats.org/officeDocument/2006/math">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𝑯</m:t>
                        </m:r>
                      </m:e>
                      <m:sub>
                        <m:r>
                          <a:rPr lang="en-US" altLang="zh-CN" sz="2200" b="1" i="1" smtClean="0">
                            <a:latin typeface="Cambria Math" panose="02040503050406030204" pitchFamily="18" charset="0"/>
                          </a:rPr>
                          <m:t>𝒌</m:t>
                        </m:r>
                      </m:sub>
                    </m:sSub>
                  </m:oMath>
                </a14:m>
                <a:r>
                  <a:rPr lang="zh-CN" altLang="en-US" sz="2200" dirty="0"/>
                  <a:t>的过程中，变尺度法才会有所不同。这个更新过程用到步骤</a:t>
                </a:r>
                <a14:m>
                  <m:oMath xmlns:m="http://schemas.openxmlformats.org/officeDocument/2006/math">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𝒄</m:t>
                    </m:r>
                    <m:r>
                      <a:rPr lang="en-US" altLang="zh-CN" sz="2200" b="1" i="1" smtClean="0">
                        <a:latin typeface="Cambria Math" panose="02040503050406030204" pitchFamily="18" charset="0"/>
                      </a:rPr>
                      <m:t>)</m:t>
                    </m:r>
                  </m:oMath>
                </a14:m>
                <a:r>
                  <a:rPr lang="zh-CN" altLang="en-US" sz="2200" dirty="0"/>
                  <a:t>中的累积的新信息，即梯度</a:t>
                </a:r>
                <a14:m>
                  <m:oMath xmlns:m="http://schemas.openxmlformats.org/officeDocument/2006/math">
                    <m:r>
                      <a:rPr lang="en-US" altLang="zh-CN" sz="2200" b="1" i="0" smtClean="0">
                        <a:latin typeface="Cambria Math" panose="02040503050406030204" pitchFamily="18" charset="0"/>
                      </a:rPr>
                      <m:t>𝛁</m:t>
                    </m:r>
                    <m:r>
                      <a:rPr lang="en-US" altLang="zh-CN" sz="2200" b="1" i="1" smtClean="0">
                        <a:latin typeface="Cambria Math" panose="02040503050406030204" pitchFamily="18" charset="0"/>
                      </a:rPr>
                      <m:t>𝒇</m:t>
                    </m:r>
                    <m:r>
                      <a:rPr lang="en-US" altLang="zh-CN" sz="2200" b="1" i="1" smtClean="0">
                        <a:latin typeface="Cambria Math" panose="02040503050406030204" pitchFamily="18" charset="0"/>
                      </a:rPr>
                      <m:t>(</m:t>
                    </m:r>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pitchFamily="18" charset="0"/>
                          </a:rPr>
                          <m:t>𝒙</m:t>
                        </m:r>
                      </m:e>
                      <m:sub>
                        <m:r>
                          <a:rPr lang="en-US" altLang="zh-CN" sz="2200" b="1" i="1" smtClean="0">
                            <a:latin typeface="Cambria Math" panose="02040503050406030204" pitchFamily="18" charset="0"/>
                          </a:rPr>
                          <m:t>𝒌</m:t>
                        </m:r>
                        <m:r>
                          <a:rPr lang="en-US" altLang="zh-CN" sz="2200" b="1" i="1" smtClean="0">
                            <a:latin typeface="Cambria Math" panose="02040503050406030204" pitchFamily="18" charset="0"/>
                          </a:rPr>
                          <m:t>+</m:t>
                        </m:r>
                        <m:r>
                          <a:rPr lang="en-US" altLang="zh-CN" sz="2200" b="1" i="1" smtClean="0">
                            <a:latin typeface="Cambria Math" panose="02040503050406030204" pitchFamily="18" charset="0"/>
                          </a:rPr>
                          <m:t>𝟏</m:t>
                        </m:r>
                      </m:sub>
                    </m:sSub>
                    <m:r>
                      <a:rPr lang="en-US" altLang="zh-CN" sz="2200" b="1" i="1" smtClean="0">
                        <a:latin typeface="Cambria Math" panose="02040503050406030204" pitchFamily="18" charset="0"/>
                      </a:rPr>
                      <m:t>)</m:t>
                    </m:r>
                  </m:oMath>
                </a14:m>
                <a:endParaRPr lang="zh-CN" altLang="en-US" sz="2200" dirty="0"/>
              </a:p>
            </p:txBody>
          </p:sp>
        </mc:Choice>
        <mc:Fallback xmlns="">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blipFill>
                <a:blip r:embed="rId2"/>
                <a:stretch>
                  <a:fillRect l="-728" t="-759" r="-595" b="-5965"/>
                </a:stretch>
              </a:blipFill>
            </p:spPr>
            <p:txBody>
              <a:bodyPr/>
              <a:lstStyle/>
              <a:p>
                <a:r>
                  <a:rPr lang="zh-CN" altLang="en-US">
                    <a:noFill/>
                  </a:rPr>
                  <a:t> </a:t>
                </a:r>
              </a:p>
            </p:txBody>
          </p:sp>
        </mc:Fallback>
      </mc:AlternateContent>
      <p:sp>
        <p:nvSpPr>
          <p:cNvPr id="6" name="标题 5">
            <a:extLst>
              <a:ext uri="{FF2B5EF4-FFF2-40B4-BE49-F238E27FC236}">
                <a16:creationId xmlns:a16="http://schemas.microsoft.com/office/drawing/2014/main" id="{F60EBB3D-AFDE-4894-B6F6-F31968BF4A4D}"/>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endParaRPr lang="zh-CN" altLang="en-US" dirty="0"/>
          </a:p>
        </p:txBody>
      </p:sp>
    </p:spTree>
    <p:extLst>
      <p:ext uri="{BB962C8B-B14F-4D97-AF65-F5344CB8AC3E}">
        <p14:creationId xmlns:p14="http://schemas.microsoft.com/office/powerpoint/2010/main" val="242127830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additive="base">
                                        <p:cTn id="5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additive="base">
                                        <p:cTn id="6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 calcmode="lin" valueType="num">
                                      <p:cBhvr additive="base">
                                        <p:cTn id="6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
                                            <p:txEl>
                                              <p:pRg st="13" end="13"/>
                                            </p:txEl>
                                          </p:spTgt>
                                        </p:tgtEl>
                                        <p:attrNameLst>
                                          <p:attrName>style.visibility</p:attrName>
                                        </p:attrNameLst>
                                      </p:cBhvr>
                                      <p:to>
                                        <p:strVal val="visible"/>
                                      </p:to>
                                    </p:set>
                                    <p:anim calcmode="lin" valueType="num">
                                      <p:cBhvr additive="base">
                                        <p:cTn id="71"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a:xfrm>
                <a:off x="56456" y="1160463"/>
                <a:ext cx="9649519" cy="5616575"/>
              </a:xfrm>
            </p:spPr>
            <p:txBody>
              <a:bodyPr/>
              <a:lstStyle/>
              <a:p>
                <a:r>
                  <a:rPr lang="zh-CN" altLang="en-US" sz="1800" dirty="0"/>
                  <a:t>并且该更新由二次函数的下列性质来说明。令</a:t>
                </a:r>
                <a:endParaRPr lang="en-US" altLang="zh-CN" sz="1800" dirty="0"/>
              </a:p>
              <a:p>
                <a14:m>
                  <m:oMath xmlns:m="http://schemas.openxmlformats.org/officeDocument/2006/math">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𝒂</m:t>
                    </m:r>
                    <m:r>
                      <a:rPr lang="en-US" altLang="zh-CN" sz="1800" b="1" i="1" smtClean="0">
                        <a:latin typeface="Cambria Math" panose="02040503050406030204" pitchFamily="18" charset="0"/>
                      </a:rPr>
                      <m:t>+&lt;</m:t>
                    </m:r>
                    <m:r>
                      <a:rPr lang="en-US" altLang="zh-CN" sz="1800" b="1" i="1" smtClean="0">
                        <a:latin typeface="Cambria Math" panose="02040503050406030204" pitchFamily="18" charset="0"/>
                      </a:rPr>
                      <m:t>𝒂</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&gt;+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den>
                    </m:f>
                    <m:r>
                      <a:rPr lang="en-US" altLang="zh-CN" sz="1800" b="1" i="1" smtClean="0">
                        <a:latin typeface="Cambria Math" panose="02040503050406030204" pitchFamily="18" charset="0"/>
                      </a:rPr>
                      <m:t>&lt;</m:t>
                    </m:r>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&gt;,</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𝒂</m:t>
                    </m:r>
                  </m:oMath>
                </a14:m>
                <a:r>
                  <a:rPr lang="en-US" altLang="zh-CN" sz="1800" dirty="0"/>
                  <a:t>,</a:t>
                </a:r>
              </a:p>
              <a:p>
                <a:r>
                  <a:rPr lang="zh-CN" altLang="en-US" sz="1800" dirty="0"/>
                  <a:t>则可对任意</a:t>
                </a:r>
                <a14:m>
                  <m:oMath xmlns:m="http://schemas.openxmlformats.org/officeDocument/2006/math">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𝒚</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𝑹</m:t>
                        </m:r>
                      </m:e>
                      <m:sup>
                        <m:r>
                          <a:rPr lang="en-US" altLang="zh-CN" sz="1800" b="1" i="1" smtClean="0">
                            <a:latin typeface="Cambria Math" panose="02040503050406030204" pitchFamily="18" charset="0"/>
                          </a:rPr>
                          <m:t>𝒏</m:t>
                        </m:r>
                      </m:sup>
                    </m:sSup>
                    <m:r>
                      <a:rPr lang="zh-CN" altLang="en-US" sz="1800" i="1">
                        <a:latin typeface="Cambria Math" panose="02040503050406030204" pitchFamily="18" charset="0"/>
                      </a:rPr>
                      <m:t>，</m:t>
                    </m:r>
                  </m:oMath>
                </a14:m>
                <a:r>
                  <a:rPr lang="zh-CN" altLang="en-US" sz="1800" dirty="0"/>
                  <a:t>有</a:t>
                </a:r>
                <a14:m>
                  <m:oMath xmlns:m="http://schemas.openxmlformats.org/officeDocument/2006/math">
                    <m:r>
                      <a:rPr lang="en-US" altLang="zh-CN" sz="1800" b="1" i="0" dirty="0" smtClean="0">
                        <a:latin typeface="Cambria Math" panose="02040503050406030204" pitchFamily="18" charset="0"/>
                      </a:rPr>
                      <m:t>𝛁</m:t>
                    </m:r>
                    <m:r>
                      <a:rPr lang="en-US" altLang="zh-CN" sz="1800" b="1" i="1" dirty="0" smtClean="0">
                        <a:latin typeface="Cambria Math" panose="02040503050406030204" pitchFamily="18" charset="0"/>
                      </a:rPr>
                      <m:t>𝒇</m:t>
                    </m:r>
                    <m:d>
                      <m:dPr>
                        <m:ctrlPr>
                          <a:rPr lang="en-US" altLang="zh-CN" sz="1800" b="1" i="1" dirty="0" smtClean="0">
                            <a:latin typeface="Cambria Math" panose="02040503050406030204" pitchFamily="18" charset="0"/>
                          </a:rPr>
                        </m:ctrlPr>
                      </m:dPr>
                      <m:e>
                        <m:r>
                          <a:rPr lang="en-US" altLang="zh-CN" sz="1800" b="1" i="1" dirty="0" smtClean="0">
                            <a:latin typeface="Cambria Math" panose="02040503050406030204" pitchFamily="18" charset="0"/>
                          </a:rPr>
                          <m:t>𝒙</m:t>
                        </m:r>
                      </m:e>
                    </m:d>
                    <m:r>
                      <a:rPr lang="en-US" altLang="zh-CN" sz="1800" b="1" i="1" dirty="0" smtClean="0">
                        <a:latin typeface="Cambria Math" panose="02040503050406030204" pitchFamily="18" charset="0"/>
                      </a:rPr>
                      <m:t>−</m:t>
                    </m:r>
                    <m:r>
                      <a:rPr lang="en-US" altLang="zh-CN" sz="1800" b="1" i="0" dirty="0" smtClean="0">
                        <a:latin typeface="Cambria Math" panose="02040503050406030204" pitchFamily="18" charset="0"/>
                      </a:rPr>
                      <m:t>𝛁</m:t>
                    </m:r>
                    <m:r>
                      <a:rPr lang="en-US" altLang="zh-CN" sz="1800" b="1" i="1" dirty="0" smtClean="0">
                        <a:latin typeface="Cambria Math" panose="02040503050406030204" pitchFamily="18" charset="0"/>
                      </a:rPr>
                      <m:t>𝒇</m:t>
                    </m:r>
                    <m:d>
                      <m:dPr>
                        <m:ctrlPr>
                          <a:rPr lang="en-US" altLang="zh-CN" sz="1800" b="1" i="1" dirty="0" smtClean="0">
                            <a:latin typeface="Cambria Math" panose="02040503050406030204" pitchFamily="18" charset="0"/>
                          </a:rPr>
                        </m:ctrlPr>
                      </m:dPr>
                      <m:e>
                        <m:r>
                          <a:rPr lang="en-US" altLang="zh-CN" sz="1800" b="1" i="1" dirty="0" smtClean="0">
                            <a:latin typeface="Cambria Math" panose="02040503050406030204" pitchFamily="18" charset="0"/>
                          </a:rPr>
                          <m:t>𝒚</m:t>
                        </m:r>
                      </m:e>
                    </m:d>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𝑨</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𝒙</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𝒚</m:t>
                    </m:r>
                    <m:r>
                      <a:rPr lang="en-US" altLang="zh-CN" sz="1800" b="1" i="1" dirty="0" smtClean="0">
                        <a:latin typeface="Cambria Math" panose="02040503050406030204" pitchFamily="18" charset="0"/>
                      </a:rPr>
                      <m:t>)</m:t>
                    </m:r>
                    <m:r>
                      <a:rPr lang="zh-CN" altLang="en-US" sz="1800" i="1" dirty="0">
                        <a:latin typeface="Cambria Math" panose="02040503050406030204" pitchFamily="18" charset="0"/>
                      </a:rPr>
                      <m:t>，</m:t>
                    </m:r>
                  </m:oMath>
                </a14:m>
                <a:r>
                  <a:rPr lang="zh-CN" altLang="en-US" sz="1800" dirty="0"/>
                  <a:t>这个恒等式解释了拟牛顿规则的根源：</a:t>
                </a:r>
                <a:r>
                  <a:rPr lang="zh-CN" altLang="en-US" sz="1800" dirty="0">
                    <a:solidFill>
                      <a:srgbClr val="FF0000"/>
                    </a:solidFill>
                  </a:rPr>
                  <a:t>拟牛顿规则：选择</a:t>
                </a:r>
                <a14:m>
                  <m:oMath xmlns:m="http://schemas.openxmlformats.org/officeDocument/2006/math">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𝑯</m:t>
                        </m:r>
                      </m:e>
                      <m:sub>
                        <m:r>
                          <a:rPr lang="en-US" altLang="zh-CN" sz="1800" b="1" i="1" smtClean="0">
                            <a:solidFill>
                              <a:srgbClr val="FF0000"/>
                            </a:solidFill>
                            <a:latin typeface="Cambria Math" panose="02040503050406030204" pitchFamily="18" charset="0"/>
                          </a:rPr>
                          <m:t>𝒌</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sub>
                    </m:sSub>
                    <m:r>
                      <a:rPr lang="en-US" altLang="zh-CN" sz="1800" b="1" i="1" smtClean="0">
                        <a:solidFill>
                          <a:srgbClr val="FF0000"/>
                        </a:solidFill>
                        <a:latin typeface="Cambria Math" panose="02040503050406030204" pitchFamily="18" charset="0"/>
                      </a:rPr>
                      <m:t>=</m:t>
                    </m:r>
                    <m:sSubSup>
                      <m:sSubSupPr>
                        <m:ctrlPr>
                          <a:rPr lang="en-US" altLang="zh-CN" sz="1800" b="1" i="1" smtClean="0">
                            <a:solidFill>
                              <a:srgbClr val="FF0000"/>
                            </a:solidFill>
                            <a:latin typeface="Cambria Math" panose="02040503050406030204" pitchFamily="18" charset="0"/>
                          </a:rPr>
                        </m:ctrlPr>
                      </m:sSubSupPr>
                      <m:e>
                        <m:r>
                          <a:rPr lang="en-US" altLang="zh-CN" sz="1800" b="1" i="1" smtClean="0">
                            <a:solidFill>
                              <a:srgbClr val="FF0000"/>
                            </a:solidFill>
                            <a:latin typeface="Cambria Math" panose="02040503050406030204" pitchFamily="18" charset="0"/>
                          </a:rPr>
                          <m:t>𝑯</m:t>
                        </m:r>
                      </m:e>
                      <m:sub>
                        <m:r>
                          <a:rPr lang="en-US" altLang="zh-CN" sz="1800" b="1" i="1" smtClean="0">
                            <a:solidFill>
                              <a:srgbClr val="FF0000"/>
                            </a:solidFill>
                            <a:latin typeface="Cambria Math" panose="02040503050406030204" pitchFamily="18" charset="0"/>
                          </a:rPr>
                          <m:t>𝒌</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sub>
                      <m:sup>
                        <m:r>
                          <a:rPr lang="en-US" altLang="zh-CN" sz="1800" b="1" i="1" smtClean="0">
                            <a:solidFill>
                              <a:srgbClr val="FF0000"/>
                            </a:solidFill>
                            <a:latin typeface="Cambria Math" panose="02040503050406030204" pitchFamily="18" charset="0"/>
                          </a:rPr>
                          <m:t>𝑻</m:t>
                        </m:r>
                      </m:sup>
                    </m:sSubSup>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𝟎</m:t>
                    </m:r>
                    <m:r>
                      <a:rPr lang="en-US" altLang="zh-CN" sz="1800" b="1" i="1" smtClean="0">
                        <a:solidFill>
                          <a:srgbClr val="FF0000"/>
                        </a:solidFill>
                        <a:latin typeface="Cambria Math" panose="02040503050406030204" pitchFamily="18" charset="0"/>
                      </a:rPr>
                      <m:t>,</m:t>
                    </m:r>
                  </m:oMath>
                </a14:m>
                <a:r>
                  <a:rPr lang="zh-CN" altLang="en-US" sz="1800" dirty="0">
                    <a:solidFill>
                      <a:srgbClr val="FF0000"/>
                    </a:solidFill>
                  </a:rPr>
                  <a:t>使得</a:t>
                </a:r>
                <a14:m>
                  <m:oMath xmlns:m="http://schemas.openxmlformats.org/officeDocument/2006/math">
                    <m:sSub>
                      <m:sSubPr>
                        <m:ctrlPr>
                          <a:rPr lang="en-US" altLang="zh-CN" sz="1800" b="1" i="1" dirty="0" smtClean="0">
                            <a:solidFill>
                              <a:srgbClr val="FF0000"/>
                            </a:solidFill>
                            <a:latin typeface="Cambria Math" panose="02040503050406030204" pitchFamily="18" charset="0"/>
                          </a:rPr>
                        </m:ctrlPr>
                      </m:sSubPr>
                      <m:e>
                        <m:r>
                          <a:rPr lang="en-US" altLang="zh-CN" sz="1800" b="1" i="1" dirty="0" smtClean="0">
                            <a:solidFill>
                              <a:srgbClr val="FF0000"/>
                            </a:solidFill>
                            <a:latin typeface="Cambria Math" panose="02040503050406030204" pitchFamily="18" charset="0"/>
                          </a:rPr>
                          <m:t>𝑯</m:t>
                        </m:r>
                      </m:e>
                      <m:sub>
                        <m:r>
                          <a:rPr lang="en-US" altLang="zh-CN" sz="1800" b="1" i="1" dirty="0" smtClean="0">
                            <a:solidFill>
                              <a:srgbClr val="FF0000"/>
                            </a:solidFill>
                            <a:latin typeface="Cambria Math" panose="02040503050406030204" pitchFamily="18" charset="0"/>
                          </a:rPr>
                          <m:t>𝒌</m:t>
                        </m:r>
                        <m:r>
                          <a:rPr lang="en-US" altLang="zh-CN" sz="1800" b="1" i="1" dirty="0" smtClean="0">
                            <a:solidFill>
                              <a:srgbClr val="FF0000"/>
                            </a:solidFill>
                            <a:latin typeface="Cambria Math" panose="02040503050406030204" pitchFamily="18" charset="0"/>
                          </a:rPr>
                          <m:t>+</m:t>
                        </m:r>
                        <m:r>
                          <a:rPr lang="en-US" altLang="zh-CN" sz="1800" b="1" i="1" dirty="0" smtClean="0">
                            <a:solidFill>
                              <a:srgbClr val="FF0000"/>
                            </a:solidFill>
                            <a:latin typeface="Cambria Math" panose="02040503050406030204" pitchFamily="18" charset="0"/>
                          </a:rPr>
                          <m:t>𝟏</m:t>
                        </m:r>
                      </m:sub>
                    </m:sSub>
                    <m:d>
                      <m:dPr>
                        <m:ctrlPr>
                          <a:rPr lang="en-US" altLang="zh-CN" sz="1800" b="1" i="1" dirty="0" smtClean="0">
                            <a:solidFill>
                              <a:srgbClr val="FF0000"/>
                            </a:solidFill>
                            <a:latin typeface="Cambria Math" panose="02040503050406030204" pitchFamily="18" charset="0"/>
                          </a:rPr>
                        </m:ctrlPr>
                      </m:dPr>
                      <m:e>
                        <m:r>
                          <a:rPr lang="en-US" altLang="zh-CN" sz="1800" b="1" i="0" dirty="0" smtClean="0">
                            <a:solidFill>
                              <a:srgbClr val="FF0000"/>
                            </a:solidFill>
                            <a:latin typeface="Cambria Math" panose="02040503050406030204" pitchFamily="18" charset="0"/>
                          </a:rPr>
                          <m:t>𝛁</m:t>
                        </m:r>
                        <m:r>
                          <a:rPr lang="en-US" altLang="zh-CN" sz="1800" b="1" i="1" dirty="0" smtClean="0">
                            <a:solidFill>
                              <a:srgbClr val="FF0000"/>
                            </a:solidFill>
                            <a:latin typeface="Cambria Math" panose="02040503050406030204" pitchFamily="18" charset="0"/>
                          </a:rPr>
                          <m:t>𝒇</m:t>
                        </m:r>
                        <m:d>
                          <m:dPr>
                            <m:ctrlPr>
                              <a:rPr lang="en-US" altLang="zh-CN" sz="1800" b="1" i="1" dirty="0" smtClean="0">
                                <a:solidFill>
                                  <a:srgbClr val="FF0000"/>
                                </a:solidFill>
                                <a:latin typeface="Cambria Math" panose="02040503050406030204" pitchFamily="18" charset="0"/>
                              </a:rPr>
                            </m:ctrlPr>
                          </m:dPr>
                          <m:e>
                            <m:sSub>
                              <m:sSubPr>
                                <m:ctrlPr>
                                  <a:rPr lang="en-US" altLang="zh-CN" sz="1800" b="1" i="1" dirty="0" smtClean="0">
                                    <a:solidFill>
                                      <a:srgbClr val="FF0000"/>
                                    </a:solidFill>
                                    <a:latin typeface="Cambria Math" panose="02040503050406030204" pitchFamily="18" charset="0"/>
                                  </a:rPr>
                                </m:ctrlPr>
                              </m:sSubPr>
                              <m:e>
                                <m:r>
                                  <a:rPr lang="en-US" altLang="zh-CN" sz="1800" b="1" i="1" dirty="0" smtClean="0">
                                    <a:solidFill>
                                      <a:srgbClr val="FF0000"/>
                                    </a:solidFill>
                                    <a:latin typeface="Cambria Math" panose="02040503050406030204" pitchFamily="18" charset="0"/>
                                  </a:rPr>
                                  <m:t>𝒙</m:t>
                                </m:r>
                              </m:e>
                              <m:sub>
                                <m:r>
                                  <a:rPr lang="en-US" altLang="zh-CN" sz="1800" b="1" i="1" dirty="0" smtClean="0">
                                    <a:solidFill>
                                      <a:srgbClr val="FF0000"/>
                                    </a:solidFill>
                                    <a:latin typeface="Cambria Math" panose="02040503050406030204" pitchFamily="18" charset="0"/>
                                  </a:rPr>
                                  <m:t>𝒌</m:t>
                                </m:r>
                                <m:r>
                                  <a:rPr lang="en-US" altLang="zh-CN" sz="1800" b="1" i="1" dirty="0" smtClean="0">
                                    <a:solidFill>
                                      <a:srgbClr val="FF0000"/>
                                    </a:solidFill>
                                    <a:latin typeface="Cambria Math" panose="02040503050406030204" pitchFamily="18" charset="0"/>
                                  </a:rPr>
                                  <m:t>+</m:t>
                                </m:r>
                                <m:r>
                                  <a:rPr lang="en-US" altLang="zh-CN" sz="1800" b="1" i="1" dirty="0" smtClean="0">
                                    <a:solidFill>
                                      <a:srgbClr val="FF0000"/>
                                    </a:solidFill>
                                    <a:latin typeface="Cambria Math" panose="02040503050406030204" pitchFamily="18" charset="0"/>
                                  </a:rPr>
                                  <m:t>𝟏</m:t>
                                </m:r>
                              </m:sub>
                            </m:sSub>
                          </m:e>
                        </m:d>
                        <m:r>
                          <a:rPr lang="en-US" altLang="zh-CN" sz="1800" b="1" i="1" dirty="0" smtClean="0">
                            <a:solidFill>
                              <a:srgbClr val="FF0000"/>
                            </a:solidFill>
                            <a:latin typeface="Cambria Math" panose="02040503050406030204" pitchFamily="18" charset="0"/>
                          </a:rPr>
                          <m:t>−</m:t>
                        </m:r>
                        <m:r>
                          <a:rPr lang="en-US" altLang="zh-CN" sz="1800" b="1" i="0" dirty="0" smtClean="0">
                            <a:solidFill>
                              <a:srgbClr val="FF0000"/>
                            </a:solidFill>
                            <a:latin typeface="Cambria Math" panose="02040503050406030204" pitchFamily="18" charset="0"/>
                          </a:rPr>
                          <m:t>𝛁</m:t>
                        </m:r>
                        <m:r>
                          <a:rPr lang="en-US" altLang="zh-CN" sz="1800" b="1" i="1" dirty="0" smtClean="0">
                            <a:solidFill>
                              <a:srgbClr val="FF0000"/>
                            </a:solidFill>
                            <a:latin typeface="Cambria Math" panose="02040503050406030204" pitchFamily="18" charset="0"/>
                          </a:rPr>
                          <m:t>𝒇</m:t>
                        </m:r>
                        <m:d>
                          <m:dPr>
                            <m:ctrlPr>
                              <a:rPr lang="en-US" altLang="zh-CN" sz="1800" b="1" i="1" dirty="0" smtClean="0">
                                <a:solidFill>
                                  <a:srgbClr val="FF0000"/>
                                </a:solidFill>
                                <a:latin typeface="Cambria Math" panose="02040503050406030204" pitchFamily="18" charset="0"/>
                              </a:rPr>
                            </m:ctrlPr>
                          </m:dPr>
                          <m:e>
                            <m:sSub>
                              <m:sSubPr>
                                <m:ctrlPr>
                                  <a:rPr lang="en-US" altLang="zh-CN" sz="1800" b="1" i="1" dirty="0" smtClean="0">
                                    <a:solidFill>
                                      <a:srgbClr val="FF0000"/>
                                    </a:solidFill>
                                    <a:latin typeface="Cambria Math" panose="02040503050406030204" pitchFamily="18" charset="0"/>
                                  </a:rPr>
                                </m:ctrlPr>
                              </m:sSubPr>
                              <m:e>
                                <m:r>
                                  <a:rPr lang="en-US" altLang="zh-CN" sz="1800" b="1" i="1" dirty="0" smtClean="0">
                                    <a:solidFill>
                                      <a:srgbClr val="FF0000"/>
                                    </a:solidFill>
                                    <a:latin typeface="Cambria Math" panose="02040503050406030204" pitchFamily="18" charset="0"/>
                                  </a:rPr>
                                  <m:t>𝒙</m:t>
                                </m:r>
                              </m:e>
                              <m:sub>
                                <m:r>
                                  <a:rPr lang="en-US" altLang="zh-CN" sz="1800" b="1" i="1" dirty="0" smtClean="0">
                                    <a:solidFill>
                                      <a:srgbClr val="FF0000"/>
                                    </a:solidFill>
                                    <a:latin typeface="Cambria Math" panose="02040503050406030204" pitchFamily="18" charset="0"/>
                                  </a:rPr>
                                  <m:t>𝒌</m:t>
                                </m:r>
                              </m:sub>
                            </m:sSub>
                          </m:e>
                        </m:d>
                      </m:e>
                    </m:d>
                    <m:r>
                      <a:rPr lang="en-US" altLang="zh-CN" sz="1800" b="1" i="1" dirty="0" smtClean="0">
                        <a:solidFill>
                          <a:srgbClr val="FF0000"/>
                        </a:solidFill>
                        <a:latin typeface="Cambria Math" panose="02040503050406030204" pitchFamily="18" charset="0"/>
                      </a:rPr>
                      <m:t>=</m:t>
                    </m:r>
                    <m:sSub>
                      <m:sSubPr>
                        <m:ctrlPr>
                          <a:rPr lang="en-US" altLang="zh-CN" sz="1800" b="1" i="1" dirty="0" smtClean="0">
                            <a:solidFill>
                              <a:srgbClr val="FF0000"/>
                            </a:solidFill>
                            <a:latin typeface="Cambria Math" panose="02040503050406030204" pitchFamily="18" charset="0"/>
                          </a:rPr>
                        </m:ctrlPr>
                      </m:sSubPr>
                      <m:e>
                        <m:r>
                          <a:rPr lang="en-US" altLang="zh-CN" sz="1800" b="1" i="1" dirty="0" smtClean="0">
                            <a:solidFill>
                              <a:srgbClr val="FF0000"/>
                            </a:solidFill>
                            <a:latin typeface="Cambria Math" panose="02040503050406030204" pitchFamily="18" charset="0"/>
                          </a:rPr>
                          <m:t>𝒙</m:t>
                        </m:r>
                      </m:e>
                      <m:sub>
                        <m:r>
                          <a:rPr lang="en-US" altLang="zh-CN" sz="1800" b="1" i="1" dirty="0" smtClean="0">
                            <a:solidFill>
                              <a:srgbClr val="FF0000"/>
                            </a:solidFill>
                            <a:latin typeface="Cambria Math" panose="02040503050406030204" pitchFamily="18" charset="0"/>
                          </a:rPr>
                          <m:t>𝒌</m:t>
                        </m:r>
                        <m:r>
                          <a:rPr lang="en-US" altLang="zh-CN" sz="1800" b="1" i="1" dirty="0" smtClean="0">
                            <a:solidFill>
                              <a:srgbClr val="FF0000"/>
                            </a:solidFill>
                            <a:latin typeface="Cambria Math" panose="02040503050406030204" pitchFamily="18" charset="0"/>
                          </a:rPr>
                          <m:t>+</m:t>
                        </m:r>
                        <m:r>
                          <a:rPr lang="en-US" altLang="zh-CN" sz="1800" b="1" i="1" dirty="0" smtClean="0">
                            <a:solidFill>
                              <a:srgbClr val="FF0000"/>
                            </a:solidFill>
                            <a:latin typeface="Cambria Math" panose="02040503050406030204" pitchFamily="18" charset="0"/>
                          </a:rPr>
                          <m:t>𝟏</m:t>
                        </m:r>
                      </m:sub>
                    </m:sSub>
                    <m:r>
                      <a:rPr lang="en-US" altLang="zh-CN" sz="1800" b="1" i="1" dirty="0" smtClean="0">
                        <a:solidFill>
                          <a:srgbClr val="FF0000"/>
                        </a:solidFill>
                        <a:latin typeface="Cambria Math" panose="02040503050406030204" pitchFamily="18" charset="0"/>
                      </a:rPr>
                      <m:t>−</m:t>
                    </m:r>
                    <m:sSub>
                      <m:sSubPr>
                        <m:ctrlPr>
                          <a:rPr lang="en-US" altLang="zh-CN" sz="1800" b="1" i="1" dirty="0" smtClean="0">
                            <a:solidFill>
                              <a:srgbClr val="FF0000"/>
                            </a:solidFill>
                            <a:latin typeface="Cambria Math" panose="02040503050406030204" pitchFamily="18" charset="0"/>
                          </a:rPr>
                        </m:ctrlPr>
                      </m:sSubPr>
                      <m:e>
                        <m:r>
                          <a:rPr lang="en-US" altLang="zh-CN" sz="1800" b="1" i="1" dirty="0" smtClean="0">
                            <a:solidFill>
                              <a:srgbClr val="FF0000"/>
                            </a:solidFill>
                            <a:latin typeface="Cambria Math" panose="02040503050406030204" pitchFamily="18" charset="0"/>
                          </a:rPr>
                          <m:t>𝒙</m:t>
                        </m:r>
                      </m:e>
                      <m:sub>
                        <m:r>
                          <a:rPr lang="en-US" altLang="zh-CN" sz="1800" b="1" i="1" dirty="0" smtClean="0">
                            <a:solidFill>
                              <a:srgbClr val="FF0000"/>
                            </a:solidFill>
                            <a:latin typeface="Cambria Math" panose="02040503050406030204" pitchFamily="18" charset="0"/>
                          </a:rPr>
                          <m:t>𝒌</m:t>
                        </m:r>
                      </m:sub>
                    </m:sSub>
                  </m:oMath>
                </a14:m>
                <a:endParaRPr lang="en-US" altLang="zh-CN" sz="1800" dirty="0">
                  <a:solidFill>
                    <a:srgbClr val="FF0000"/>
                  </a:solidFill>
                </a:endParaRPr>
              </a:p>
              <a:p>
                <a:r>
                  <a:rPr lang="zh-CN" altLang="en-US" sz="1800" dirty="0"/>
                  <a:t>实际操作用，有很多方式可以满足这种关系。下面是几个常用的最有效的例子：</a:t>
                </a:r>
                <a:endParaRPr lang="en-US" altLang="zh-CN" sz="1800" dirty="0"/>
              </a:p>
              <a:p>
                <a:r>
                  <a:rPr lang="zh-CN" altLang="en-US" sz="1800" dirty="0"/>
                  <a:t>定义：</a:t>
                </a:r>
                <a14:m>
                  <m:oMath xmlns:m="http://schemas.openxmlformats.org/officeDocument/2006/math">
                    <m:r>
                      <a:rPr lang="en-US" altLang="zh-CN" sz="1800" b="1" i="0" smtClean="0">
                        <a:latin typeface="Cambria Math" panose="02040503050406030204" pitchFamily="18" charset="0"/>
                      </a:rPr>
                      <m:t>𝚫</m:t>
                    </m:r>
                    <m:sSub>
                      <m:sSubPr>
                        <m:ctrlPr>
                          <a:rPr lang="en-US" altLang="zh-CN" sz="1800" b="1" i="1" smtClean="0">
                            <a:latin typeface="Cambria Math" panose="02040503050406030204" pitchFamily="18" charset="0"/>
                          </a:rPr>
                        </m:ctrlPr>
                      </m:sSubPr>
                      <m:e>
                        <m:r>
                          <a:rPr lang="en-US" altLang="zh-CN" sz="1800" b="1" i="0" smtClean="0">
                            <a:latin typeface="Cambria Math" panose="02040503050406030204" pitchFamily="18" charset="0"/>
                          </a:rPr>
                          <m:t>𝐇</m:t>
                        </m:r>
                      </m:e>
                      <m:sub>
                        <m:r>
                          <a:rPr lang="en-US" altLang="zh-CN" sz="1800" b="1" i="0" smtClean="0">
                            <a:latin typeface="Cambria Math" panose="02040503050406030204" pitchFamily="18" charset="0"/>
                          </a:rPr>
                          <m:t>𝐤</m:t>
                        </m:r>
                      </m:sub>
                    </m:sSub>
                    <m:r>
                      <a:rPr lang="en-US" altLang="zh-CN" sz="1800" b="1" i="0"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0" smtClean="0">
                            <a:latin typeface="Cambria Math" panose="02040503050406030204" pitchFamily="18" charset="0"/>
                          </a:rPr>
                          <m:t>𝐇</m:t>
                        </m:r>
                      </m:e>
                      <m:sub>
                        <m:r>
                          <a:rPr lang="en-US" altLang="zh-CN" sz="1800" b="1" i="0" smtClean="0">
                            <a:latin typeface="Cambria Math" panose="02040503050406030204" pitchFamily="18" charset="0"/>
                          </a:rPr>
                          <m:t>𝐤</m:t>
                        </m:r>
                        <m:r>
                          <a:rPr lang="en-US" altLang="zh-CN" sz="1800" b="1" i="0" smtClean="0">
                            <a:latin typeface="Cambria Math" panose="02040503050406030204" pitchFamily="18" charset="0"/>
                          </a:rPr>
                          <m:t>+</m:t>
                        </m:r>
                        <m:r>
                          <a:rPr lang="en-US" altLang="zh-CN" sz="1800" b="1" i="0" smtClean="0">
                            <a:latin typeface="Cambria Math" panose="02040503050406030204" pitchFamily="18" charset="0"/>
                          </a:rPr>
                          <m:t>𝟏</m:t>
                        </m:r>
                      </m:sub>
                    </m:sSub>
                    <m:r>
                      <a:rPr lang="en-US" altLang="zh-CN" sz="1800" b="1" i="0"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0" smtClean="0">
                            <a:latin typeface="Cambria Math" panose="02040503050406030204" pitchFamily="18" charset="0"/>
                          </a:rPr>
                          <m:t>𝐇</m:t>
                        </m:r>
                      </m:e>
                      <m:sub>
                        <m:r>
                          <a:rPr lang="en-US" altLang="zh-CN" sz="1800" b="1" i="0" smtClean="0">
                            <a:latin typeface="Cambria Math" panose="02040503050406030204" pitchFamily="18" charset="0"/>
                          </a:rPr>
                          <m:t>𝐤</m:t>
                        </m:r>
                      </m:sub>
                    </m:sSub>
                    <m:r>
                      <a:rPr lang="zh-CN" altLang="en-US" sz="1800" i="1">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𝜸</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e>
                    </m:d>
                    <m:r>
                      <a:rPr lang="en-US" altLang="zh-CN" sz="1800" b="1" i="1" smtClean="0">
                        <a:latin typeface="Cambria Math" panose="02040503050406030204" pitchFamily="18" charset="0"/>
                      </a:rPr>
                      <m:t>−</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e>
                    </m:d>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𝜹</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oMath>
                </a14:m>
                <a:endParaRPr lang="en-US" altLang="zh-CN" sz="1800" b="1" dirty="0"/>
              </a:p>
              <a:p>
                <a:r>
                  <a:rPr lang="zh-CN" altLang="en-US" sz="1800" dirty="0"/>
                  <a:t>以下更新规则都满足拟牛顿关系：</a:t>
                </a:r>
                <a:endParaRPr lang="en-US" altLang="zh-CN" sz="1800" dirty="0"/>
              </a:p>
              <a:p>
                <a:pPr lvl="1"/>
                <a:r>
                  <a:rPr lang="en-US" altLang="zh-CN" sz="1400" dirty="0"/>
                  <a:t>1.</a:t>
                </a:r>
                <a:r>
                  <a:rPr lang="zh-CN" altLang="en-US" sz="1400" dirty="0"/>
                  <a:t>秩</a:t>
                </a:r>
                <a:r>
                  <a:rPr lang="en-US" altLang="zh-CN" sz="1400" dirty="0"/>
                  <a:t>1</a:t>
                </a:r>
                <a:r>
                  <a:rPr lang="zh-CN" altLang="en-US" sz="1400" dirty="0"/>
                  <a:t>矫正算法：</a:t>
                </a:r>
                <a14:m>
                  <m:oMath xmlns:m="http://schemas.openxmlformats.org/officeDocument/2006/math">
                    <m:r>
                      <a:rPr lang="en-US" altLang="zh-CN" sz="1400" b="1" i="0" smtClean="0">
                        <a:latin typeface="Cambria Math" panose="02040503050406030204" pitchFamily="18" charset="0"/>
                      </a:rPr>
                      <m:t>𝚫</m:t>
                    </m:r>
                    <m:sSub>
                      <m:sSubPr>
                        <m:ctrlPr>
                          <a:rPr lang="en-US" altLang="zh-CN" sz="1400" b="1" i="1" smtClean="0">
                            <a:latin typeface="Cambria Math" panose="02040503050406030204" pitchFamily="18" charset="0"/>
                          </a:rPr>
                        </m:ctrlPr>
                      </m:sSubPr>
                      <m:e>
                        <m:r>
                          <a:rPr lang="en-US" altLang="zh-CN" sz="1400" b="1" i="0" smtClean="0">
                            <a:latin typeface="Cambria Math" panose="02040503050406030204" pitchFamily="18" charset="0"/>
                          </a:rPr>
                          <m:t>𝐇</m:t>
                        </m:r>
                      </m:e>
                      <m:sub>
                        <m:r>
                          <a:rPr lang="en-US" altLang="zh-CN" sz="1400" b="1" i="0" smtClean="0">
                            <a:latin typeface="Cambria Math" panose="02040503050406030204" pitchFamily="18" charset="0"/>
                          </a:rPr>
                          <m:t>𝐤</m:t>
                        </m:r>
                      </m:sub>
                    </m:sSub>
                    <m:r>
                      <a:rPr lang="en-US" altLang="zh-CN" sz="1400" b="1" i="0" smtClean="0">
                        <a:latin typeface="Cambria Math" panose="02040503050406030204" pitchFamily="18" charset="0"/>
                      </a:rPr>
                      <m:t>=</m:t>
                    </m:r>
                    <m:f>
                      <m:fPr>
                        <m:ctrlPr>
                          <a:rPr lang="en-US" altLang="zh-CN" sz="1400" b="1" i="1" smtClean="0">
                            <a:latin typeface="Cambria Math" panose="02040503050406030204" pitchFamily="18" charset="0"/>
                          </a:rPr>
                        </m:ctrlPr>
                      </m:fPr>
                      <m:num>
                        <m:d>
                          <m:dPr>
                            <m:ctrlPr>
                              <a:rPr lang="en-US" altLang="zh-CN" sz="1400" b="1" i="1" smtClean="0">
                                <a:latin typeface="Cambria Math" panose="02040503050406030204" pitchFamily="18" charset="0"/>
                              </a:rPr>
                            </m:ctrlPr>
                          </m:dPr>
                          <m:e>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𝜹</m:t>
                                </m:r>
                              </m:e>
                              <m:sub>
                                <m:r>
                                  <a:rPr lang="en-US" altLang="zh-CN" sz="1400" b="1" i="1" smtClean="0">
                                    <a:latin typeface="Cambria Math" panose="02040503050406030204" pitchFamily="18" charset="0"/>
                                  </a:rPr>
                                  <m:t>𝒌</m:t>
                                </m:r>
                              </m:sub>
                            </m:sSub>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𝑯</m:t>
                                </m:r>
                              </m:e>
                              <m:sub>
                                <m:r>
                                  <a:rPr lang="en-US" altLang="zh-CN" sz="1400" b="1" i="1" smtClean="0">
                                    <a:latin typeface="Cambria Math" panose="02040503050406030204" pitchFamily="18" charset="0"/>
                                  </a:rPr>
                                  <m:t>𝒌</m:t>
                                </m:r>
                              </m:sub>
                            </m:sSub>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𝜸</m:t>
                                </m:r>
                              </m:e>
                              <m:sub>
                                <m:r>
                                  <a:rPr lang="en-US" altLang="zh-CN" sz="1400" b="1" i="1" smtClean="0">
                                    <a:latin typeface="Cambria Math" panose="02040503050406030204" pitchFamily="18" charset="0"/>
                                  </a:rPr>
                                  <m:t>𝒌</m:t>
                                </m:r>
                              </m:sub>
                            </m:sSub>
                          </m:e>
                        </m:d>
                        <m:sSup>
                          <m:sSupPr>
                            <m:ctrlPr>
                              <a:rPr lang="en-US" altLang="zh-CN" sz="1400" b="1" i="1" smtClean="0">
                                <a:latin typeface="Cambria Math" panose="02040503050406030204" pitchFamily="18" charset="0"/>
                              </a:rPr>
                            </m:ctrlPr>
                          </m:sSupPr>
                          <m:e>
                            <m:d>
                              <m:dPr>
                                <m:ctrlPr>
                                  <a:rPr lang="en-US" altLang="zh-CN" sz="1400" b="1" i="1" smtClean="0">
                                    <a:latin typeface="Cambria Math" panose="02040503050406030204" pitchFamily="18" charset="0"/>
                                  </a:rPr>
                                </m:ctrlPr>
                              </m:dPr>
                              <m:e>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𝜹</m:t>
                                    </m:r>
                                  </m:e>
                                  <m:sub>
                                    <m:r>
                                      <a:rPr lang="en-US" altLang="zh-CN" sz="1400" b="1" i="1" smtClean="0">
                                        <a:latin typeface="Cambria Math" panose="02040503050406030204" pitchFamily="18" charset="0"/>
                                      </a:rPr>
                                      <m:t>𝒌</m:t>
                                    </m:r>
                                  </m:sub>
                                </m:sSub>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𝑯</m:t>
                                    </m:r>
                                  </m:e>
                                  <m:sub>
                                    <m:r>
                                      <a:rPr lang="en-US" altLang="zh-CN" sz="1400" b="1" i="1" smtClean="0">
                                        <a:latin typeface="Cambria Math" panose="02040503050406030204" pitchFamily="18" charset="0"/>
                                      </a:rPr>
                                      <m:t>𝒌</m:t>
                                    </m:r>
                                  </m:sub>
                                </m:sSub>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𝜸</m:t>
                                    </m:r>
                                  </m:e>
                                  <m:sub>
                                    <m:r>
                                      <a:rPr lang="en-US" altLang="zh-CN" sz="1400" b="1" i="1" smtClean="0">
                                        <a:latin typeface="Cambria Math" panose="02040503050406030204" pitchFamily="18" charset="0"/>
                                      </a:rPr>
                                      <m:t>𝒌</m:t>
                                    </m:r>
                                  </m:sub>
                                </m:sSub>
                              </m:e>
                            </m:d>
                          </m:e>
                          <m:sup>
                            <m:r>
                              <a:rPr lang="en-US" altLang="zh-CN" sz="1400" b="1" i="1" smtClean="0">
                                <a:latin typeface="Cambria Math" panose="02040503050406030204" pitchFamily="18" charset="0"/>
                              </a:rPr>
                              <m:t>𝑻</m:t>
                            </m:r>
                          </m:sup>
                        </m:sSup>
                      </m:num>
                      <m:den>
                        <m:r>
                          <a:rPr lang="en-US" altLang="zh-CN" sz="1400" b="1" i="1" smtClean="0">
                            <a:latin typeface="Cambria Math" panose="02040503050406030204" pitchFamily="18" charset="0"/>
                          </a:rPr>
                          <m:t>&lt;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𝜹</m:t>
                            </m:r>
                          </m:e>
                          <m:sub>
                            <m:r>
                              <a:rPr lang="en-US" altLang="zh-CN" sz="1400" b="1" i="1" smtClean="0">
                                <a:latin typeface="Cambria Math" panose="02040503050406030204" pitchFamily="18" charset="0"/>
                              </a:rPr>
                              <m:t>𝒌</m:t>
                            </m:r>
                          </m:sub>
                        </m:sSub>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𝑯</m:t>
                            </m:r>
                          </m:e>
                          <m:sub>
                            <m:r>
                              <a:rPr lang="en-US" altLang="zh-CN" sz="1400" b="1" i="1" smtClean="0">
                                <a:latin typeface="Cambria Math" panose="02040503050406030204" pitchFamily="18" charset="0"/>
                              </a:rPr>
                              <m:t>𝒌</m:t>
                            </m:r>
                          </m:sub>
                        </m:sSub>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𝜸</m:t>
                            </m:r>
                          </m:e>
                          <m:sub>
                            <m:r>
                              <a:rPr lang="en-US" altLang="zh-CN" sz="1400" b="1" i="1" smtClean="0">
                                <a:latin typeface="Cambria Math" panose="02040503050406030204" pitchFamily="18" charset="0"/>
                              </a:rPr>
                              <m:t>𝒌</m:t>
                            </m:r>
                          </m:sub>
                        </m:sSub>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𝜸</m:t>
                            </m:r>
                          </m:e>
                          <m:sub>
                            <m:r>
                              <a:rPr lang="en-US" altLang="zh-CN" sz="1400" b="1" i="1" smtClean="0">
                                <a:latin typeface="Cambria Math" panose="02040503050406030204" pitchFamily="18" charset="0"/>
                              </a:rPr>
                              <m:t>𝒌</m:t>
                            </m:r>
                          </m:sub>
                        </m:sSub>
                        <m:r>
                          <a:rPr lang="en-US" altLang="zh-CN" sz="1400" b="1" i="1" smtClean="0">
                            <a:latin typeface="Cambria Math" panose="02040503050406030204" pitchFamily="18" charset="0"/>
                          </a:rPr>
                          <m:t>&gt;</m:t>
                        </m:r>
                      </m:den>
                    </m:f>
                  </m:oMath>
                </a14:m>
                <a:r>
                  <a:rPr lang="en-US" altLang="zh-CN" sz="1400" dirty="0"/>
                  <a:t>;</a:t>
                </a:r>
              </a:p>
              <a:p>
                <a:pPr lvl="1"/>
                <a:r>
                  <a:rPr lang="en-US" altLang="zh-CN" sz="1400" dirty="0"/>
                  <a:t>2.DFP(</a:t>
                </a:r>
                <a:r>
                  <a:rPr lang="en-US" altLang="zh-CN" sz="1400" dirty="0" err="1"/>
                  <a:t>Davidon</a:t>
                </a:r>
                <a:r>
                  <a:rPr lang="en-US" altLang="zh-CN" sz="1400" dirty="0"/>
                  <a:t>-Fletcher-Powell)</a:t>
                </a:r>
                <a:r>
                  <a:rPr lang="zh-CN" altLang="en-US" sz="1400" dirty="0"/>
                  <a:t>算法：</a:t>
                </a:r>
                <a14:m>
                  <m:oMath xmlns:m="http://schemas.openxmlformats.org/officeDocument/2006/math">
                    <m:r>
                      <a:rPr lang="en-US" altLang="zh-CN" sz="1400" b="1" i="0" smtClean="0">
                        <a:latin typeface="Cambria Math" panose="02040503050406030204" pitchFamily="18" charset="0"/>
                      </a:rPr>
                      <m:t>𝚫</m:t>
                    </m:r>
                    <m:sSub>
                      <m:sSubPr>
                        <m:ctrlPr>
                          <a:rPr lang="en-US" altLang="zh-CN" sz="1400" b="1" i="1" smtClean="0">
                            <a:latin typeface="Cambria Math" panose="02040503050406030204" pitchFamily="18" charset="0"/>
                          </a:rPr>
                        </m:ctrlPr>
                      </m:sSubPr>
                      <m:e>
                        <m:r>
                          <a:rPr lang="en-US" altLang="zh-CN" sz="1400" b="1" i="0" smtClean="0">
                            <a:latin typeface="Cambria Math" panose="02040503050406030204" pitchFamily="18" charset="0"/>
                          </a:rPr>
                          <m:t>𝐇</m:t>
                        </m:r>
                      </m:e>
                      <m:sub>
                        <m:r>
                          <a:rPr lang="en-US" altLang="zh-CN" sz="1400" b="1" i="0" smtClean="0">
                            <a:latin typeface="Cambria Math" panose="02040503050406030204" pitchFamily="18" charset="0"/>
                          </a:rPr>
                          <m:t>𝐤</m:t>
                        </m:r>
                      </m:sub>
                    </m:sSub>
                    <m:r>
                      <a:rPr lang="en-US" altLang="zh-CN" sz="1400" b="1" i="0" smtClean="0">
                        <a:latin typeface="Cambria Math" panose="02040503050406030204" pitchFamily="18" charset="0"/>
                      </a:rPr>
                      <m:t>=</m:t>
                    </m:r>
                    <m:f>
                      <m:fPr>
                        <m:ctrlPr>
                          <a:rPr lang="en-US" altLang="zh-CN" sz="1400" b="1" i="1" smtClean="0">
                            <a:latin typeface="Cambria Math" panose="02040503050406030204" pitchFamily="18" charset="0"/>
                          </a:rPr>
                        </m:ctrlPr>
                      </m:fPr>
                      <m:num>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𝜹</m:t>
                            </m:r>
                          </m:e>
                          <m:sub>
                            <m:r>
                              <a:rPr lang="en-US" altLang="zh-CN" sz="1400" b="1" i="1" smtClean="0">
                                <a:latin typeface="Cambria Math" panose="02040503050406030204" pitchFamily="18" charset="0"/>
                              </a:rPr>
                              <m:t>𝒌</m:t>
                            </m:r>
                          </m:sub>
                        </m:sSub>
                        <m:sSubSup>
                          <m:sSubSupPr>
                            <m:ctrlPr>
                              <a:rPr lang="en-US" altLang="zh-CN" sz="1400" b="1" i="1" smtClean="0">
                                <a:latin typeface="Cambria Math" panose="02040503050406030204" pitchFamily="18" charset="0"/>
                              </a:rPr>
                            </m:ctrlPr>
                          </m:sSubSupPr>
                          <m:e>
                            <m:r>
                              <a:rPr lang="en-US" altLang="zh-CN" sz="1400" b="1" i="1" smtClean="0">
                                <a:latin typeface="Cambria Math" panose="02040503050406030204" pitchFamily="18" charset="0"/>
                              </a:rPr>
                              <m:t>𝜹</m:t>
                            </m:r>
                          </m:e>
                          <m:sub>
                            <m:r>
                              <a:rPr lang="en-US" altLang="zh-CN" sz="1400" b="1" i="1" smtClean="0">
                                <a:latin typeface="Cambria Math" panose="02040503050406030204" pitchFamily="18" charset="0"/>
                              </a:rPr>
                              <m:t>𝒌</m:t>
                            </m:r>
                          </m:sub>
                          <m:sup>
                            <m:r>
                              <a:rPr lang="en-US" altLang="zh-CN" sz="1400" b="1" i="1" smtClean="0">
                                <a:latin typeface="Cambria Math" panose="02040503050406030204" pitchFamily="18" charset="0"/>
                              </a:rPr>
                              <m:t>𝑻</m:t>
                            </m:r>
                          </m:sup>
                        </m:sSubSup>
                      </m:num>
                      <m:den>
                        <m:r>
                          <a:rPr lang="en-US" altLang="zh-CN" sz="1400" b="1" i="1" smtClean="0">
                            <a:latin typeface="Cambria Math" panose="02040503050406030204" pitchFamily="18" charset="0"/>
                          </a:rPr>
                          <m:t>&lt;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𝜸</m:t>
                            </m:r>
                          </m:e>
                          <m:sub>
                            <m:r>
                              <a:rPr lang="en-US" altLang="zh-CN" sz="1400" b="1" i="1" smtClean="0">
                                <a:latin typeface="Cambria Math" panose="02040503050406030204" pitchFamily="18" charset="0"/>
                              </a:rPr>
                              <m:t>𝒌</m:t>
                            </m:r>
                          </m:sub>
                        </m:sSub>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𝜹</m:t>
                            </m:r>
                          </m:e>
                          <m:sub>
                            <m:r>
                              <a:rPr lang="en-US" altLang="zh-CN" sz="1400" b="1" i="1" smtClean="0">
                                <a:latin typeface="Cambria Math" panose="02040503050406030204" pitchFamily="18" charset="0"/>
                              </a:rPr>
                              <m:t>𝒌</m:t>
                            </m:r>
                          </m:sub>
                        </m:sSub>
                        <m:r>
                          <a:rPr lang="en-US" altLang="zh-CN" sz="1400" b="1" i="1" smtClean="0">
                            <a:latin typeface="Cambria Math" panose="02040503050406030204" pitchFamily="18" charset="0"/>
                          </a:rPr>
                          <m:t>&gt;</m:t>
                        </m:r>
                      </m:den>
                    </m:f>
                    <m:r>
                      <a:rPr lang="en-US" altLang="zh-CN" sz="1400" b="1" i="1" smtClean="0">
                        <a:latin typeface="Cambria Math" panose="02040503050406030204" pitchFamily="18" charset="0"/>
                      </a:rPr>
                      <m:t>−</m:t>
                    </m:r>
                    <m:f>
                      <m:fPr>
                        <m:ctrlPr>
                          <a:rPr lang="en-US" altLang="zh-CN" sz="1400" b="1" i="1" smtClean="0">
                            <a:latin typeface="Cambria Math" panose="02040503050406030204" pitchFamily="18" charset="0"/>
                          </a:rPr>
                        </m:ctrlPr>
                      </m:fPr>
                      <m:num>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𝑯</m:t>
                            </m:r>
                          </m:e>
                          <m:sub>
                            <m:r>
                              <a:rPr lang="en-US" altLang="zh-CN" sz="1400" b="1" i="1" smtClean="0">
                                <a:latin typeface="Cambria Math" panose="02040503050406030204" pitchFamily="18" charset="0"/>
                              </a:rPr>
                              <m:t>𝒌</m:t>
                            </m:r>
                          </m:sub>
                        </m:sSub>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𝜸</m:t>
                            </m:r>
                          </m:e>
                          <m:sub>
                            <m:r>
                              <a:rPr lang="en-US" altLang="zh-CN" sz="1400" b="1" i="1" smtClean="0">
                                <a:latin typeface="Cambria Math" panose="02040503050406030204" pitchFamily="18" charset="0"/>
                              </a:rPr>
                              <m:t>𝒌</m:t>
                            </m:r>
                          </m:sub>
                        </m:sSub>
                        <m:sSubSup>
                          <m:sSubSupPr>
                            <m:ctrlPr>
                              <a:rPr lang="en-US" altLang="zh-CN" sz="1400" b="1" i="1" smtClean="0">
                                <a:latin typeface="Cambria Math" panose="02040503050406030204" pitchFamily="18" charset="0"/>
                              </a:rPr>
                            </m:ctrlPr>
                          </m:sSubSupPr>
                          <m:e>
                            <m:r>
                              <a:rPr lang="en-US" altLang="zh-CN" sz="1400" b="1" i="1" smtClean="0">
                                <a:latin typeface="Cambria Math" panose="02040503050406030204" pitchFamily="18" charset="0"/>
                              </a:rPr>
                              <m:t>𝜸</m:t>
                            </m:r>
                          </m:e>
                          <m:sub>
                            <m:r>
                              <a:rPr lang="en-US" altLang="zh-CN" sz="1400" b="1" i="1" smtClean="0">
                                <a:latin typeface="Cambria Math" panose="02040503050406030204" pitchFamily="18" charset="0"/>
                              </a:rPr>
                              <m:t>𝒌</m:t>
                            </m:r>
                          </m:sub>
                          <m:sup>
                            <m:r>
                              <a:rPr lang="en-US" altLang="zh-CN" sz="1400" b="1" i="1" smtClean="0">
                                <a:latin typeface="Cambria Math" panose="02040503050406030204" pitchFamily="18" charset="0"/>
                              </a:rPr>
                              <m:t>𝑻</m:t>
                            </m:r>
                          </m:sup>
                        </m:sSubSup>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𝑯</m:t>
                            </m:r>
                          </m:e>
                          <m:sub>
                            <m:r>
                              <a:rPr lang="en-US" altLang="zh-CN" sz="1400" b="1" i="1" smtClean="0">
                                <a:latin typeface="Cambria Math" panose="02040503050406030204" pitchFamily="18" charset="0"/>
                              </a:rPr>
                              <m:t>𝒌</m:t>
                            </m:r>
                          </m:sub>
                        </m:sSub>
                      </m:num>
                      <m:den>
                        <m:r>
                          <a:rPr lang="en-US" altLang="zh-CN" sz="1400" b="1" i="1" smtClean="0">
                            <a:latin typeface="Cambria Math" panose="02040503050406030204" pitchFamily="18" charset="0"/>
                          </a:rPr>
                          <m:t>&lt;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𝑯</m:t>
                            </m:r>
                          </m:e>
                          <m:sub>
                            <m:r>
                              <a:rPr lang="en-US" altLang="zh-CN" sz="1400" b="1" i="1" smtClean="0">
                                <a:latin typeface="Cambria Math" panose="02040503050406030204" pitchFamily="18" charset="0"/>
                              </a:rPr>
                              <m:t>𝒌</m:t>
                            </m:r>
                          </m:sub>
                        </m:sSub>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𝜸</m:t>
                            </m:r>
                          </m:e>
                          <m:sub>
                            <m:r>
                              <a:rPr lang="en-US" altLang="zh-CN" sz="1400" b="1" i="1" smtClean="0">
                                <a:latin typeface="Cambria Math" panose="02040503050406030204" pitchFamily="18" charset="0"/>
                              </a:rPr>
                              <m:t>𝒌</m:t>
                            </m:r>
                          </m:sub>
                        </m:sSub>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𝜸</m:t>
                            </m:r>
                          </m:e>
                          <m:sub>
                            <m:r>
                              <a:rPr lang="en-US" altLang="zh-CN" sz="1400" b="1" i="1" smtClean="0">
                                <a:latin typeface="Cambria Math" panose="02040503050406030204" pitchFamily="18" charset="0"/>
                              </a:rPr>
                              <m:t>𝒌</m:t>
                            </m:r>
                          </m:sub>
                        </m:sSub>
                        <m:r>
                          <a:rPr lang="en-US" altLang="zh-CN" sz="1400" b="1" i="1" smtClean="0">
                            <a:latin typeface="Cambria Math" panose="02040503050406030204" pitchFamily="18" charset="0"/>
                          </a:rPr>
                          <m:t>&gt;</m:t>
                        </m:r>
                      </m:den>
                    </m:f>
                  </m:oMath>
                </a14:m>
                <a:endParaRPr lang="en-US" altLang="zh-CN" sz="1400" dirty="0"/>
              </a:p>
              <a:p>
                <a:pPr lvl="1"/>
                <a:r>
                  <a:rPr lang="en-US" altLang="zh-CN" sz="1400" dirty="0"/>
                  <a:t>3.BFGS(</a:t>
                </a:r>
                <a:r>
                  <a:rPr lang="en-US" altLang="zh-CN" sz="1400" dirty="0" err="1"/>
                  <a:t>Broyden</a:t>
                </a:r>
                <a:r>
                  <a:rPr lang="en-US" altLang="zh-CN" sz="1400" dirty="0"/>
                  <a:t>-Fletcher-Goldfarb-</a:t>
                </a:r>
                <a:r>
                  <a:rPr lang="en-US" altLang="zh-CN" sz="1400" dirty="0" err="1"/>
                  <a:t>Shanno</a:t>
                </a:r>
                <a:r>
                  <a:rPr lang="en-US" altLang="zh-CN" sz="1400" dirty="0"/>
                  <a:t>)</a:t>
                </a:r>
                <a:r>
                  <a:rPr lang="zh-CN" altLang="en-US" sz="1400" dirty="0"/>
                  <a:t>算法：</a:t>
                </a:r>
                <a14:m>
                  <m:oMath xmlns:m="http://schemas.openxmlformats.org/officeDocument/2006/math">
                    <m:r>
                      <a:rPr lang="en-US" altLang="zh-CN" sz="1400" b="1" i="0" smtClean="0">
                        <a:latin typeface="Cambria Math" panose="02040503050406030204" pitchFamily="18" charset="0"/>
                      </a:rPr>
                      <m:t>𝚫</m:t>
                    </m:r>
                    <m:sSub>
                      <m:sSubPr>
                        <m:ctrlPr>
                          <a:rPr lang="en-US" altLang="zh-CN" sz="1400" b="1" i="1" smtClean="0">
                            <a:latin typeface="Cambria Math" panose="02040503050406030204" pitchFamily="18" charset="0"/>
                          </a:rPr>
                        </m:ctrlPr>
                      </m:sSubPr>
                      <m:e>
                        <m:r>
                          <a:rPr lang="en-US" altLang="zh-CN" sz="1400" b="1" i="0" smtClean="0">
                            <a:latin typeface="Cambria Math" panose="02040503050406030204" pitchFamily="18" charset="0"/>
                          </a:rPr>
                          <m:t>𝐇</m:t>
                        </m:r>
                      </m:e>
                      <m:sub>
                        <m:r>
                          <a:rPr lang="en-US" altLang="zh-CN" sz="1400" b="1" i="0" smtClean="0">
                            <a:latin typeface="Cambria Math" panose="02040503050406030204" pitchFamily="18" charset="0"/>
                          </a:rPr>
                          <m:t>𝐤</m:t>
                        </m:r>
                      </m:sub>
                    </m:sSub>
                    <m:r>
                      <a:rPr lang="en-US" altLang="zh-CN" sz="1400" b="1" i="0"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𝜷</m:t>
                        </m:r>
                      </m:e>
                      <m:sub>
                        <m:r>
                          <a:rPr lang="en-US" altLang="zh-CN" sz="1400" b="1" i="1" smtClean="0">
                            <a:latin typeface="Cambria Math" panose="02040503050406030204" pitchFamily="18" charset="0"/>
                          </a:rPr>
                          <m:t>𝒌</m:t>
                        </m:r>
                      </m:sub>
                    </m:sSub>
                    <m:r>
                      <a:rPr lang="en-US" altLang="zh-CN" sz="1400" b="1" i="1" smtClean="0">
                        <a:latin typeface="Cambria Math" panose="02040503050406030204" pitchFamily="18" charset="0"/>
                      </a:rPr>
                      <m:t> </m:t>
                    </m:r>
                    <m:f>
                      <m:fPr>
                        <m:ctrlPr>
                          <a:rPr lang="en-US" altLang="zh-CN" sz="1400" i="1">
                            <a:latin typeface="Cambria Math" panose="02040503050406030204" pitchFamily="18" charset="0"/>
                          </a:rPr>
                        </m:ctrlPr>
                      </m:fPr>
                      <m:num>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𝜹</m:t>
                            </m:r>
                          </m:e>
                          <m:sub>
                            <m:r>
                              <a:rPr lang="en-US" altLang="zh-CN" sz="1400" i="1">
                                <a:latin typeface="Cambria Math" panose="02040503050406030204" pitchFamily="18" charset="0"/>
                              </a:rPr>
                              <m:t>𝒌</m:t>
                            </m:r>
                          </m:sub>
                        </m:sSub>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𝜹</m:t>
                            </m:r>
                          </m:e>
                          <m:sub>
                            <m:r>
                              <a:rPr lang="en-US" altLang="zh-CN" sz="1400" i="1">
                                <a:latin typeface="Cambria Math" panose="02040503050406030204" pitchFamily="18" charset="0"/>
                              </a:rPr>
                              <m:t>𝒌</m:t>
                            </m:r>
                          </m:sub>
                          <m:sup>
                            <m:r>
                              <a:rPr lang="en-US" altLang="zh-CN" sz="1400" i="1">
                                <a:latin typeface="Cambria Math" panose="02040503050406030204" pitchFamily="18" charset="0"/>
                              </a:rPr>
                              <m:t>𝑻</m:t>
                            </m:r>
                          </m:sup>
                        </m:sSubSup>
                      </m:num>
                      <m:den>
                        <m:r>
                          <a:rPr lang="en-US" altLang="zh-CN" sz="1400" i="1">
                            <a:latin typeface="Cambria Math" panose="02040503050406030204" pitchFamily="18" charset="0"/>
                          </a:rPr>
                          <m:t>&lt;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𝜸</m:t>
                            </m:r>
                          </m:e>
                          <m:sub>
                            <m:r>
                              <a:rPr lang="en-US" altLang="zh-CN" sz="1400" i="1">
                                <a:latin typeface="Cambria Math" panose="02040503050406030204" pitchFamily="18" charset="0"/>
                              </a:rPr>
                              <m:t>𝒌</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𝜹</m:t>
                            </m:r>
                          </m:e>
                          <m:sub>
                            <m:r>
                              <a:rPr lang="en-US" altLang="zh-CN" sz="1400" i="1">
                                <a:latin typeface="Cambria Math" panose="02040503050406030204" pitchFamily="18" charset="0"/>
                              </a:rPr>
                              <m:t>𝒌</m:t>
                            </m:r>
                          </m:sub>
                        </m:sSub>
                        <m:r>
                          <a:rPr lang="en-US" altLang="zh-CN" sz="1400" i="1">
                            <a:latin typeface="Cambria Math" panose="02040503050406030204" pitchFamily="18" charset="0"/>
                          </a:rPr>
                          <m:t>&gt;</m:t>
                        </m:r>
                      </m:den>
                    </m:f>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𝑯</m:t>
                            </m:r>
                          </m:e>
                          <m:sub>
                            <m:r>
                              <a:rPr lang="en-US" altLang="zh-CN" sz="1400" i="1">
                                <a:latin typeface="Cambria Math" panose="02040503050406030204" pitchFamily="18" charset="0"/>
                              </a:rPr>
                              <m:t>𝒌</m:t>
                            </m:r>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𝜸</m:t>
                            </m:r>
                          </m:e>
                          <m:sub>
                            <m:r>
                              <a:rPr lang="en-US" altLang="zh-CN" sz="1400" i="1">
                                <a:latin typeface="Cambria Math" panose="02040503050406030204" pitchFamily="18" charset="0"/>
                              </a:rPr>
                              <m:t>𝒌</m:t>
                            </m:r>
                          </m:sub>
                        </m:sSub>
                        <m:sSubSup>
                          <m:sSubSupPr>
                            <m:ctrlPr>
                              <a:rPr lang="en-US" altLang="zh-CN" sz="1400" i="1">
                                <a:latin typeface="Cambria Math" panose="02040503050406030204" pitchFamily="18" charset="0"/>
                              </a:rPr>
                            </m:ctrlPr>
                          </m:sSubSupPr>
                          <m:e>
                            <m:sSubSup>
                              <m:sSubSupPr>
                                <m:ctrlPr>
                                  <a:rPr lang="en-US" altLang="zh-CN" sz="1400" b="1" i="1" smtClean="0">
                                    <a:latin typeface="Cambria Math" panose="02040503050406030204" pitchFamily="18" charset="0"/>
                                  </a:rPr>
                                </m:ctrlPr>
                              </m:sSubSupPr>
                              <m:e>
                                <m:r>
                                  <a:rPr lang="en-US" altLang="zh-CN" sz="1400" b="1" i="1" smtClean="0">
                                    <a:latin typeface="Cambria Math" panose="02040503050406030204" pitchFamily="18" charset="0"/>
                                  </a:rPr>
                                  <m:t>𝜹</m:t>
                                </m:r>
                              </m:e>
                              <m:sub>
                                <m:r>
                                  <a:rPr lang="en-US" altLang="zh-CN" sz="1400" b="1" i="1" smtClean="0">
                                    <a:latin typeface="Cambria Math" panose="02040503050406030204" pitchFamily="18" charset="0"/>
                                  </a:rPr>
                                  <m:t>𝒌</m:t>
                                </m:r>
                              </m:sub>
                              <m:sup>
                                <m:r>
                                  <a:rPr lang="en-US" altLang="zh-CN" sz="1400" b="1" i="1" smtClean="0">
                                    <a:latin typeface="Cambria Math" panose="02040503050406030204" pitchFamily="18" charset="0"/>
                                  </a:rPr>
                                  <m:t>𝑻</m:t>
                                </m:r>
                              </m:sup>
                            </m:sSubSup>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𝜹</m:t>
                                </m:r>
                              </m:e>
                              <m:sub>
                                <m:r>
                                  <a:rPr lang="en-US" altLang="zh-CN" sz="1400" b="1" i="1" smtClean="0">
                                    <a:latin typeface="Cambria Math" panose="02040503050406030204" pitchFamily="18" charset="0"/>
                                  </a:rPr>
                                  <m:t>𝒌</m:t>
                                </m:r>
                              </m:sub>
                            </m:sSub>
                            <m:r>
                              <a:rPr lang="en-US" altLang="zh-CN" sz="1400" i="1">
                                <a:latin typeface="Cambria Math" panose="02040503050406030204" pitchFamily="18" charset="0"/>
                              </a:rPr>
                              <m:t>𝜸</m:t>
                            </m:r>
                          </m:e>
                          <m:sub>
                            <m:r>
                              <a:rPr lang="en-US" altLang="zh-CN" sz="1400" i="1">
                                <a:latin typeface="Cambria Math" panose="02040503050406030204" pitchFamily="18" charset="0"/>
                              </a:rPr>
                              <m:t>𝒌</m:t>
                            </m:r>
                          </m:sub>
                          <m:sup>
                            <m:r>
                              <a:rPr lang="en-US" altLang="zh-CN" sz="1400" i="1">
                                <a:latin typeface="Cambria Math" panose="02040503050406030204" pitchFamily="18" charset="0"/>
                              </a:rPr>
                              <m:t>𝑻</m:t>
                            </m:r>
                          </m:sup>
                        </m:sSubSup>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𝑯</m:t>
                            </m:r>
                          </m:e>
                          <m:sub>
                            <m:r>
                              <a:rPr lang="en-US" altLang="zh-CN" sz="1400" i="1">
                                <a:latin typeface="Cambria Math" panose="02040503050406030204" pitchFamily="18" charset="0"/>
                              </a:rPr>
                              <m:t>𝒌</m:t>
                            </m:r>
                          </m:sub>
                        </m:sSub>
                      </m:num>
                      <m:den>
                        <m:r>
                          <a:rPr lang="en-US" altLang="zh-CN" sz="1400" i="1">
                            <a:latin typeface="Cambria Math" panose="02040503050406030204" pitchFamily="18" charset="0"/>
                          </a:rPr>
                          <m:t>&lt;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𝜸</m:t>
                            </m:r>
                          </m:e>
                          <m:sub>
                            <m:r>
                              <a:rPr lang="en-US" altLang="zh-CN" sz="1400" i="1">
                                <a:latin typeface="Cambria Math" panose="02040503050406030204" pitchFamily="18" charset="0"/>
                              </a:rPr>
                              <m:t>𝒌</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𝜸</m:t>
                            </m:r>
                          </m:e>
                          <m:sub>
                            <m:r>
                              <a:rPr lang="en-US" altLang="zh-CN" sz="1400" i="1">
                                <a:latin typeface="Cambria Math" panose="02040503050406030204" pitchFamily="18" charset="0"/>
                              </a:rPr>
                              <m:t>𝒌</m:t>
                            </m:r>
                          </m:sub>
                        </m:sSub>
                        <m:r>
                          <a:rPr lang="en-US" altLang="zh-CN" sz="1400" i="1">
                            <a:latin typeface="Cambria Math" panose="02040503050406030204" pitchFamily="18" charset="0"/>
                          </a:rPr>
                          <m:t>&gt;</m:t>
                        </m:r>
                      </m:den>
                    </m:f>
                  </m:oMath>
                </a14:m>
                <a:r>
                  <a:rPr lang="en-US" altLang="zh-CN" sz="1400" dirty="0"/>
                  <a:t>,</a:t>
                </a:r>
                <a:r>
                  <a:rPr lang="zh-CN" altLang="en-US" sz="1400" dirty="0"/>
                  <a:t>其中</a:t>
                </a:r>
                <a14:m>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𝜷</m:t>
                        </m:r>
                      </m:e>
                      <m:sub>
                        <m:r>
                          <a:rPr lang="en-US" altLang="zh-CN" sz="1400" b="1" i="1" smtClean="0">
                            <a:latin typeface="Cambria Math" panose="02040503050406030204" pitchFamily="18" charset="0"/>
                          </a:rPr>
                          <m:t>𝒌</m:t>
                        </m:r>
                      </m:sub>
                    </m:sSub>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m:t>
                    </m:r>
                    <m:f>
                      <m:fPr>
                        <m:ctrlPr>
                          <a:rPr lang="en-US" altLang="zh-CN" sz="1400" b="1" i="1" smtClean="0">
                            <a:latin typeface="Cambria Math" panose="02040503050406030204" pitchFamily="18" charset="0"/>
                          </a:rPr>
                        </m:ctrlPr>
                      </m:fPr>
                      <m:num>
                        <m:r>
                          <a:rPr lang="en-US" altLang="zh-CN" sz="1400" b="1" i="1" smtClean="0">
                            <a:latin typeface="Cambria Math" panose="02040503050406030204" pitchFamily="18" charset="0"/>
                          </a:rPr>
                          <m:t>&lt;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𝑯</m:t>
                            </m:r>
                          </m:e>
                          <m:sub>
                            <m:r>
                              <a:rPr lang="en-US" altLang="zh-CN" sz="1400" b="1" i="1" smtClean="0">
                                <a:latin typeface="Cambria Math" panose="02040503050406030204" pitchFamily="18" charset="0"/>
                              </a:rPr>
                              <m:t>𝒌</m:t>
                            </m:r>
                          </m:sub>
                        </m:sSub>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𝜸</m:t>
                            </m:r>
                          </m:e>
                          <m:sub>
                            <m:r>
                              <a:rPr lang="en-US" altLang="zh-CN" sz="1400" b="1" i="1" smtClean="0">
                                <a:latin typeface="Cambria Math" panose="02040503050406030204" pitchFamily="18" charset="0"/>
                              </a:rPr>
                              <m:t>𝒌</m:t>
                            </m:r>
                          </m:sub>
                        </m:sSub>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𝜸</m:t>
                            </m:r>
                          </m:e>
                          <m:sub>
                            <m:r>
                              <a:rPr lang="en-US" altLang="zh-CN" sz="1400" b="1" i="1" smtClean="0">
                                <a:latin typeface="Cambria Math" panose="02040503050406030204" pitchFamily="18" charset="0"/>
                              </a:rPr>
                              <m:t>𝒌</m:t>
                            </m:r>
                          </m:sub>
                        </m:sSub>
                        <m:r>
                          <a:rPr lang="en-US" altLang="zh-CN" sz="1400" b="1" i="1" smtClean="0">
                            <a:latin typeface="Cambria Math" panose="02040503050406030204" pitchFamily="18" charset="0"/>
                          </a:rPr>
                          <m:t>&gt;</m:t>
                        </m:r>
                      </m:num>
                      <m:den>
                        <m:r>
                          <a:rPr lang="en-US" altLang="zh-CN" sz="1400" b="1" i="1" smtClean="0">
                            <a:latin typeface="Cambria Math" panose="02040503050406030204" pitchFamily="18" charset="0"/>
                          </a:rPr>
                          <m:t>&lt;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𝜸</m:t>
                            </m:r>
                          </m:e>
                          <m:sub>
                            <m:r>
                              <a:rPr lang="en-US" altLang="zh-CN" sz="1400" b="1" i="1" smtClean="0">
                                <a:latin typeface="Cambria Math" panose="02040503050406030204" pitchFamily="18" charset="0"/>
                              </a:rPr>
                              <m:t>𝒌</m:t>
                            </m:r>
                          </m:sub>
                        </m:sSub>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𝜹</m:t>
                            </m:r>
                          </m:e>
                          <m:sub>
                            <m:r>
                              <a:rPr lang="en-US" altLang="zh-CN" sz="1400" b="1" i="1" smtClean="0">
                                <a:latin typeface="Cambria Math" panose="02040503050406030204" pitchFamily="18" charset="0"/>
                              </a:rPr>
                              <m:t>𝒌</m:t>
                            </m:r>
                          </m:sub>
                        </m:sSub>
                        <m:r>
                          <a:rPr lang="en-US" altLang="zh-CN" sz="1400" b="1" i="1" smtClean="0">
                            <a:latin typeface="Cambria Math" panose="02040503050406030204" pitchFamily="18" charset="0"/>
                          </a:rPr>
                          <m:t>&gt;</m:t>
                        </m:r>
                      </m:den>
                    </m:f>
                  </m:oMath>
                </a14:m>
                <a:endParaRPr lang="en-US" altLang="zh-CN" sz="1400" dirty="0"/>
              </a:p>
              <a:p>
                <a:r>
                  <a:rPr lang="zh-CN" altLang="en-US" sz="1800" dirty="0"/>
                  <a:t>显然还有很多其他可能的算法，但从计算的角度看，</a:t>
                </a:r>
                <a:r>
                  <a:rPr lang="en-US" altLang="zh-CN" sz="1800" dirty="0"/>
                  <a:t>BFGS</a:t>
                </a:r>
                <a:r>
                  <a:rPr lang="zh-CN" altLang="en-US" sz="1800" dirty="0"/>
                  <a:t>方法被认为是最稳定的方法。而对二次函数，变尺度法具有二次终止性，在严格局部极小点的邻域内，变尺度法超线性收敛：对任意足够接近</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oMath>
                </a14:m>
                <a:r>
                  <a:rPr lang="zh-CN" altLang="en-US" sz="1800" dirty="0"/>
                  <a:t>的</a:t>
                </a:r>
                <a14:m>
                  <m:oMath xmlns:m="http://schemas.openxmlformats.org/officeDocument/2006/math">
                    <m:sSub>
                      <m:sSubPr>
                        <m:ctrlPr>
                          <a:rPr lang="en-US" altLang="zh-CN" sz="1800" b="1" i="1" dirty="0" smtClean="0">
                            <a:latin typeface="Cambria Math" panose="02040503050406030204" pitchFamily="18" charset="0"/>
                          </a:rPr>
                        </m:ctrlPr>
                      </m:sSubPr>
                      <m:e>
                        <m:r>
                          <a:rPr lang="en-US" altLang="zh-CN" sz="1800" b="1" i="1" dirty="0" smtClean="0">
                            <a:latin typeface="Cambria Math" panose="02040503050406030204" pitchFamily="18" charset="0"/>
                          </a:rPr>
                          <m:t>𝒙</m:t>
                        </m:r>
                      </m:e>
                      <m:sub>
                        <m:r>
                          <a:rPr lang="en-US" altLang="zh-CN" sz="1800" b="1" i="1" dirty="0" smtClean="0">
                            <a:latin typeface="Cambria Math" panose="02040503050406030204" pitchFamily="18" charset="0"/>
                          </a:rPr>
                          <m:t>𝒐</m:t>
                        </m:r>
                      </m:sub>
                    </m:sSub>
                    <m:r>
                      <a:rPr lang="en-US" altLang="zh-CN" sz="1800" b="1" i="1" dirty="0" smtClean="0">
                        <a:latin typeface="Cambria Math" panose="02040503050406030204" pitchFamily="18" charset="0"/>
                      </a:rPr>
                      <m:t>∈</m:t>
                    </m:r>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𝑹</m:t>
                        </m:r>
                      </m:e>
                      <m:sup>
                        <m:r>
                          <a:rPr lang="en-US" altLang="zh-CN" sz="1800" b="1" i="1" dirty="0" smtClean="0">
                            <a:latin typeface="Cambria Math" panose="02040503050406030204" pitchFamily="18" charset="0"/>
                          </a:rPr>
                          <m:t>𝒏</m:t>
                        </m:r>
                      </m:sup>
                    </m:sSup>
                    <m:r>
                      <a:rPr lang="en-US" altLang="zh-CN" sz="1800" b="1" i="1" dirty="0" smtClean="0">
                        <a:latin typeface="Cambria Math" panose="02040503050406030204" pitchFamily="18" charset="0"/>
                      </a:rPr>
                      <m:t>,</m:t>
                    </m:r>
                  </m:oMath>
                </a14:m>
                <a:r>
                  <a:rPr lang="zh-CN" altLang="en-US" sz="1800" dirty="0"/>
                  <a:t>都存在一个整数</a:t>
                </a:r>
                <a14:m>
                  <m:oMath xmlns:m="http://schemas.openxmlformats.org/officeDocument/2006/math">
                    <m:r>
                      <a:rPr lang="en-US" altLang="zh-CN" sz="1800" b="1" i="1" smtClean="0">
                        <a:latin typeface="Cambria Math" panose="02040503050406030204" pitchFamily="18" charset="0"/>
                      </a:rPr>
                      <m:t>𝑵</m:t>
                    </m:r>
                    <m:r>
                      <a:rPr lang="en-US" altLang="zh-CN" sz="1800" b="1" i="1" smtClean="0">
                        <a:latin typeface="Cambria Math" panose="02040503050406030204" pitchFamily="18" charset="0"/>
                      </a:rPr>
                      <m:t>&gt;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oMath>
                </a14:m>
                <a:r>
                  <a:rPr lang="zh-CN" altLang="en-US" sz="1800" dirty="0"/>
                  <a:t>使得对于所有的</a:t>
                </a:r>
                <a14:m>
                  <m:oMath xmlns:m="http://schemas.openxmlformats.org/officeDocument/2006/math">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𝑵</m:t>
                    </m:r>
                    <m:r>
                      <a:rPr lang="en-US" altLang="zh-CN" sz="1800" b="1" i="1" smtClean="0">
                        <a:latin typeface="Cambria Math" panose="02040503050406030204" pitchFamily="18" charset="0"/>
                      </a:rPr>
                      <m:t>,</m:t>
                    </m:r>
                  </m:oMath>
                </a14:m>
                <a:r>
                  <a:rPr lang="zh-CN" altLang="en-US" sz="1800" dirty="0"/>
                  <a:t>都有：</a:t>
                </a:r>
                <a14:m>
                  <m:oMath xmlns:m="http://schemas.openxmlformats.org/officeDocument/2006/math">
                    <m:r>
                      <m:rPr>
                        <m:lit/>
                      </m:rP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r>
                      <m:rPr>
                        <m:lit/>
                      </m:rPr>
                      <a:rPr lang="en-US" altLang="zh-CN" sz="1800" b="1" i="1" smtClean="0">
                        <a:latin typeface="Cambria Math" panose="02040503050406030204" pitchFamily="18" charset="0"/>
                      </a:rPr>
                      <m:t>||</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𝒄𝒐𝒏𝒔𝒕</m:t>
                    </m:r>
                    <m:r>
                      <a:rPr lang="en-US" altLang="zh-CN" sz="1800" b="1" i="1" smtClean="0">
                        <a:latin typeface="Cambria Math" panose="02040503050406030204" pitchFamily="18" charset="0"/>
                      </a:rPr>
                      <m:t>⋅</m:t>
                    </m:r>
                    <m:r>
                      <m:rPr>
                        <m:lit/>
                      </m:rP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r>
                      <m:rPr>
                        <m:lit/>
                      </m:rPr>
                      <a:rPr lang="en-US" altLang="zh-CN" sz="1800" b="1" i="1" smtClean="0">
                        <a:latin typeface="Cambria Math" panose="02040503050406030204" pitchFamily="18" charset="0"/>
                      </a:rPr>
                      <m:t>||</m:t>
                    </m:r>
                    <m:r>
                      <a:rPr lang="en-US" altLang="zh-CN" sz="1800" b="1" i="1" smtClean="0">
                        <a:latin typeface="Cambria Math" panose="02040503050406030204" pitchFamily="18" charset="0"/>
                      </a:rPr>
                      <m:t>⋅</m:t>
                    </m:r>
                    <m:r>
                      <m:rPr>
                        <m:lit/>
                      </m:rP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𝒏</m:t>
                        </m:r>
                      </m:sub>
                    </m:sSub>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r>
                      <m:rPr>
                        <m:lit/>
                      </m:rPr>
                      <a:rPr lang="en-US" altLang="zh-CN" sz="1800" b="1" i="1" smtClean="0">
                        <a:latin typeface="Cambria Math" panose="02040503050406030204" pitchFamily="18" charset="0"/>
                      </a:rPr>
                      <m:t>||</m:t>
                    </m:r>
                  </m:oMath>
                </a14:m>
                <a:r>
                  <a:rPr lang="en-US" altLang="zh-CN" sz="1800" dirty="0"/>
                  <a:t>.</a:t>
                </a:r>
                <a:r>
                  <a:rPr lang="zh-CN" altLang="en-US" sz="1800" dirty="0"/>
                  <a:t>就最坏情况下的全局收敛性而言，这些方法并不比梯度法好。</a:t>
                </a:r>
                <a:endParaRPr lang="en-US" altLang="zh-CN" sz="1800" dirty="0"/>
              </a:p>
              <a:p>
                <a:r>
                  <a:rPr lang="zh-CN" altLang="en-US" sz="1800" dirty="0"/>
                  <a:t>变尺度法中，需要存储和更新对称</a:t>
                </a:r>
                <a14:m>
                  <m:oMath xmlns:m="http://schemas.openxmlformats.org/officeDocument/2006/math">
                    <m:r>
                      <a:rPr lang="en-US" altLang="zh-CN" sz="1800" b="1" i="1" smtClean="0">
                        <a:latin typeface="Cambria Math" panose="02040503050406030204" pitchFamily="18" charset="0"/>
                      </a:rPr>
                      <m:t>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𝒏</m:t>
                    </m:r>
                  </m:oMath>
                </a14:m>
                <a:r>
                  <a:rPr lang="zh-CN" altLang="en-US" sz="1800" dirty="0"/>
                  <a:t>矩阵，因此每次迭代需要</a:t>
                </a:r>
                <a14:m>
                  <m:oMath xmlns:m="http://schemas.openxmlformats.org/officeDocument/2006/math">
                    <m:r>
                      <a:rPr lang="en-US" altLang="zh-CN" sz="1800" b="1" i="1" smtClean="0">
                        <a:latin typeface="Cambria Math" panose="02040503050406030204" pitchFamily="18" charset="0"/>
                      </a:rPr>
                      <m:t>𝑶</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𝒏</m:t>
                        </m:r>
                      </m:e>
                      <m:sup>
                        <m:r>
                          <a:rPr lang="en-US" altLang="zh-CN" sz="1800" b="1" i="1" smtClean="0">
                            <a:latin typeface="Cambria Math" panose="02040503050406030204" pitchFamily="18" charset="0"/>
                          </a:rPr>
                          <m:t>𝟐</m:t>
                        </m:r>
                      </m:sup>
                    </m:sSup>
                    <m:r>
                      <a:rPr lang="en-US" altLang="zh-CN" sz="1800" b="1" i="1" smtClean="0">
                        <a:latin typeface="Cambria Math" panose="02040503050406030204" pitchFamily="18" charset="0"/>
                      </a:rPr>
                      <m:t>)</m:t>
                    </m:r>
                  </m:oMath>
                </a14:m>
                <a:r>
                  <a:rPr lang="zh-CN" altLang="en-US" sz="1800"/>
                  <a:t>次辅助算术运算，这是变尺度法的主要缺点之一。</a:t>
                </a:r>
                <a:endParaRPr lang="en-US" altLang="zh-CN" sz="1800" dirty="0"/>
              </a:p>
            </p:txBody>
          </p:sp>
        </mc:Choice>
        <mc:Fallback xmlns="">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xfrm>
                <a:off x="56456" y="1160463"/>
                <a:ext cx="9649519" cy="5616575"/>
              </a:xfrm>
              <a:blipFill>
                <a:blip r:embed="rId2"/>
                <a:stretch>
                  <a:fillRect l="-442" t="-759" r="-442" b="-5531"/>
                </a:stretch>
              </a:blipFill>
            </p:spPr>
            <p:txBody>
              <a:bodyPr/>
              <a:lstStyle/>
              <a:p>
                <a:r>
                  <a:rPr lang="zh-CN" altLang="en-US">
                    <a:noFill/>
                  </a:rPr>
                  <a:t> </a:t>
                </a:r>
              </a:p>
            </p:txBody>
          </p:sp>
        </mc:Fallback>
      </mc:AlternateContent>
      <p:sp>
        <p:nvSpPr>
          <p:cNvPr id="6" name="标题 5">
            <a:extLst>
              <a:ext uri="{FF2B5EF4-FFF2-40B4-BE49-F238E27FC236}">
                <a16:creationId xmlns:a16="http://schemas.microsoft.com/office/drawing/2014/main" id="{F60EBB3D-AFDE-4894-B6F6-F31968BF4A4D}"/>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endParaRPr lang="zh-CN" altLang="en-US" dirty="0"/>
          </a:p>
        </p:txBody>
      </p:sp>
    </p:spTree>
    <p:extLst>
      <p:ext uri="{BB962C8B-B14F-4D97-AF65-F5344CB8AC3E}">
        <p14:creationId xmlns:p14="http://schemas.microsoft.com/office/powerpoint/2010/main" val="32790981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29A724D-ACC8-4FCC-A8FB-636207E2D391}"/>
              </a:ext>
            </a:extLst>
          </p:cNvPr>
          <p:cNvSpPr txBox="1"/>
          <p:nvPr>
            <p:custDataLst>
              <p:tags r:id="rId2"/>
            </p:custDataLst>
          </p:nvPr>
        </p:nvSpPr>
        <p:spPr>
          <a:xfrm>
            <a:off x="990600" y="635000"/>
            <a:ext cx="7924800" cy="2255738"/>
          </a:xfrm>
          <a:prstGeom prst="rect">
            <a:avLst/>
          </a:prstGeom>
          <a:noFill/>
        </p:spPr>
        <p:txBody>
          <a:bodyPr vert="horz" wrap="square"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解</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AX=b</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方程的近似解法的基本原理是</a:t>
            </a:r>
          </a:p>
        </p:txBody>
      </p:sp>
      <p:sp>
        <p:nvSpPr>
          <p:cNvPr id="7" name="文本框 6">
            <a:extLst>
              <a:ext uri="{FF2B5EF4-FFF2-40B4-BE49-F238E27FC236}">
                <a16:creationId xmlns:a16="http://schemas.microsoft.com/office/drawing/2014/main" id="{25B7E49A-F6D0-49CF-A7D2-F330E5970477}"/>
              </a:ext>
            </a:extLst>
          </p:cNvPr>
          <p:cNvSpPr txBox="1"/>
          <p:nvPr>
            <p:custDataLst>
              <p:tags r:id="rId3"/>
            </p:custDataLst>
          </p:nvPr>
        </p:nvSpPr>
        <p:spPr>
          <a:xfrm>
            <a:off x="1981200" y="2932460"/>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可以采用矩阵的特征值和特征向量分解来进行逼近</a:t>
            </a:r>
          </a:p>
        </p:txBody>
      </p:sp>
      <p:sp>
        <p:nvSpPr>
          <p:cNvPr id="8" name="文本框 7">
            <a:extLst>
              <a:ext uri="{FF2B5EF4-FFF2-40B4-BE49-F238E27FC236}">
                <a16:creationId xmlns:a16="http://schemas.microsoft.com/office/drawing/2014/main" id="{5C56E88C-62FC-4BA2-B59C-547110F7C6BB}"/>
              </a:ext>
            </a:extLst>
          </p:cNvPr>
          <p:cNvSpPr txBox="1"/>
          <p:nvPr>
            <p:custDataLst>
              <p:tags r:id="rId4"/>
            </p:custDataLst>
          </p:nvPr>
        </p:nvSpPr>
        <p:spPr>
          <a:xfrm>
            <a:off x="1981200" y="3834755"/>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直接使用矩阵求逆的方法进行逼近</a:t>
            </a:r>
          </a:p>
        </p:txBody>
      </p:sp>
      <p:sp>
        <p:nvSpPr>
          <p:cNvPr id="9" name="文本框 8">
            <a:extLst>
              <a:ext uri="{FF2B5EF4-FFF2-40B4-BE49-F238E27FC236}">
                <a16:creationId xmlns:a16="http://schemas.microsoft.com/office/drawing/2014/main" id="{937B5ABA-F889-4877-83E8-AF32CBEC09DE}"/>
              </a:ext>
            </a:extLst>
          </p:cNvPr>
          <p:cNvSpPr txBox="1"/>
          <p:nvPr>
            <p:custDataLst>
              <p:tags r:id="rId5"/>
            </p:custDataLst>
          </p:nvPr>
        </p:nvSpPr>
        <p:spPr>
          <a:xfrm>
            <a:off x="1981200" y="4737050"/>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使用</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Krylov</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子空间方法进行逼近</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24C5C73-D040-4508-868F-C1782A6C3FD2}"/>
                  </a:ext>
                </a:extLst>
              </p:cNvPr>
              <p:cNvSpPr txBox="1"/>
              <p:nvPr>
                <p:custDataLst>
                  <p:tags r:id="rId6"/>
                </p:custDataLst>
              </p:nvPr>
            </p:nvSpPr>
            <p:spPr>
              <a:xfrm>
                <a:off x="1981200" y="5639346"/>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从</a:t>
                </a:r>
                <a14:m>
                  <m:oMath xmlns:m="http://schemas.openxmlformats.org/officeDocument/2006/math">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𝑨</m:t>
                    </m:r>
                    <m:sSub>
                      <m:sSub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𝒓</m:t>
                        </m:r>
                      </m:e>
                      <m:sub>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𝟎</m:t>
                        </m:r>
                      </m:sub>
                    </m:sSub>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𝑨</m:t>
                        </m:r>
                      </m:e>
                      <m:sup>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𝟐</m:t>
                        </m:r>
                      </m:sup>
                    </m:sSup>
                    <m:sSub>
                      <m:sSubPr>
                        <m:ctrlP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bPr>
                      <m:e>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𝒓</m:t>
                        </m:r>
                      </m:e>
                      <m:sub>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𝟎</m:t>
                        </m:r>
                      </m:sub>
                    </m:sSub>
                    <m:r>
                      <a:rPr lang="en-US" altLang="zh-CN" sz="2600" b="1" i="1"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oMath>
                </a14:m>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构造空间进行逼近</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124C5C73-D040-4508-868F-C1782A6C3FD2}"/>
                  </a:ext>
                </a:extLst>
              </p:cNvPr>
              <p:cNvSpPr txBox="1">
                <a:spLocks noRot="1" noChangeAspect="1" noMove="1" noResize="1" noEditPoints="1" noAdjustHandles="1" noChangeArrowheads="1" noChangeShapeType="1" noTextEdit="1"/>
              </p:cNvSpPr>
              <p:nvPr>
                <p:custDataLst>
                  <p:tags r:id="rId19"/>
                </p:custDataLst>
              </p:nvPr>
            </p:nvSpPr>
            <p:spPr>
              <a:xfrm>
                <a:off x="1981200" y="5639346"/>
                <a:ext cx="6934200" cy="676721"/>
              </a:xfrm>
              <a:prstGeom prst="rect">
                <a:avLst/>
              </a:prstGeom>
              <a:blipFill>
                <a:blip r:embed="rId20"/>
                <a:stretch>
                  <a:fillRect l="-1582" b="-9910"/>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9E62BB40-6D0E-4143-9436-5C584BDB109A}"/>
              </a:ext>
            </a:extLst>
          </p:cNvPr>
          <p:cNvSpPr>
            <a:spLocks noChangeAspect="1"/>
          </p:cNvSpPr>
          <p:nvPr>
            <p:custDataLst>
              <p:tags r:id="rId7"/>
            </p:custDataLst>
          </p:nvPr>
        </p:nvSpPr>
        <p:spPr bwMode="auto">
          <a:xfrm>
            <a:off x="1215211" y="3000132"/>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EDD8025D-B344-45DA-9714-85EF6B599111}"/>
              </a:ext>
            </a:extLst>
          </p:cNvPr>
          <p:cNvSpPr>
            <a:spLocks noChangeAspect="1"/>
          </p:cNvSpPr>
          <p:nvPr>
            <p:custDataLst>
              <p:tags r:id="rId8"/>
            </p:custDataLst>
          </p:nvPr>
        </p:nvSpPr>
        <p:spPr bwMode="auto">
          <a:xfrm>
            <a:off x="1215211" y="3902427"/>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63B38605-B7D8-44A0-ADA6-EE4AA607B403}"/>
              </a:ext>
            </a:extLst>
          </p:cNvPr>
          <p:cNvSpPr>
            <a:spLocks noChangeAspect="1"/>
          </p:cNvSpPr>
          <p:nvPr>
            <p:custDataLst>
              <p:tags r:id="rId9"/>
            </p:custDataLst>
          </p:nvPr>
        </p:nvSpPr>
        <p:spPr bwMode="auto">
          <a:xfrm>
            <a:off x="1215211" y="4804723"/>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A6447D06-A86E-48A4-ACC2-E174017BC900}"/>
              </a:ext>
            </a:extLst>
          </p:cNvPr>
          <p:cNvSpPr>
            <a:spLocks noChangeAspect="1"/>
          </p:cNvSpPr>
          <p:nvPr>
            <p:custDataLst>
              <p:tags r:id="rId10"/>
            </p:custDataLst>
          </p:nvPr>
        </p:nvSpPr>
        <p:spPr bwMode="auto">
          <a:xfrm>
            <a:off x="1215211" y="5707018"/>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0C752B65-3F23-47FF-99D8-3CF28B371381}"/>
              </a:ext>
            </a:extLst>
          </p:cNvPr>
          <p:cNvSpPr/>
          <p:nvPr>
            <p:custDataLst>
              <p:tags r:id="rId11"/>
            </p:custDataLst>
          </p:nvPr>
        </p:nvSpPr>
        <p:spPr bwMode="auto">
          <a:xfrm>
            <a:off x="6749891" y="6541641"/>
            <a:ext cx="1624131" cy="433101"/>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6" name="组合 25">
            <a:extLst>
              <a:ext uri="{FF2B5EF4-FFF2-40B4-BE49-F238E27FC236}">
                <a16:creationId xmlns:a16="http://schemas.microsoft.com/office/drawing/2014/main" id="{4E648271-2DCD-4098-9D68-DDE5E7D4A2B1}"/>
              </a:ext>
            </a:extLst>
          </p:cNvPr>
          <p:cNvGrpSpPr/>
          <p:nvPr>
            <p:custDataLst>
              <p:tags r:id="rId12"/>
            </p:custDataLst>
          </p:nvPr>
        </p:nvGrpSpPr>
        <p:grpSpPr>
          <a:xfrm>
            <a:off x="0" y="0"/>
            <a:ext cx="9906000" cy="635000"/>
            <a:chOff x="0" y="0"/>
            <a:chExt cx="9906000" cy="635000"/>
          </a:xfrm>
        </p:grpSpPr>
        <p:sp>
          <p:nvSpPr>
            <p:cNvPr id="16" name="TitleBackground">
              <a:extLst>
                <a:ext uri="{FF2B5EF4-FFF2-40B4-BE49-F238E27FC236}">
                  <a16:creationId xmlns:a16="http://schemas.microsoft.com/office/drawing/2014/main" id="{5A27068C-834E-46EC-AC73-16C4DA289F56}"/>
                </a:ext>
              </a:extLst>
            </p:cNvPr>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7" name="ColorBlock">
              <a:extLst>
                <a:ext uri="{FF2B5EF4-FFF2-40B4-BE49-F238E27FC236}">
                  <a16:creationId xmlns:a16="http://schemas.microsoft.com/office/drawing/2014/main" id="{F8B90237-8698-4BB9-8B5E-8E1ACF2E9E78}"/>
                </a:ext>
              </a:extLst>
            </p:cNvPr>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8" name="TypeText">
              <a:extLst>
                <a:ext uri="{FF2B5EF4-FFF2-40B4-BE49-F238E27FC236}">
                  <a16:creationId xmlns:a16="http://schemas.microsoft.com/office/drawing/2014/main" id="{C77EA955-2FC1-4CD6-9B00-ECAFB2BF4CC4}"/>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algn="l"/>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5" name="TipText">
              <a:extLst>
                <a:ext uri="{FF2B5EF4-FFF2-40B4-BE49-F238E27FC236}">
                  <a16:creationId xmlns:a16="http://schemas.microsoft.com/office/drawing/2014/main" id="{87644304-CBCC-4B86-905C-B472C666A37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800D5E06-72E0-4A99-9C4E-D7A1F00281C9}"/>
              </a:ext>
            </a:extLst>
          </p:cNvPr>
          <p:cNvPicPr>
            <a:picLocks/>
          </p:cNvPicPr>
          <p:nvPr>
            <p:custDataLst>
              <p:tags r:id="rId13"/>
            </p:custDataLst>
          </p:nvPr>
        </p:nvPicPr>
        <p:blipFill>
          <a:blip r:embed="rId21">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430646071"/>
      </p:ext>
    </p:extLst>
  </p:cSld>
  <p:clrMapOvr>
    <a:masterClrMapping/>
  </p:clrMapOvr>
  <p:transition spd="med">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a:xfrm>
                <a:off x="56456" y="1160463"/>
                <a:ext cx="9649519" cy="5616575"/>
              </a:xfrm>
            </p:spPr>
            <p:txBody>
              <a:bodyPr/>
              <a:lstStyle/>
              <a:p>
                <a:r>
                  <a:rPr lang="zh-CN" altLang="en-US" sz="1800" dirty="0"/>
                  <a:t>变尺度法中，需要存储和更新对称</a:t>
                </a:r>
                <a14:m>
                  <m:oMath xmlns:m="http://schemas.openxmlformats.org/officeDocument/2006/math">
                    <m:r>
                      <a:rPr lang="en-US" altLang="zh-CN" sz="1800" b="1" i="1" smtClean="0">
                        <a:latin typeface="Cambria Math" panose="02040503050406030204" pitchFamily="18" charset="0"/>
                      </a:rPr>
                      <m:t>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𝒏</m:t>
                    </m:r>
                  </m:oMath>
                </a14:m>
                <a:r>
                  <a:rPr lang="zh-CN" altLang="en-US" sz="1800" dirty="0"/>
                  <a:t>矩阵，因此每次迭代需要</a:t>
                </a:r>
                <a14:m>
                  <m:oMath xmlns:m="http://schemas.openxmlformats.org/officeDocument/2006/math">
                    <m:r>
                      <a:rPr lang="en-US" altLang="zh-CN" sz="1800" b="1" i="1" smtClean="0">
                        <a:latin typeface="Cambria Math" panose="02040503050406030204" pitchFamily="18" charset="0"/>
                      </a:rPr>
                      <m:t>𝑶</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𝒏</m:t>
                        </m:r>
                      </m:e>
                      <m:sup>
                        <m:r>
                          <a:rPr lang="en-US" altLang="zh-CN" sz="1800" b="1" i="1" smtClean="0">
                            <a:latin typeface="Cambria Math" panose="02040503050406030204" pitchFamily="18" charset="0"/>
                          </a:rPr>
                          <m:t>𝟐</m:t>
                        </m:r>
                      </m:sup>
                    </m:sSup>
                    <m:r>
                      <a:rPr lang="en-US" altLang="zh-CN" sz="1800" b="1" i="1" smtClean="0">
                        <a:latin typeface="Cambria Math" panose="02040503050406030204" pitchFamily="18" charset="0"/>
                      </a:rPr>
                      <m:t>)</m:t>
                    </m:r>
                  </m:oMath>
                </a14:m>
                <a:r>
                  <a:rPr lang="zh-CN" altLang="en-US" sz="1800" dirty="0"/>
                  <a:t>次辅助算术运算，这是变尺度法的主要缺点之一。</a:t>
                </a:r>
                <a:endParaRPr lang="en-US" altLang="zh-CN" sz="1800" dirty="0"/>
              </a:p>
              <a:p>
                <a:r>
                  <a:rPr lang="zh-CN" altLang="en-US" sz="1800" dirty="0"/>
                  <a:t>共轭梯度法用于求解极小化二次函数：</a:t>
                </a:r>
                <a14:m>
                  <m:oMath xmlns:m="http://schemas.openxmlformats.org/officeDocument/2006/math">
                    <m:r>
                      <a:rPr lang="en-US" altLang="zh-CN" sz="1800" b="1" i="1" smtClean="0">
                        <a:latin typeface="Cambria Math" panose="02040503050406030204" pitchFamily="18" charset="0"/>
                      </a:rPr>
                      <m:t>𝒎𝒊</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𝒏</m:t>
                        </m:r>
                      </m:e>
                      <m:sub>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𝑹</m:t>
                            </m:r>
                          </m:e>
                          <m:sup>
                            <m:r>
                              <a:rPr lang="en-US" altLang="zh-CN" sz="1800" b="1" i="1" smtClean="0">
                                <a:latin typeface="Cambria Math" panose="02040503050406030204" pitchFamily="18" charset="0"/>
                              </a:rPr>
                              <m:t>𝒏</m:t>
                            </m:r>
                          </m:sup>
                        </m:sSup>
                      </m:sub>
                    </m:sSub>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𝒂</m:t>
                    </m:r>
                    <m:r>
                      <a:rPr lang="en-US" altLang="zh-CN" sz="1800" b="1" i="1" smtClean="0">
                        <a:latin typeface="Cambria Math" panose="02040503050406030204" pitchFamily="18" charset="0"/>
                      </a:rPr>
                      <m:t>+&lt;</m:t>
                    </m:r>
                    <m:r>
                      <a:rPr lang="en-US" altLang="zh-CN" sz="1800" b="1" i="1" smtClean="0">
                        <a:latin typeface="Cambria Math" panose="02040503050406030204" pitchFamily="18" charset="0"/>
                      </a:rPr>
                      <m:t>𝒂</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&gt;+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den>
                    </m:f>
                    <m:r>
                      <a:rPr lang="en-US" altLang="zh-CN" sz="1800" b="1" i="1" smtClean="0">
                        <a:latin typeface="Cambria Math" panose="02040503050406030204" pitchFamily="18" charset="0"/>
                      </a:rPr>
                      <m:t>&lt;</m:t>
                    </m:r>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&gt;,</m:t>
                    </m:r>
                    <m:r>
                      <a:rPr lang="en-US" altLang="zh-CN" sz="1800" b="1" i="1" smtClean="0">
                        <a:latin typeface="Cambria Math" panose="02040503050406030204" pitchFamily="18" charset="0"/>
                      </a:rPr>
                      <m:t>𝑨</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𝑨</m:t>
                        </m:r>
                      </m:e>
                      <m:sup>
                        <m:r>
                          <a:rPr lang="en-US" altLang="zh-CN" sz="1800" b="1" i="1" smtClean="0">
                            <a:latin typeface="Cambria Math" panose="02040503050406030204" pitchFamily="18" charset="0"/>
                          </a:rPr>
                          <m:t>𝑻</m:t>
                        </m:r>
                      </m:sup>
                    </m:sSup>
                    <m:r>
                      <a:rPr lang="en-US" altLang="zh-CN" sz="1800" b="1" i="1" smtClean="0">
                        <a:latin typeface="Cambria Math" panose="02040503050406030204" pitchFamily="18" charset="0"/>
                        <a:ea typeface="Cambria Math" panose="02040503050406030204" pitchFamily="18" charset="0"/>
                      </a:rPr>
                      <m:t>≻</m:t>
                    </m:r>
                    <m:r>
                      <a:rPr lang="en-US" altLang="zh-CN" sz="1800" b="1" i="1" smtClean="0">
                        <a:latin typeface="Cambria Math" panose="02040503050406030204" pitchFamily="18" charset="0"/>
                        <a:ea typeface="Cambria Math" panose="02040503050406030204" pitchFamily="18" charset="0"/>
                      </a:rPr>
                      <m:t>𝟎</m:t>
                    </m:r>
                  </m:oMath>
                </a14:m>
                <a:r>
                  <a:rPr lang="en-US" altLang="zh-CN" sz="1800" dirty="0"/>
                  <a:t>,</a:t>
                </a:r>
                <a:r>
                  <a:rPr lang="zh-CN" altLang="en-US" sz="1800" dirty="0"/>
                  <a:t>其最优解</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𝑨</m:t>
                        </m:r>
                      </m:e>
                      <m: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p>
                    </m:sSup>
                    <m:r>
                      <a:rPr lang="en-US" altLang="zh-CN" sz="1800" b="1" i="1" smtClean="0">
                        <a:latin typeface="Cambria Math" panose="02040503050406030204" pitchFamily="18" charset="0"/>
                      </a:rPr>
                      <m:t>𝒂</m:t>
                    </m:r>
                  </m:oMath>
                </a14:m>
                <a:r>
                  <a:rPr lang="en-US" altLang="zh-CN" sz="1800" dirty="0"/>
                  <a:t>,</a:t>
                </a:r>
                <a:r>
                  <a:rPr lang="zh-CN" altLang="en-US" sz="1800" dirty="0"/>
                  <a:t>因此，目标函数可写为：</a:t>
                </a:r>
                <a:endParaRPr lang="en-US" altLang="zh-CN" sz="1800" dirty="0"/>
              </a:p>
              <a:p>
                <a14:m>
                  <m:oMath xmlns:m="http://schemas.openxmlformats.org/officeDocument/2006/math">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oMath>
                </a14:m>
                <a:r>
                  <a:rPr lang="en-US" altLang="zh-CN" sz="1800" dirty="0"/>
                  <a:t> </a:t>
                </a:r>
                <a14:m>
                  <m:oMath xmlns:m="http://schemas.openxmlformats.org/officeDocument/2006/math">
                    <m:r>
                      <a:rPr lang="en-US" altLang="zh-CN" sz="1800" i="1">
                        <a:latin typeface="Cambria Math" panose="02040503050406030204" pitchFamily="18" charset="0"/>
                      </a:rPr>
                      <m:t>𝒂</m:t>
                    </m:r>
                    <m:r>
                      <a:rPr lang="en-US" altLang="zh-CN" sz="1800" i="1">
                        <a:latin typeface="Cambria Math" panose="02040503050406030204" pitchFamily="18" charset="0"/>
                      </a:rPr>
                      <m:t>+&lt;</m:t>
                    </m:r>
                    <m:r>
                      <a:rPr lang="en-US" altLang="zh-CN" sz="1800" i="1">
                        <a:latin typeface="Cambria Math" panose="02040503050406030204" pitchFamily="18" charset="0"/>
                      </a:rPr>
                      <m:t>𝒂</m:t>
                    </m:r>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i="1">
                        <a:latin typeface="Cambria Math" panose="02040503050406030204" pitchFamily="18" charset="0"/>
                      </a:rPr>
                      <m:t>&gt;+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𝟏</m:t>
                        </m:r>
                      </m:num>
                      <m:den>
                        <m:r>
                          <a:rPr lang="en-US" altLang="zh-CN" sz="1800" i="1">
                            <a:latin typeface="Cambria Math" panose="02040503050406030204" pitchFamily="18" charset="0"/>
                          </a:rPr>
                          <m:t>𝟐</m:t>
                        </m:r>
                      </m:den>
                    </m:f>
                    <m:r>
                      <a:rPr lang="en-US" altLang="zh-CN" sz="1800" i="1">
                        <a:latin typeface="Cambria Math" panose="02040503050406030204" pitchFamily="18" charset="0"/>
                      </a:rPr>
                      <m:t>&lt;</m:t>
                    </m:r>
                    <m:r>
                      <a:rPr lang="en-US" altLang="zh-CN" sz="1800" i="1">
                        <a:latin typeface="Cambria Math" panose="02040503050406030204" pitchFamily="18" charset="0"/>
                      </a:rPr>
                      <m:t>𝑨𝒙</m:t>
                    </m:r>
                    <m:r>
                      <a:rPr lang="en-US" altLang="zh-CN" sz="1800" i="1">
                        <a:latin typeface="Cambria Math" panose="02040503050406030204" pitchFamily="18" charset="0"/>
                      </a:rPr>
                      <m:t>,</m:t>
                    </m:r>
                    <m:r>
                      <a:rPr lang="en-US" altLang="zh-CN" sz="1800" i="1">
                        <a:latin typeface="Cambria Math" panose="02040503050406030204" pitchFamily="18" charset="0"/>
                      </a:rPr>
                      <m:t>𝒙</m:t>
                    </m:r>
                    <m:r>
                      <a:rPr lang="en-US" altLang="zh-CN" sz="1800" b="1" i="1" smtClean="0">
                        <a:latin typeface="Cambria Math" panose="02040503050406030204" pitchFamily="18" charset="0"/>
                      </a:rPr>
                      <m:t>&gt; =</m:t>
                    </m:r>
                    <m:r>
                      <a:rPr lang="en-US" altLang="zh-CN" sz="1800" b="1" i="1" smtClean="0">
                        <a:latin typeface="Cambria Math" panose="02040503050406030204" pitchFamily="18" charset="0"/>
                      </a:rPr>
                      <m:t>𝒂</m:t>
                    </m:r>
                    <m:r>
                      <a:rPr lang="en-US" altLang="zh-CN" sz="1800" b="1" i="1" smtClean="0">
                        <a:latin typeface="Cambria Math" panose="02040503050406030204" pitchFamily="18" charset="0"/>
                      </a:rPr>
                      <m:t>−&lt;</m:t>
                    </m:r>
                    <m:r>
                      <a:rPr lang="en-US" altLang="zh-CN" sz="1800" b="1" i="1" smtClean="0">
                        <a:latin typeface="Cambria Math" panose="02040503050406030204" pitchFamily="18" charset="0"/>
                      </a:rPr>
                      <m:t>𝑨</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&gt;+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den>
                    </m:f>
                    <m:r>
                      <a:rPr lang="en-US" altLang="zh-CN" sz="1800" b="1" i="1" smtClean="0">
                        <a:latin typeface="Cambria Math" panose="02040503050406030204" pitchFamily="18" charset="0"/>
                      </a:rPr>
                      <m:t>&lt;</m:t>
                    </m:r>
                    <m:r>
                      <a:rPr lang="en-US" altLang="zh-CN" sz="1800" b="1" i="1" smtClean="0">
                        <a:latin typeface="Cambria Math" panose="02040503050406030204" pitchFamily="18" charset="0"/>
                      </a:rPr>
                      <m:t>𝑨𝒙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&gt; =</m:t>
                    </m:r>
                    <m:r>
                      <a:rPr lang="en-US" altLang="zh-CN" sz="1800" b="1" i="1" smtClean="0">
                        <a:latin typeface="Cambria Math" panose="02040503050406030204" pitchFamily="18" charset="0"/>
                      </a:rPr>
                      <m:t>𝒂</m:t>
                    </m:r>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den>
                    </m:f>
                    <m:r>
                      <a:rPr lang="en-US" altLang="zh-CN" sz="1800" b="1" i="1" smtClean="0">
                        <a:latin typeface="Cambria Math" panose="02040503050406030204" pitchFamily="18" charset="0"/>
                      </a:rPr>
                      <m:t>&lt;</m:t>
                    </m:r>
                    <m:r>
                      <a:rPr lang="en-US" altLang="zh-CN" sz="1800" b="1" i="1" smtClean="0">
                        <a:latin typeface="Cambria Math" panose="02040503050406030204" pitchFamily="18" charset="0"/>
                      </a:rPr>
                      <m:t>𝑨</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r>
                      <a:rPr lang="en-US" altLang="zh-CN" sz="1800" b="1" i="1" smtClean="0">
                        <a:latin typeface="Cambria Math" panose="02040503050406030204" pitchFamily="18" charset="0"/>
                      </a:rPr>
                      <m:t>&gt;+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den>
                    </m:f>
                    <m:r>
                      <a:rPr lang="en-US" altLang="zh-CN" sz="1800" b="1" i="1" smtClean="0">
                        <a:latin typeface="Cambria Math" panose="02040503050406030204" pitchFamily="18" charset="0"/>
                      </a:rPr>
                      <m:t>&lt;</m:t>
                    </m:r>
                    <m:r>
                      <a:rPr lang="en-US" altLang="zh-CN" sz="1800" b="1" i="1" smtClean="0">
                        <a:latin typeface="Cambria Math" panose="02040503050406030204" pitchFamily="18" charset="0"/>
                      </a:rPr>
                      <m:t>𝑨</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r>
                      <a:rPr lang="en-US" altLang="zh-CN" sz="1800" b="1" i="1" smtClean="0">
                        <a:latin typeface="Cambria Math" panose="02040503050406030204" pitchFamily="18" charset="0"/>
                      </a:rPr>
                      <m:t>&gt;</m:t>
                    </m:r>
                  </m:oMath>
                </a14:m>
                <a:endParaRPr lang="en-US" altLang="zh-CN" sz="1800" dirty="0"/>
              </a:p>
              <a:p>
                <a:r>
                  <a:rPr lang="zh-CN" altLang="en-US" sz="1800" dirty="0"/>
                  <a:t>于是</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𝒇</m:t>
                        </m:r>
                      </m:e>
                      <m:sup>
                        <m:r>
                          <a:rPr lang="en-US" altLang="zh-CN" sz="1800" b="1" i="1" smtClean="0">
                            <a:latin typeface="Cambria Math" panose="02040503050406030204" pitchFamily="18" charset="0"/>
                          </a:rPr>
                          <m:t>∗</m:t>
                        </m:r>
                      </m:sup>
                    </m:s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𝒂</m:t>
                    </m:r>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den>
                    </m:f>
                    <m:r>
                      <a:rPr lang="en-US" altLang="zh-CN" sz="1800" b="1" i="1" smtClean="0">
                        <a:latin typeface="Cambria Math" panose="02040503050406030204" pitchFamily="18" charset="0"/>
                      </a:rPr>
                      <m:t>&lt;</m:t>
                    </m:r>
                    <m:r>
                      <a:rPr lang="en-US" altLang="zh-CN" sz="1800" b="1" i="1" smtClean="0">
                        <a:latin typeface="Cambria Math" panose="02040503050406030204" pitchFamily="18" charset="0"/>
                      </a:rPr>
                      <m:t>𝑨</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r>
                      <a:rPr lang="en-US" altLang="zh-CN" sz="1800" b="1" i="1" smtClean="0">
                        <a:latin typeface="Cambria Math" panose="02040503050406030204" pitchFamily="18" charset="0"/>
                      </a:rPr>
                      <m:t>&gt;</m:t>
                    </m:r>
                  </m:oMath>
                </a14:m>
                <a:r>
                  <a:rPr lang="zh-CN" altLang="en-US" sz="1800" dirty="0"/>
                  <a:t>且</a:t>
                </a:r>
                <a14:m>
                  <m:oMath xmlns:m="http://schemas.openxmlformats.org/officeDocument/2006/math">
                    <m:r>
                      <a:rPr lang="en-US" altLang="zh-CN" sz="1800" b="1" i="0" dirty="0" smtClean="0">
                        <a:latin typeface="Cambria Math" panose="02040503050406030204" pitchFamily="18" charset="0"/>
                      </a:rPr>
                      <m:t>𝛁</m:t>
                    </m:r>
                    <m:r>
                      <a:rPr lang="en-US" altLang="zh-CN" sz="1800" b="1" i="1" dirty="0" smtClean="0">
                        <a:latin typeface="Cambria Math" panose="02040503050406030204" pitchFamily="18" charset="0"/>
                      </a:rPr>
                      <m:t>𝒇</m:t>
                    </m:r>
                    <m:d>
                      <m:dPr>
                        <m:ctrlPr>
                          <a:rPr lang="en-US" altLang="zh-CN" sz="1800" b="1" i="1" dirty="0" smtClean="0">
                            <a:latin typeface="Cambria Math" panose="02040503050406030204" pitchFamily="18" charset="0"/>
                          </a:rPr>
                        </m:ctrlPr>
                      </m:dPr>
                      <m:e>
                        <m:r>
                          <a:rPr lang="en-US" altLang="zh-CN" sz="1800" b="1" i="1" dirty="0" smtClean="0">
                            <a:latin typeface="Cambria Math" panose="02040503050406030204" pitchFamily="18" charset="0"/>
                          </a:rPr>
                          <m:t>𝒙</m:t>
                        </m:r>
                      </m:e>
                    </m:d>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𝑨</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𝒙</m:t>
                    </m:r>
                    <m:r>
                      <a:rPr lang="en-US" altLang="zh-CN" sz="1800" b="1" i="1" dirty="0" smtClean="0">
                        <a:latin typeface="Cambria Math" panose="02040503050406030204" pitchFamily="18" charset="0"/>
                      </a:rPr>
                      <m:t>−</m:t>
                    </m:r>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𝒙</m:t>
                        </m:r>
                      </m:e>
                      <m:sup>
                        <m:r>
                          <a:rPr lang="en-US" altLang="zh-CN" sz="1800" b="1" i="1" dirty="0" smtClean="0">
                            <a:latin typeface="Cambria Math" panose="02040503050406030204" pitchFamily="18" charset="0"/>
                          </a:rPr>
                          <m:t>∗</m:t>
                        </m:r>
                      </m:sup>
                    </m:sSup>
                    <m:r>
                      <a:rPr lang="en-US" altLang="zh-CN" sz="1800" b="1" i="1" dirty="0" smtClean="0">
                        <a:latin typeface="Cambria Math" panose="02040503050406030204" pitchFamily="18" charset="0"/>
                      </a:rPr>
                      <m:t>)</m:t>
                    </m:r>
                  </m:oMath>
                </a14:m>
                <a:endParaRPr lang="en-US" altLang="zh-CN" sz="1800" dirty="0"/>
              </a:p>
              <a:p>
                <a:r>
                  <a:rPr lang="zh-CN" altLang="en-US" sz="1800" dirty="0"/>
                  <a:t>假设给定初始点</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𝟎</m:t>
                        </m:r>
                      </m:sub>
                    </m:sSub>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𝑹</m:t>
                        </m:r>
                      </m:e>
                      <m:sup>
                        <m:r>
                          <a:rPr lang="en-US" altLang="zh-CN" sz="1800" b="1" i="1" smtClean="0">
                            <a:latin typeface="Cambria Math" panose="02040503050406030204" pitchFamily="18" charset="0"/>
                          </a:rPr>
                          <m:t>𝒏</m:t>
                        </m:r>
                      </m:sup>
                    </m:sSup>
                    <m:r>
                      <a:rPr lang="zh-CN" altLang="en-US" sz="1800" i="1">
                        <a:latin typeface="Cambria Math" panose="02040503050406030204" pitchFamily="18" charset="0"/>
                      </a:rPr>
                      <m:t>，</m:t>
                    </m:r>
                  </m:oMath>
                </a14:m>
                <a:r>
                  <a:rPr lang="zh-CN" altLang="en-US" sz="1800" dirty="0"/>
                  <a:t>考虑线性</a:t>
                </a:r>
                <a:r>
                  <a:rPr lang="en-US" altLang="zh-CN" sz="1800" dirty="0" err="1"/>
                  <a:t>Krylov</a:t>
                </a:r>
                <a:r>
                  <a:rPr lang="zh-CN" altLang="en-US" sz="1800" dirty="0"/>
                  <a:t>子空间</a:t>
                </a:r>
                <a:endParaRPr lang="en-US" altLang="zh-CN" sz="1800" dirty="0"/>
              </a:p>
              <a:p>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ℒ</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𝑳𝒊𝒏</m:t>
                    </m:r>
                    <m:d>
                      <m:dPr>
                        <m:begChr m:val="{"/>
                        <m:endChr m:val="}"/>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𝑨</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𝟎</m:t>
                                </m:r>
                              </m:sub>
                            </m:sSub>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e>
                        </m:d>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𝑨</m:t>
                            </m:r>
                          </m:e>
                          <m:sup>
                            <m:r>
                              <a:rPr lang="en-US" altLang="zh-CN" sz="1800" b="1" i="1" smtClean="0">
                                <a:latin typeface="Cambria Math" panose="02040503050406030204" pitchFamily="18" charset="0"/>
                              </a:rPr>
                              <m:t>𝒌</m:t>
                            </m:r>
                          </m:sup>
                        </m:sSup>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𝟎</m:t>
                                </m:r>
                              </m:sub>
                            </m:sSub>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e>
                        </m:d>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oMath>
                </a14:m>
                <a:r>
                  <a:rPr lang="en-US" altLang="zh-CN" sz="1800" dirty="0"/>
                  <a:t>,</a:t>
                </a:r>
              </a:p>
              <a:p>
                <a:r>
                  <a:rPr lang="zh-CN" altLang="en-US" sz="1800" dirty="0"/>
                  <a:t>其中</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𝑨</m:t>
                        </m:r>
                      </m:e>
                      <m:sup>
                        <m:r>
                          <a:rPr lang="en-US" altLang="zh-CN" sz="1800" b="1" i="1" smtClean="0">
                            <a:latin typeface="Cambria Math" panose="02040503050406030204" pitchFamily="18" charset="0"/>
                          </a:rPr>
                          <m:t>𝒌</m:t>
                        </m:r>
                      </m:sup>
                    </m:sSup>
                  </m:oMath>
                </a14:m>
                <a:r>
                  <a:rPr lang="zh-CN" altLang="en-US" sz="1800" dirty="0"/>
                  <a:t>是矩阵</a:t>
                </a:r>
                <a14:m>
                  <m:oMath xmlns:m="http://schemas.openxmlformats.org/officeDocument/2006/math">
                    <m:r>
                      <a:rPr lang="en-US" altLang="zh-CN" sz="1800" b="1" i="1" smtClean="0">
                        <a:latin typeface="Cambria Math" panose="02040503050406030204" pitchFamily="18" charset="0"/>
                      </a:rPr>
                      <m:t>𝑨</m:t>
                    </m:r>
                  </m:oMath>
                </a14:m>
                <a:r>
                  <a:rPr lang="zh-CN" altLang="en-US" sz="1800" dirty="0"/>
                  <a:t>的</a:t>
                </a:r>
                <a14:m>
                  <m:oMath xmlns:m="http://schemas.openxmlformats.org/officeDocument/2006/math">
                    <m:r>
                      <a:rPr lang="en-US" altLang="zh-CN" sz="1800" b="1" i="1" dirty="0" smtClean="0">
                        <a:latin typeface="Cambria Math" panose="02040503050406030204" pitchFamily="18" charset="0"/>
                      </a:rPr>
                      <m:t>𝒌</m:t>
                    </m:r>
                  </m:oMath>
                </a14:m>
                <a:r>
                  <a:rPr lang="zh-CN" altLang="en-US" sz="1800" dirty="0"/>
                  <a:t>次幂，共轭梯度法根据如下规则生成序列</a:t>
                </a:r>
                <a14:m>
                  <m:oMath xmlns:m="http://schemas.openxmlformats.org/officeDocument/2006/math">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oMath>
                </a14:m>
                <a:r>
                  <a:rPr lang="en-US" altLang="zh-CN" sz="1800" dirty="0"/>
                  <a:t>:</a:t>
                </a:r>
              </a:p>
              <a:p>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𝒂𝒓𝒈𝒎𝒊𝒏</m:t>
                    </m:r>
                    <m:d>
                      <m:dPr>
                        <m:begChr m:val="{"/>
                        <m:endChr m:val="}"/>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m:rPr>
                            <m:lit/>
                          </m:rP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𝟎</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ℒ</m:t>
                            </m:r>
                          </m:e>
                          <m:sub>
                            <m:r>
                              <a:rPr lang="en-US" altLang="zh-CN" sz="1800" b="1" i="1" smtClean="0">
                                <a:latin typeface="Cambria Math" panose="02040503050406030204" pitchFamily="18" charset="0"/>
                              </a:rPr>
                              <m:t>𝒌</m:t>
                            </m:r>
                          </m:sub>
                        </m:sSub>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oMath>
                </a14:m>
                <a:endParaRPr lang="en-US" altLang="zh-CN" sz="1800" dirty="0"/>
              </a:p>
              <a:p>
                <a:r>
                  <a:rPr lang="zh-CN" altLang="en-US" sz="1800" dirty="0">
                    <a:solidFill>
                      <a:srgbClr val="FF0000"/>
                    </a:solidFill>
                  </a:rPr>
                  <a:t>引理</a:t>
                </a:r>
                <a:r>
                  <a:rPr lang="zh-CN" altLang="en-US" sz="1800" dirty="0"/>
                  <a:t>：对任意</a:t>
                </a:r>
                <a14:m>
                  <m:oMath xmlns:m="http://schemas.openxmlformats.org/officeDocument/2006/math">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zh-CN" altLang="en-US" sz="1800" i="1">
                        <a:latin typeface="Cambria Math" panose="02040503050406030204" pitchFamily="18" charset="0"/>
                      </a:rPr>
                      <m:t>，</m:t>
                    </m:r>
                  </m:oMath>
                </a14:m>
                <a:r>
                  <a:rPr lang="zh-CN" altLang="en-US" sz="1800" dirty="0"/>
                  <a:t>都有</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ℒ</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𝑳𝒊𝒏</m:t>
                    </m:r>
                    <m:d>
                      <m:dPr>
                        <m:begChr m:val="{"/>
                        <m:endChr m:val="}"/>
                        <m:ctrlPr>
                          <a:rPr lang="en-US" altLang="zh-CN" sz="1800" b="1" i="1" smtClean="0">
                            <a:latin typeface="Cambria Math" panose="02040503050406030204" pitchFamily="18" charset="0"/>
                          </a:rPr>
                        </m:ctrlPr>
                      </m:dPr>
                      <m:e>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𝟎</m:t>
                                </m:r>
                              </m:sub>
                            </m:sSub>
                          </m:e>
                        </m:d>
                        <m:r>
                          <a:rPr lang="en-US" altLang="zh-CN" sz="1800" b="1" i="1" smtClean="0">
                            <a:latin typeface="Cambria Math" panose="02040503050406030204" pitchFamily="18" charset="0"/>
                          </a:rPr>
                          <m:t>,⋯,</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e>
                        </m:d>
                      </m:e>
                    </m:d>
                  </m:oMath>
                </a14:m>
                <a:endParaRPr lang="en-US" altLang="zh-CN" sz="1800" dirty="0"/>
              </a:p>
              <a:p>
                <a:pPr lvl="1"/>
                <a:r>
                  <a:rPr lang="zh-CN" altLang="en-US" sz="1400" dirty="0"/>
                  <a:t>证明：对</a:t>
                </a:r>
                <a14:m>
                  <m:oMath xmlns:m="http://schemas.openxmlformats.org/officeDocument/2006/math">
                    <m:r>
                      <a:rPr lang="en-US" altLang="zh-CN" sz="1400" b="1" i="1" smtClean="0">
                        <a:latin typeface="Cambria Math" panose="02040503050406030204" pitchFamily="18" charset="0"/>
                      </a:rPr>
                      <m:t>𝒌</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r>
                      <a:rPr lang="zh-CN" altLang="en-US" sz="1400" i="1">
                        <a:latin typeface="Cambria Math" panose="02040503050406030204" pitchFamily="18" charset="0"/>
                      </a:rPr>
                      <m:t>，</m:t>
                    </m:r>
                  </m:oMath>
                </a14:m>
                <a:r>
                  <a:rPr lang="zh-CN" altLang="en-US" sz="1400" dirty="0"/>
                  <a:t>因为</a:t>
                </a:r>
                <a14:m>
                  <m:oMath xmlns:m="http://schemas.openxmlformats.org/officeDocument/2006/math">
                    <m:r>
                      <a:rPr lang="en-US" altLang="zh-CN" sz="1400" b="1" i="0" dirty="0" smtClean="0">
                        <a:latin typeface="Cambria Math" panose="02040503050406030204" pitchFamily="18" charset="0"/>
                      </a:rPr>
                      <m:t>𝛁</m:t>
                    </m:r>
                    <m:r>
                      <a:rPr lang="en-US" altLang="zh-CN" sz="1400" b="1" i="1" dirty="0" smtClean="0">
                        <a:latin typeface="Cambria Math" panose="02040503050406030204" pitchFamily="18" charset="0"/>
                      </a:rPr>
                      <m:t>𝒇</m:t>
                    </m:r>
                    <m:d>
                      <m:dPr>
                        <m:ctrlPr>
                          <a:rPr lang="en-US" altLang="zh-CN" sz="1400" b="1" i="1" dirty="0" smtClean="0">
                            <a:latin typeface="Cambria Math" panose="02040503050406030204" pitchFamily="18" charset="0"/>
                          </a:rPr>
                        </m:ctrlPr>
                      </m:dPr>
                      <m:e>
                        <m:sSub>
                          <m:sSubPr>
                            <m:ctrlPr>
                              <a:rPr lang="en-US" altLang="zh-CN" sz="1400" b="1" i="1" dirty="0" smtClean="0">
                                <a:latin typeface="Cambria Math" panose="02040503050406030204" pitchFamily="18" charset="0"/>
                              </a:rPr>
                            </m:ctrlPr>
                          </m:sSubPr>
                          <m:e>
                            <m:r>
                              <a:rPr lang="en-US" altLang="zh-CN" sz="1400" b="1" i="1" dirty="0" smtClean="0">
                                <a:latin typeface="Cambria Math" panose="02040503050406030204" pitchFamily="18" charset="0"/>
                              </a:rPr>
                              <m:t>𝒙</m:t>
                            </m:r>
                          </m:e>
                          <m:sub>
                            <m:r>
                              <a:rPr lang="en-US" altLang="zh-CN" sz="1400" b="1" i="1" dirty="0" smtClean="0">
                                <a:latin typeface="Cambria Math" panose="02040503050406030204" pitchFamily="18" charset="0"/>
                              </a:rPr>
                              <m:t>𝟎</m:t>
                            </m:r>
                          </m:sub>
                        </m:sSub>
                      </m:e>
                    </m:d>
                    <m:r>
                      <a:rPr lang="en-US" altLang="zh-CN" sz="1400" b="1" i="1" dirty="0" smtClean="0">
                        <a:latin typeface="Cambria Math" panose="02040503050406030204" pitchFamily="18" charset="0"/>
                      </a:rPr>
                      <m:t>=</m:t>
                    </m:r>
                    <m:r>
                      <a:rPr lang="en-US" altLang="zh-CN" sz="1400" b="1" i="1" dirty="0" smtClean="0">
                        <a:latin typeface="Cambria Math" panose="02040503050406030204" pitchFamily="18" charset="0"/>
                      </a:rPr>
                      <m:t>𝑨</m:t>
                    </m:r>
                    <m:r>
                      <a:rPr lang="en-US" altLang="zh-CN" sz="1400" b="1" i="1" dirty="0" smtClean="0">
                        <a:latin typeface="Cambria Math" panose="02040503050406030204" pitchFamily="18" charset="0"/>
                      </a:rPr>
                      <m:t>(</m:t>
                    </m:r>
                    <m:sSub>
                      <m:sSubPr>
                        <m:ctrlPr>
                          <a:rPr lang="en-US" altLang="zh-CN" sz="1400" b="1" i="1" dirty="0" smtClean="0">
                            <a:latin typeface="Cambria Math" panose="02040503050406030204" pitchFamily="18" charset="0"/>
                          </a:rPr>
                        </m:ctrlPr>
                      </m:sSubPr>
                      <m:e>
                        <m:r>
                          <a:rPr lang="en-US" altLang="zh-CN" sz="1400" b="1" i="1" dirty="0" smtClean="0">
                            <a:latin typeface="Cambria Math" panose="02040503050406030204" pitchFamily="18" charset="0"/>
                          </a:rPr>
                          <m:t>𝒙</m:t>
                        </m:r>
                      </m:e>
                      <m:sub>
                        <m:r>
                          <a:rPr lang="en-US" altLang="zh-CN" sz="1400" b="1" i="1" dirty="0" smtClean="0">
                            <a:latin typeface="Cambria Math" panose="02040503050406030204" pitchFamily="18" charset="0"/>
                          </a:rPr>
                          <m:t>𝟎</m:t>
                        </m:r>
                      </m:sub>
                    </m:sSub>
                    <m:r>
                      <a:rPr lang="en-US" altLang="zh-CN" sz="1400" b="1" i="1" dirty="0" smtClean="0">
                        <a:latin typeface="Cambria Math" panose="02040503050406030204" pitchFamily="18" charset="0"/>
                      </a:rPr>
                      <m:t>−</m:t>
                    </m:r>
                    <m:sSup>
                      <m:sSupPr>
                        <m:ctrlPr>
                          <a:rPr lang="en-US" altLang="zh-CN" sz="1400" b="1" i="1" dirty="0" smtClean="0">
                            <a:latin typeface="Cambria Math" panose="02040503050406030204" pitchFamily="18" charset="0"/>
                          </a:rPr>
                        </m:ctrlPr>
                      </m:sSupPr>
                      <m:e>
                        <m:r>
                          <a:rPr lang="en-US" altLang="zh-CN" sz="1400" b="1" i="1" dirty="0" smtClean="0">
                            <a:latin typeface="Cambria Math" panose="02040503050406030204" pitchFamily="18" charset="0"/>
                          </a:rPr>
                          <m:t>𝒙</m:t>
                        </m:r>
                      </m:e>
                      <m:sup>
                        <m:r>
                          <a:rPr lang="en-US" altLang="zh-CN" sz="1400" b="1" i="1" dirty="0" smtClean="0">
                            <a:latin typeface="Cambria Math" panose="02040503050406030204" pitchFamily="18" charset="0"/>
                          </a:rPr>
                          <m:t>∗</m:t>
                        </m:r>
                      </m:sup>
                    </m:sSup>
                    <m:r>
                      <a:rPr lang="en-US" altLang="zh-CN" sz="1400" b="1" i="1" dirty="0" smtClean="0">
                        <a:latin typeface="Cambria Math" panose="02040503050406030204" pitchFamily="18" charset="0"/>
                      </a:rPr>
                      <m:t>)</m:t>
                    </m:r>
                    <m:r>
                      <a:rPr lang="zh-CN" altLang="en-US" sz="1400" i="1" dirty="0">
                        <a:latin typeface="Cambria Math" panose="02040503050406030204" pitchFamily="18" charset="0"/>
                      </a:rPr>
                      <m:t>，</m:t>
                    </m:r>
                  </m:oMath>
                </a14:m>
                <a:r>
                  <a:rPr lang="zh-CN" altLang="en-US" sz="1400" dirty="0"/>
                  <a:t>因此结论成立。假设对</a:t>
                </a:r>
                <a14:m>
                  <m:oMath xmlns:m="http://schemas.openxmlformats.org/officeDocument/2006/math">
                    <m:r>
                      <a:rPr lang="en-US" altLang="zh-CN" sz="1400" b="1" i="1" smtClean="0">
                        <a:latin typeface="Cambria Math" panose="02040503050406030204" pitchFamily="18" charset="0"/>
                      </a:rPr>
                      <m:t>𝒌</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oMath>
                </a14:m>
                <a:r>
                  <a:rPr lang="zh-CN" altLang="en-US" sz="1400" dirty="0"/>
                  <a:t>成立，考虑点</a:t>
                </a:r>
                <a14:m>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𝒌</m:t>
                        </m:r>
                      </m:sub>
                    </m:sSub>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𝟎</m:t>
                        </m:r>
                      </m:sub>
                    </m:sSub>
                    <m:r>
                      <a:rPr lang="en-US" altLang="zh-CN" sz="1400" b="1" i="1" smtClean="0">
                        <a:latin typeface="Cambria Math" panose="02040503050406030204" pitchFamily="18" charset="0"/>
                      </a:rPr>
                      <m:t>+</m:t>
                    </m:r>
                    <m:nary>
                      <m:naryPr>
                        <m:chr m:val="∑"/>
                        <m:ctrlPr>
                          <a:rPr lang="en-US" altLang="zh-CN" sz="1400" b="1" i="1" smtClean="0">
                            <a:latin typeface="Cambria Math" panose="02040503050406030204" pitchFamily="18" charset="0"/>
                          </a:rPr>
                        </m:ctrlPr>
                      </m:naryPr>
                      <m:sub>
                        <m:r>
                          <a:rPr lang="en-US" altLang="zh-CN" sz="1400" b="1" i="1" smtClean="0">
                            <a:latin typeface="Cambria Math" panose="02040503050406030204" pitchFamily="18" charset="0"/>
                          </a:rPr>
                          <m:t>𝒊</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sub>
                      <m:sup>
                        <m:r>
                          <a:rPr lang="en-US" altLang="zh-CN" sz="1400" b="1" i="1" smtClean="0">
                            <a:latin typeface="Cambria Math" panose="02040503050406030204" pitchFamily="18" charset="0"/>
                          </a:rPr>
                          <m:t>𝒌</m:t>
                        </m:r>
                      </m:sup>
                      <m:e>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𝝀</m:t>
                            </m:r>
                          </m:e>
                          <m:sup>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𝒊</m:t>
                                </m:r>
                              </m:e>
                            </m:d>
                          </m:sup>
                        </m:sSup>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𝑨</m:t>
                            </m:r>
                          </m:e>
                          <m:sup>
                            <m:r>
                              <a:rPr lang="en-US" altLang="zh-CN" sz="1400" b="1" i="1" smtClean="0">
                                <a:latin typeface="Cambria Math" panose="02040503050406030204" pitchFamily="18" charset="0"/>
                              </a:rPr>
                              <m:t>𝒊</m:t>
                            </m:r>
                          </m:sup>
                        </m:sSup>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𝟎</m:t>
                            </m:r>
                          </m:sub>
                        </m:sSub>
                        <m:r>
                          <a:rPr lang="en-US" altLang="zh-CN" sz="1400" b="1" i="1" smtClean="0">
                            <a:latin typeface="Cambria Math" panose="02040503050406030204" pitchFamily="18" charset="0"/>
                          </a:rPr>
                          <m:t>−</m:t>
                        </m:r>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𝒙</m:t>
                            </m:r>
                          </m:e>
                          <m:sup>
                            <m:r>
                              <a:rPr lang="en-US" altLang="zh-CN" sz="1400" b="1" i="1" smtClean="0">
                                <a:latin typeface="Cambria Math" panose="02040503050406030204" pitchFamily="18" charset="0"/>
                              </a:rPr>
                              <m:t>∗</m:t>
                            </m:r>
                          </m:sup>
                        </m:sSup>
                        <m:r>
                          <a:rPr lang="en-US" altLang="zh-CN" sz="1400" b="1" i="1" smtClean="0">
                            <a:latin typeface="Cambria Math" panose="02040503050406030204" pitchFamily="18" charset="0"/>
                          </a:rPr>
                          <m:t>)</m:t>
                        </m:r>
                      </m:e>
                    </m:nary>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𝟎</m:t>
                        </m:r>
                      </m:sub>
                    </m:sSub>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ℒ</m:t>
                        </m:r>
                      </m:e>
                      <m:sub>
                        <m:r>
                          <a:rPr lang="en-US" altLang="zh-CN" sz="1400" b="1" i="1" smtClean="0">
                            <a:latin typeface="Cambria Math" panose="02040503050406030204" pitchFamily="18" charset="0"/>
                          </a:rPr>
                          <m:t>𝒌</m:t>
                        </m:r>
                      </m:sub>
                    </m:sSub>
                  </m:oMath>
                </a14:m>
                <a:r>
                  <a:rPr lang="en-US" altLang="zh-CN" sz="1400" dirty="0"/>
                  <a:t>,</a:t>
                </a:r>
                <a:r>
                  <a:rPr lang="zh-CN" altLang="en-US" sz="1400" dirty="0"/>
                  <a:t>这里</a:t>
                </a:r>
                <a14:m>
                  <m:oMath xmlns:m="http://schemas.openxmlformats.org/officeDocument/2006/math">
                    <m:r>
                      <a:rPr lang="en-US" altLang="zh-CN" sz="1400" b="1" i="1" smtClean="0">
                        <a:latin typeface="Cambria Math" panose="02040503050406030204" pitchFamily="18" charset="0"/>
                      </a:rPr>
                      <m:t>𝝀</m:t>
                    </m:r>
                    <m:r>
                      <a:rPr lang="en-US" altLang="zh-CN" sz="1400" b="1" i="1" smtClean="0">
                        <a:latin typeface="Cambria Math" panose="02040503050406030204" pitchFamily="18" charset="0"/>
                      </a:rPr>
                      <m:t>∈</m:t>
                    </m:r>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𝑹</m:t>
                        </m:r>
                      </m:e>
                      <m:sup>
                        <m:r>
                          <a:rPr lang="en-US" altLang="zh-CN" sz="1400" b="1" i="1" smtClean="0">
                            <a:latin typeface="Cambria Math" panose="02040503050406030204" pitchFamily="18" charset="0"/>
                          </a:rPr>
                          <m:t>𝒌</m:t>
                        </m:r>
                      </m:sup>
                    </m:sSup>
                    <m:r>
                      <a:rPr lang="en-US" altLang="zh-CN" sz="1400" b="1" i="1" smtClean="0">
                        <a:latin typeface="Cambria Math" panose="02040503050406030204" pitchFamily="18" charset="0"/>
                      </a:rPr>
                      <m:t>,</m:t>
                    </m:r>
                  </m:oMath>
                </a14:m>
                <a:r>
                  <a:rPr lang="zh-CN" altLang="en-US" sz="1400" dirty="0"/>
                  <a:t>则对</a:t>
                </a:r>
                <a14:m>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ℒ</m:t>
                        </m:r>
                      </m:e>
                      <m:sub>
                        <m:r>
                          <a:rPr lang="en-US" altLang="zh-CN" sz="1400" b="1" i="1" smtClean="0">
                            <a:latin typeface="Cambria Math" panose="02040503050406030204" pitchFamily="18" charset="0"/>
                          </a:rPr>
                          <m:t>𝒌</m:t>
                        </m:r>
                      </m:sub>
                    </m:sSub>
                  </m:oMath>
                </a14:m>
                <a:r>
                  <a:rPr lang="zh-CN" altLang="en-US" sz="1400" dirty="0"/>
                  <a:t>中的某个</a:t>
                </a:r>
                <a14:m>
                  <m:oMath xmlns:m="http://schemas.openxmlformats.org/officeDocument/2006/math">
                    <m:r>
                      <a:rPr lang="en-US" altLang="zh-CN" sz="1400" b="1" i="1" smtClean="0">
                        <a:latin typeface="Cambria Math" panose="02040503050406030204" pitchFamily="18" charset="0"/>
                      </a:rPr>
                      <m:t>𝒚</m:t>
                    </m:r>
                  </m:oMath>
                </a14:m>
                <a:r>
                  <a:rPr lang="zh-CN" altLang="en-US" sz="1400" dirty="0"/>
                  <a:t>有：</a:t>
                </a:r>
                <a:endParaRPr lang="en-US" altLang="zh-CN" sz="1400" dirty="0"/>
              </a:p>
              <a:p>
                <a:pPr lvl="1"/>
                <a14:m>
                  <m:oMath xmlns:m="http://schemas.openxmlformats.org/officeDocument/2006/math">
                    <m:r>
                      <a:rPr lang="en-US" altLang="zh-CN" sz="1400" b="1" i="0" smtClean="0">
                        <a:latin typeface="Cambria Math" panose="02040503050406030204" pitchFamily="18" charset="0"/>
                      </a:rPr>
                      <m:t>𝛁</m:t>
                    </m:r>
                    <m:r>
                      <a:rPr lang="en-US" altLang="zh-CN" sz="1400" b="1" i="1" smtClean="0">
                        <a:latin typeface="Cambria Math" panose="02040503050406030204" pitchFamily="18" charset="0"/>
                      </a:rPr>
                      <m:t>𝒇</m:t>
                    </m:r>
                    <m:d>
                      <m:dPr>
                        <m:ctrlPr>
                          <a:rPr lang="en-US" altLang="zh-CN" sz="1400" b="1" i="1" smtClean="0">
                            <a:latin typeface="Cambria Math" panose="02040503050406030204" pitchFamily="18" charset="0"/>
                          </a:rPr>
                        </m:ctrlPr>
                      </m:dPr>
                      <m:e>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𝒌</m:t>
                            </m:r>
                          </m:sub>
                        </m:sSub>
                      </m:e>
                    </m:d>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𝑨</m:t>
                    </m:r>
                    <m:d>
                      <m:dPr>
                        <m:ctrlPr>
                          <a:rPr lang="en-US" altLang="zh-CN" sz="1400" b="1" i="1" smtClean="0">
                            <a:latin typeface="Cambria Math" panose="02040503050406030204" pitchFamily="18" charset="0"/>
                          </a:rPr>
                        </m:ctrlPr>
                      </m:dPr>
                      <m:e>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𝟎</m:t>
                            </m:r>
                          </m:sub>
                        </m:sSub>
                        <m:r>
                          <a:rPr lang="en-US" altLang="zh-CN" sz="1400" b="1" i="1" smtClean="0">
                            <a:latin typeface="Cambria Math" panose="02040503050406030204" pitchFamily="18" charset="0"/>
                          </a:rPr>
                          <m:t>−</m:t>
                        </m:r>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𝒙</m:t>
                            </m:r>
                          </m:e>
                          <m:sup>
                            <m:r>
                              <a:rPr lang="en-US" altLang="zh-CN" sz="1400" b="1" i="1" smtClean="0">
                                <a:latin typeface="Cambria Math" panose="02040503050406030204" pitchFamily="18" charset="0"/>
                              </a:rPr>
                              <m:t>∗</m:t>
                            </m:r>
                          </m:sup>
                        </m:sSup>
                      </m:e>
                    </m:d>
                    <m:r>
                      <a:rPr lang="en-US" altLang="zh-CN" sz="1400" b="1" i="1" smtClean="0">
                        <a:latin typeface="Cambria Math" panose="02040503050406030204" pitchFamily="18" charset="0"/>
                      </a:rPr>
                      <m:t>+</m:t>
                    </m:r>
                    <m:nary>
                      <m:naryPr>
                        <m:chr m:val="∑"/>
                        <m:ctrlPr>
                          <a:rPr lang="en-US" altLang="zh-CN" sz="1400" i="1">
                            <a:latin typeface="Cambria Math" panose="02040503050406030204" pitchFamily="18" charset="0"/>
                          </a:rPr>
                        </m:ctrlPr>
                      </m:naryPr>
                      <m:sub>
                        <m:r>
                          <a:rPr lang="en-US" altLang="zh-CN" sz="1400" i="1">
                            <a:latin typeface="Cambria Math" panose="02040503050406030204" pitchFamily="18" charset="0"/>
                          </a:rPr>
                          <m:t>𝒊</m:t>
                        </m:r>
                        <m:r>
                          <a:rPr lang="en-US" altLang="zh-CN" sz="1400" i="1">
                            <a:latin typeface="Cambria Math" panose="02040503050406030204" pitchFamily="18" charset="0"/>
                          </a:rPr>
                          <m:t>=</m:t>
                        </m:r>
                        <m:r>
                          <a:rPr lang="en-US" altLang="zh-CN" sz="1400" i="1">
                            <a:latin typeface="Cambria Math" panose="02040503050406030204" pitchFamily="18" charset="0"/>
                          </a:rPr>
                          <m:t>𝟏</m:t>
                        </m:r>
                      </m:sub>
                      <m:sup>
                        <m:r>
                          <a:rPr lang="en-US" altLang="zh-CN" sz="1400" i="1">
                            <a:latin typeface="Cambria Math" panose="02040503050406030204" pitchFamily="18" charset="0"/>
                          </a:rPr>
                          <m:t>𝒌</m:t>
                        </m:r>
                      </m:sup>
                      <m:e>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𝝀</m:t>
                            </m:r>
                          </m:e>
                          <m:sup>
                            <m:d>
                              <m:dPr>
                                <m:ctrlPr>
                                  <a:rPr lang="en-US" altLang="zh-CN" sz="1400" i="1">
                                    <a:latin typeface="Cambria Math" panose="02040503050406030204" pitchFamily="18" charset="0"/>
                                  </a:rPr>
                                </m:ctrlPr>
                              </m:dPr>
                              <m:e>
                                <m:r>
                                  <a:rPr lang="en-US" altLang="zh-CN" sz="1400" i="1">
                                    <a:latin typeface="Cambria Math" panose="02040503050406030204" pitchFamily="18" charset="0"/>
                                  </a:rPr>
                                  <m:t>𝒊</m:t>
                                </m:r>
                              </m:e>
                            </m:d>
                          </m:sup>
                        </m:sSup>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𝑨</m:t>
                            </m:r>
                          </m:e>
                          <m:sup>
                            <m:r>
                              <a:rPr lang="en-US" altLang="zh-CN" sz="1400" i="1">
                                <a:latin typeface="Cambria Math" panose="02040503050406030204" pitchFamily="18" charset="0"/>
                              </a:rPr>
                              <m:t>𝒊</m:t>
                            </m:r>
                            <m:r>
                              <a:rPr lang="en-US" altLang="zh-CN" sz="1400" i="1" smtClean="0">
                                <a:latin typeface="Cambria Math" panose="02040503050406030204" pitchFamily="18" charset="0"/>
                              </a:rPr>
                              <m:t>+</m:t>
                            </m:r>
                            <m:r>
                              <a:rPr lang="en-US" altLang="zh-CN" sz="1400" b="1" i="1" smtClean="0">
                                <a:latin typeface="Cambria Math" panose="02040503050406030204" pitchFamily="18" charset="0"/>
                              </a:rPr>
                              <m:t>𝟏</m:t>
                            </m:r>
                          </m:sup>
                        </m:sSup>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𝒙</m:t>
                            </m:r>
                          </m:e>
                          <m:sub>
                            <m:r>
                              <a:rPr lang="en-US" altLang="zh-CN" sz="1400" i="1">
                                <a:latin typeface="Cambria Math" panose="02040503050406030204" pitchFamily="18" charset="0"/>
                              </a:rPr>
                              <m:t>𝟎</m:t>
                            </m:r>
                          </m:sub>
                        </m:sSub>
                        <m:r>
                          <a:rPr lang="en-US" altLang="zh-CN" sz="1400" i="1">
                            <a:latin typeface="Cambria Math" panose="02040503050406030204" pitchFamily="18" charset="0"/>
                          </a:rPr>
                          <m:t>−</m:t>
                        </m:r>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𝒙</m:t>
                            </m:r>
                          </m:e>
                          <m:sup>
                            <m:r>
                              <a:rPr lang="en-US" altLang="zh-CN" sz="1400" i="1">
                                <a:latin typeface="Cambria Math" panose="02040503050406030204" pitchFamily="18" charset="0"/>
                              </a:rPr>
                              <m:t>∗</m:t>
                            </m:r>
                          </m:sup>
                        </m:sSup>
                        <m:r>
                          <a:rPr lang="en-US" altLang="zh-CN" sz="1400" i="1">
                            <a:latin typeface="Cambria Math" panose="02040503050406030204" pitchFamily="18" charset="0"/>
                          </a:rPr>
                          <m:t>)</m:t>
                        </m:r>
                      </m:e>
                    </m:nary>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𝒚</m:t>
                    </m:r>
                    <m:r>
                      <a:rPr lang="en-US" altLang="zh-CN" sz="1400" b="1" i="1" smtClean="0">
                        <a:latin typeface="Cambria Math" panose="02040503050406030204" pitchFamily="18" charset="0"/>
                      </a:rPr>
                      <m:t>+</m:t>
                    </m:r>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𝝀</m:t>
                        </m:r>
                      </m:e>
                      <m:sup>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𝒌</m:t>
                            </m:r>
                          </m:e>
                        </m:d>
                      </m:sup>
                    </m:sSup>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𝑨</m:t>
                        </m:r>
                      </m:e>
                      <m:sup>
                        <m:r>
                          <a:rPr lang="en-US" altLang="zh-CN" sz="1400" b="1" i="1" smtClean="0">
                            <a:latin typeface="Cambria Math" panose="02040503050406030204" pitchFamily="18" charset="0"/>
                          </a:rPr>
                          <m:t>𝒌</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sup>
                    </m:sSup>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𝟎</m:t>
                        </m:r>
                      </m:sub>
                    </m:sSub>
                    <m:r>
                      <a:rPr lang="en-US" altLang="zh-CN" sz="1400" b="1" i="1" smtClean="0">
                        <a:latin typeface="Cambria Math" panose="02040503050406030204" pitchFamily="18" charset="0"/>
                      </a:rPr>
                      <m:t>−</m:t>
                    </m:r>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𝒙</m:t>
                        </m:r>
                      </m:e>
                      <m:sup>
                        <m:r>
                          <a:rPr lang="en-US" altLang="zh-CN" sz="1400" b="1" i="1" smtClean="0">
                            <a:latin typeface="Cambria Math" panose="02040503050406030204" pitchFamily="18" charset="0"/>
                          </a:rPr>
                          <m:t>∗</m:t>
                        </m:r>
                      </m:sup>
                    </m:sSup>
                    <m:r>
                      <a:rPr lang="en-US" altLang="zh-CN" sz="1400" b="1" i="1" smtClean="0">
                        <a:latin typeface="Cambria Math" panose="02040503050406030204" pitchFamily="18" charset="0"/>
                      </a:rPr>
                      <m:t>)</m:t>
                    </m:r>
                  </m:oMath>
                </a14:m>
                <a:r>
                  <a:rPr lang="en-US" altLang="zh-CN" sz="1400" dirty="0"/>
                  <a:t>,</a:t>
                </a:r>
              </a:p>
              <a:p>
                <a:r>
                  <a:rPr lang="zh-CN" altLang="en-US" sz="1800" dirty="0"/>
                  <a:t>于是，</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ℒ</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𝑳𝒊𝒏</m:t>
                    </m:r>
                    <m:d>
                      <m:dPr>
                        <m:begChr m:val="{"/>
                        <m:endChr m:val="}"/>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ℒ</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𝑨</m:t>
                            </m:r>
                          </m:e>
                          <m:sup>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p>
                        </m:sSup>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𝟎</m:t>
                                </m:r>
                              </m:sub>
                            </m:sSub>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r>
                                  <a:rPr lang="en-US" altLang="zh-CN" sz="1800" b="1" i="1" smtClean="0">
                                    <a:latin typeface="Cambria Math" panose="02040503050406030204" pitchFamily="18" charset="0"/>
                                  </a:rPr>
                                  <m:t>∗</m:t>
                                </m:r>
                              </m:sup>
                            </m:sSup>
                          </m:e>
                        </m:d>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𝑳𝒊𝒏</m:t>
                    </m:r>
                    <m:d>
                      <m:dPr>
                        <m:begChr m:val="{"/>
                        <m:endChr m:val="}"/>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ℒ</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e>
                        </m:d>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𝑳𝒊𝒏</m:t>
                    </m:r>
                    <m:r>
                      <a:rPr lang="en-US" altLang="zh-CN" sz="1800" b="1" i="1" smtClean="0">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𝟎</m:t>
                            </m:r>
                          </m:sub>
                        </m:sSub>
                      </m:e>
                    </m:d>
                    <m:r>
                      <a:rPr lang="en-US" altLang="zh-CN" sz="1800" i="1">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e>
                    </m:d>
                    <m:r>
                      <a:rPr lang="en-US" altLang="zh-CN" sz="1800" b="1" i="1" smtClean="0">
                        <a:latin typeface="Cambria Math" panose="02040503050406030204" pitchFamily="18" charset="0"/>
                      </a:rPr>
                      <m:t>}</m:t>
                    </m:r>
                  </m:oMath>
                </a14:m>
                <a:endParaRPr lang="en-US" altLang="zh-CN" sz="1800" dirty="0"/>
              </a:p>
            </p:txBody>
          </p:sp>
        </mc:Choice>
        <mc:Fallback>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xfrm>
                <a:off x="56456" y="1160463"/>
                <a:ext cx="9649519" cy="5616575"/>
              </a:xfrm>
              <a:blipFill>
                <a:blip r:embed="rId2"/>
                <a:stretch>
                  <a:fillRect l="-442" t="-651"/>
                </a:stretch>
              </a:blipFill>
            </p:spPr>
            <p:txBody>
              <a:bodyPr/>
              <a:lstStyle/>
              <a:p>
                <a:r>
                  <a:rPr lang="zh-CN" altLang="en-US">
                    <a:noFill/>
                  </a:rPr>
                  <a:t> </a:t>
                </a:r>
              </a:p>
            </p:txBody>
          </p:sp>
        </mc:Fallback>
      </mc:AlternateContent>
      <p:sp>
        <p:nvSpPr>
          <p:cNvPr id="6" name="标题 5">
            <a:extLst>
              <a:ext uri="{FF2B5EF4-FFF2-40B4-BE49-F238E27FC236}">
                <a16:creationId xmlns:a16="http://schemas.microsoft.com/office/drawing/2014/main" id="{F60EBB3D-AFDE-4894-B6F6-F31968BF4A4D}"/>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dirty="0">
                <a:latin typeface="隶书" panose="02010509060101010101" pitchFamily="1" charset="-122"/>
              </a:rPr>
              <a:t>共轭梯度法</a:t>
            </a:r>
            <a:endParaRPr lang="zh-CN" altLang="en-US" dirty="0"/>
          </a:p>
        </p:txBody>
      </p:sp>
    </p:spTree>
    <p:extLst>
      <p:ext uri="{BB962C8B-B14F-4D97-AF65-F5344CB8AC3E}">
        <p14:creationId xmlns:p14="http://schemas.microsoft.com/office/powerpoint/2010/main" val="276937380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additive="base">
                                        <p:cTn id="5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additive="base">
                                        <p:cTn id="6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 calcmode="lin" valueType="num">
                                      <p:cBhvr additive="base">
                                        <p:cTn id="6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a:xfrm>
                <a:off x="56456" y="1160463"/>
                <a:ext cx="9649519" cy="5616575"/>
              </a:xfrm>
            </p:spPr>
            <p:txBody>
              <a:bodyPr/>
              <a:lstStyle/>
              <a:p>
                <a14:m>
                  <m:oMath xmlns:m="http://schemas.openxmlformats.org/officeDocument/2006/math">
                    <m:r>
                      <a:rPr lang="zh-CN" altLang="en-US" sz="1800" i="1" smtClean="0">
                        <a:latin typeface="Cambria Math" panose="02040503050406030204" pitchFamily="18" charset="0"/>
                      </a:rPr>
                      <m:t>引理：</m:t>
                    </m:r>
                  </m:oMath>
                </a14:m>
                <a:r>
                  <a:rPr lang="zh-CN" altLang="en-US" sz="1800" dirty="0"/>
                  <a:t>对任意</a:t>
                </a:r>
                <a14:m>
                  <m:oMath xmlns:m="http://schemas.openxmlformats.org/officeDocument/2006/math">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m:t>
                    </m:r>
                    <m:r>
                      <a:rPr lang="zh-CN" altLang="en-US" sz="1800" i="1">
                        <a:latin typeface="Cambria Math" panose="02040503050406030204" pitchFamily="18" charset="0"/>
                      </a:rPr>
                      <m:t>，</m:t>
                    </m:r>
                  </m:oMath>
                </a14:m>
                <a:r>
                  <a:rPr lang="zh-CN" altLang="en-US" sz="1800" dirty="0"/>
                  <a:t>都有</a:t>
                </a:r>
                <a14:m>
                  <m:oMath xmlns:m="http://schemas.openxmlformats.org/officeDocument/2006/math">
                    <m:r>
                      <a:rPr lang="en-US" altLang="zh-CN" sz="1800" b="1" i="1" smtClean="0">
                        <a:latin typeface="Cambria Math" panose="02040503050406030204" pitchFamily="18" charset="0"/>
                      </a:rPr>
                      <m:t>&lt;</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e>
                    </m:d>
                    <m:r>
                      <a:rPr lang="en-US" altLang="zh-CN" sz="1800" b="1" i="1" smtClean="0">
                        <a:latin typeface="Cambria Math" panose="02040503050406030204" pitchFamily="18" charset="0"/>
                      </a:rPr>
                      <m:t>,</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𝒊</m:t>
                            </m:r>
                          </m:sub>
                        </m:sSub>
                      </m:e>
                    </m:d>
                    <m:r>
                      <a:rPr lang="en-US" altLang="zh-CN" sz="1800" b="1" i="1" smtClean="0">
                        <a:latin typeface="Cambria Math" panose="02040503050406030204" pitchFamily="18" charset="0"/>
                      </a:rPr>
                      <m:t>&gt; =</m:t>
                    </m:r>
                    <m:r>
                      <a:rPr lang="en-US" altLang="zh-CN" sz="1800" b="1" i="1" smtClean="0">
                        <a:latin typeface="Cambria Math" panose="02040503050406030204" pitchFamily="18" charset="0"/>
                      </a:rPr>
                      <m:t>𝟎</m:t>
                    </m:r>
                  </m:oMath>
                </a14:m>
                <a:endParaRPr lang="en-US" altLang="zh-CN" sz="1800" dirty="0"/>
              </a:p>
              <a:p>
                <a:pPr lvl="1"/>
                <a:r>
                  <a:rPr lang="zh-CN" altLang="en-US" sz="1400" dirty="0"/>
                  <a:t>证明：令</a:t>
                </a:r>
                <a14:m>
                  <m:oMath xmlns:m="http://schemas.openxmlformats.org/officeDocument/2006/math">
                    <m:r>
                      <a:rPr lang="en-US" altLang="zh-CN" sz="1400" b="1" i="1" smtClean="0">
                        <a:latin typeface="Cambria Math" panose="02040503050406030204" pitchFamily="18" charset="0"/>
                      </a:rPr>
                      <m:t>𝒌</m:t>
                    </m:r>
                    <m:r>
                      <a:rPr lang="en-US" altLang="zh-CN" sz="1400" b="1" i="1" smtClean="0">
                        <a:latin typeface="Cambria Math" panose="02040503050406030204" pitchFamily="18" charset="0"/>
                      </a:rPr>
                      <m:t>&gt;</m:t>
                    </m:r>
                    <m:r>
                      <a:rPr lang="en-US" altLang="zh-CN" sz="1400" b="1" i="1" smtClean="0">
                        <a:latin typeface="Cambria Math" panose="02040503050406030204" pitchFamily="18" charset="0"/>
                      </a:rPr>
                      <m:t>𝒊</m:t>
                    </m:r>
                    <m:r>
                      <a:rPr lang="en-US" altLang="zh-CN" sz="1400" b="1" i="1" smtClean="0">
                        <a:latin typeface="Cambria Math" panose="02040503050406030204" pitchFamily="18" charset="0"/>
                      </a:rPr>
                      <m:t>,</m:t>
                    </m:r>
                  </m:oMath>
                </a14:m>
                <a:r>
                  <a:rPr lang="zh-CN" altLang="en-US" sz="1400" dirty="0"/>
                  <a:t>考虑函数</a:t>
                </a:r>
                <a:endParaRPr lang="en-US" altLang="zh-CN" sz="1400" dirty="0"/>
              </a:p>
              <a:p>
                <a:pPr lvl="1"/>
                <a14:m>
                  <m:oMath xmlns:m="http://schemas.openxmlformats.org/officeDocument/2006/math">
                    <m:r>
                      <a:rPr lang="en-US" altLang="zh-CN" sz="1400" b="1" i="1" smtClean="0">
                        <a:latin typeface="Cambria Math" panose="02040503050406030204" pitchFamily="18" charset="0"/>
                      </a:rPr>
                      <m:t>𝝓</m:t>
                    </m:r>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𝝀</m:t>
                        </m:r>
                      </m:e>
                    </m:d>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𝒇</m:t>
                    </m:r>
                    <m:d>
                      <m:dPr>
                        <m:ctrlPr>
                          <a:rPr lang="en-US" altLang="zh-CN" sz="1400" b="1" i="1" smtClean="0">
                            <a:latin typeface="Cambria Math" panose="02040503050406030204" pitchFamily="18" charset="0"/>
                          </a:rPr>
                        </m:ctrlPr>
                      </m:dPr>
                      <m:e>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𝟎</m:t>
                            </m:r>
                          </m:sub>
                        </m:sSub>
                        <m:r>
                          <a:rPr lang="en-US" altLang="zh-CN" sz="1400" b="1" i="1" smtClean="0">
                            <a:latin typeface="Cambria Math" panose="02040503050406030204" pitchFamily="18" charset="0"/>
                          </a:rPr>
                          <m:t>+</m:t>
                        </m:r>
                        <m:nary>
                          <m:naryPr>
                            <m:chr m:val="∑"/>
                            <m:ctrlPr>
                              <a:rPr lang="en-US" altLang="zh-CN" sz="1400" b="1" i="1" smtClean="0">
                                <a:latin typeface="Cambria Math" panose="02040503050406030204" pitchFamily="18" charset="0"/>
                              </a:rPr>
                            </m:ctrlPr>
                          </m:naryPr>
                          <m:sub>
                            <m:r>
                              <a:rPr lang="en-US" altLang="zh-CN" sz="1400" b="1" i="1" smtClean="0">
                                <a:latin typeface="Cambria Math" panose="02040503050406030204" pitchFamily="18" charset="0"/>
                              </a:rPr>
                              <m:t>𝒋</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sub>
                          <m:sup>
                            <m:r>
                              <a:rPr lang="en-US" altLang="zh-CN" sz="1400" b="1" i="1" smtClean="0">
                                <a:latin typeface="Cambria Math" panose="02040503050406030204" pitchFamily="18" charset="0"/>
                              </a:rPr>
                              <m:t>𝒌</m:t>
                            </m:r>
                          </m:sup>
                          <m:e>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𝝀</m:t>
                                </m:r>
                              </m:e>
                              <m:sup>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𝒋</m:t>
                                    </m:r>
                                  </m:e>
                                </m:d>
                              </m:sup>
                            </m:sSup>
                            <m:r>
                              <a:rPr lang="en-US" altLang="zh-CN" sz="1400" b="1" i="0" smtClean="0">
                                <a:latin typeface="Cambria Math" panose="02040503050406030204" pitchFamily="18" charset="0"/>
                              </a:rPr>
                              <m:t>𝛁</m:t>
                            </m:r>
                            <m:r>
                              <a:rPr lang="en-US" altLang="zh-CN" sz="1400" b="1" i="1" smtClean="0">
                                <a:latin typeface="Cambria Math" panose="02040503050406030204" pitchFamily="18" charset="0"/>
                              </a:rPr>
                              <m:t>𝒇</m:t>
                            </m:r>
                            <m:d>
                              <m:dPr>
                                <m:ctrlPr>
                                  <a:rPr lang="en-US" altLang="zh-CN" sz="1400" b="1" i="1" smtClean="0">
                                    <a:latin typeface="Cambria Math" panose="02040503050406030204" pitchFamily="18" charset="0"/>
                                  </a:rPr>
                                </m:ctrlPr>
                              </m:dPr>
                              <m:e>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𝒋</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sub>
                                </m:sSub>
                              </m:e>
                            </m:d>
                          </m:e>
                        </m:nary>
                      </m:e>
                    </m:d>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𝝀</m:t>
                    </m:r>
                    <m:r>
                      <a:rPr lang="en-US" altLang="zh-CN" sz="1400" b="1" i="1" smtClean="0">
                        <a:latin typeface="Cambria Math" panose="02040503050406030204" pitchFamily="18" charset="0"/>
                      </a:rPr>
                      <m:t>∈</m:t>
                    </m:r>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𝑹</m:t>
                        </m:r>
                      </m:e>
                      <m:sup>
                        <m:r>
                          <a:rPr lang="en-US" altLang="zh-CN" sz="1400" b="1" i="1" smtClean="0">
                            <a:latin typeface="Cambria Math" panose="02040503050406030204" pitchFamily="18" charset="0"/>
                          </a:rPr>
                          <m:t>𝒌</m:t>
                        </m:r>
                      </m:sup>
                    </m:sSup>
                  </m:oMath>
                </a14:m>
                <a:r>
                  <a:rPr lang="en-US" altLang="zh-CN" sz="1400" dirty="0"/>
                  <a:t>.</a:t>
                </a:r>
                <a:r>
                  <a:rPr lang="zh-CN" altLang="en-US" sz="1400" dirty="0"/>
                  <a:t>由上一条引理，对某</a:t>
                </a:r>
                <a14:m>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𝝀</m:t>
                        </m:r>
                      </m:e>
                      <m:sub>
                        <m:r>
                          <a:rPr lang="en-US" altLang="zh-CN" sz="1400" b="1" i="1" smtClean="0">
                            <a:latin typeface="Cambria Math" panose="02040503050406030204" pitchFamily="18" charset="0"/>
                          </a:rPr>
                          <m:t>∗</m:t>
                        </m:r>
                      </m:sub>
                    </m:sSub>
                    <m:r>
                      <a:rPr lang="en-US" altLang="zh-CN" sz="1400" b="1" i="1" smtClean="0">
                        <a:latin typeface="Cambria Math" panose="02040503050406030204" pitchFamily="18" charset="0"/>
                      </a:rPr>
                      <m:t>∈</m:t>
                    </m:r>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𝑹</m:t>
                        </m:r>
                      </m:e>
                      <m:sup>
                        <m:r>
                          <a:rPr lang="en-US" altLang="zh-CN" sz="1400" b="1" i="1" smtClean="0">
                            <a:latin typeface="Cambria Math" panose="02040503050406030204" pitchFamily="18" charset="0"/>
                          </a:rPr>
                          <m:t>𝒌</m:t>
                        </m:r>
                      </m:sup>
                    </m:sSup>
                    <m:r>
                      <a:rPr lang="en-US" altLang="zh-CN" sz="1400" b="1" i="1" smtClean="0">
                        <a:latin typeface="Cambria Math" panose="02040503050406030204" pitchFamily="18" charset="0"/>
                      </a:rPr>
                      <m:t>,</m:t>
                    </m:r>
                  </m:oMath>
                </a14:m>
                <a:r>
                  <a:rPr lang="zh-CN" altLang="en-US" sz="1400" dirty="0"/>
                  <a:t>我们有</a:t>
                </a:r>
                <a14:m>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𝒌</m:t>
                        </m:r>
                      </m:sub>
                    </m:sSub>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𝟎</m:t>
                        </m:r>
                      </m:sub>
                    </m:sSub>
                    <m:r>
                      <a:rPr lang="en-US" altLang="zh-CN" sz="1400" b="1" i="1" smtClean="0">
                        <a:latin typeface="Cambria Math" panose="02040503050406030204" pitchFamily="18" charset="0"/>
                      </a:rPr>
                      <m:t>+</m:t>
                    </m:r>
                    <m:nary>
                      <m:naryPr>
                        <m:chr m:val="∑"/>
                        <m:ctrlPr>
                          <a:rPr lang="en-US" altLang="zh-CN" sz="1400" b="1" i="1" smtClean="0">
                            <a:latin typeface="Cambria Math" panose="02040503050406030204" pitchFamily="18" charset="0"/>
                          </a:rPr>
                        </m:ctrlPr>
                      </m:naryPr>
                      <m:sub>
                        <m:r>
                          <a:rPr lang="en-US" altLang="zh-CN" sz="1400" b="1" i="1" smtClean="0">
                            <a:latin typeface="Cambria Math" panose="02040503050406030204" pitchFamily="18" charset="0"/>
                          </a:rPr>
                          <m:t>𝒋</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sub>
                      <m:sup>
                        <m:r>
                          <a:rPr lang="en-US" altLang="zh-CN" sz="1400" b="1" i="1" smtClean="0">
                            <a:latin typeface="Cambria Math" panose="02040503050406030204" pitchFamily="18" charset="0"/>
                          </a:rPr>
                          <m:t>𝒌</m:t>
                        </m:r>
                      </m:sup>
                      <m:e>
                        <m:sSubSup>
                          <m:sSubSupPr>
                            <m:ctrlPr>
                              <a:rPr lang="en-US" altLang="zh-CN" sz="1400" b="1" i="1" smtClean="0">
                                <a:latin typeface="Cambria Math" panose="02040503050406030204" pitchFamily="18" charset="0"/>
                              </a:rPr>
                            </m:ctrlPr>
                          </m:sSubSupPr>
                          <m:e>
                            <m:r>
                              <a:rPr lang="en-US" altLang="zh-CN" sz="1400" b="1" i="1" smtClean="0">
                                <a:latin typeface="Cambria Math" panose="02040503050406030204" pitchFamily="18" charset="0"/>
                              </a:rPr>
                              <m:t>𝝀</m:t>
                            </m:r>
                          </m:e>
                          <m:sub>
                            <m:r>
                              <a:rPr lang="en-US" altLang="zh-CN" sz="1400" b="1" i="1" smtClean="0">
                                <a:latin typeface="Cambria Math" panose="02040503050406030204" pitchFamily="18" charset="0"/>
                              </a:rPr>
                              <m:t>∗</m:t>
                            </m:r>
                          </m:sub>
                          <m:sup>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𝒋</m:t>
                                </m:r>
                              </m:e>
                            </m:d>
                          </m:sup>
                        </m:sSubSup>
                        <m:r>
                          <a:rPr lang="en-US" altLang="zh-CN" sz="1400" b="1" i="0" smtClean="0">
                            <a:latin typeface="Cambria Math" panose="02040503050406030204" pitchFamily="18" charset="0"/>
                          </a:rPr>
                          <m:t>𝛁</m:t>
                        </m:r>
                        <m:r>
                          <a:rPr lang="en-US" altLang="zh-CN" sz="1400" b="1" i="1" smtClean="0">
                            <a:latin typeface="Cambria Math" panose="02040503050406030204" pitchFamily="18" charset="0"/>
                          </a:rPr>
                          <m:t>𝒇</m:t>
                        </m:r>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𝒋</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sub>
                        </m:sSub>
                        <m:r>
                          <a:rPr lang="en-US" altLang="zh-CN" sz="1400" b="1" i="1" smtClean="0">
                            <a:latin typeface="Cambria Math" panose="02040503050406030204" pitchFamily="18" charset="0"/>
                          </a:rPr>
                          <m:t>)</m:t>
                        </m:r>
                      </m:e>
                    </m:nary>
                  </m:oMath>
                </a14:m>
                <a:r>
                  <a:rPr lang="en-US" altLang="zh-CN" sz="1400" dirty="0"/>
                  <a:t>.</a:t>
                </a:r>
                <a:r>
                  <a:rPr lang="zh-CN" altLang="en-US" sz="1400" dirty="0"/>
                  <a:t>但是，根据定义，</a:t>
                </a:r>
                <a14:m>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𝒌</m:t>
                        </m:r>
                      </m:sub>
                    </m:sSub>
                  </m:oMath>
                </a14:m>
                <a:r>
                  <a:rPr lang="zh-CN" altLang="en-US" sz="1400" dirty="0"/>
                  <a:t>是</a:t>
                </a:r>
                <a14:m>
                  <m:oMath xmlns:m="http://schemas.openxmlformats.org/officeDocument/2006/math">
                    <m:r>
                      <a:rPr lang="en-US" altLang="zh-CN" sz="1400" b="1" i="1" dirty="0" smtClean="0">
                        <a:latin typeface="Cambria Math" panose="02040503050406030204" pitchFamily="18" charset="0"/>
                      </a:rPr>
                      <m:t>𝒇</m:t>
                    </m:r>
                    <m:r>
                      <a:rPr lang="en-US" altLang="zh-CN" sz="1400" b="1" i="1" dirty="0" smtClean="0">
                        <a:latin typeface="Cambria Math" panose="02040503050406030204" pitchFamily="18" charset="0"/>
                      </a:rPr>
                      <m:t>(⋅)</m:t>
                    </m:r>
                  </m:oMath>
                </a14:m>
                <a:r>
                  <a:rPr lang="zh-CN" altLang="en-US" sz="1400" dirty="0"/>
                  <a:t>在</a:t>
                </a:r>
                <a14:m>
                  <m:oMath xmlns:m="http://schemas.openxmlformats.org/officeDocument/2006/math">
                    <m:sSub>
                      <m:sSubPr>
                        <m:ctrlPr>
                          <a:rPr lang="en-US" altLang="zh-CN" sz="1400" b="1" i="1" dirty="0" smtClean="0">
                            <a:latin typeface="Cambria Math" panose="02040503050406030204" pitchFamily="18" charset="0"/>
                          </a:rPr>
                        </m:ctrlPr>
                      </m:sSubPr>
                      <m:e>
                        <m:r>
                          <a:rPr lang="en-US" altLang="zh-CN" sz="1400" b="1" i="1" dirty="0" smtClean="0">
                            <a:latin typeface="Cambria Math" panose="02040503050406030204" pitchFamily="18" charset="0"/>
                          </a:rPr>
                          <m:t>𝒙</m:t>
                        </m:r>
                      </m:e>
                      <m:sub>
                        <m:r>
                          <a:rPr lang="en-US" altLang="zh-CN" sz="1400" b="1" i="1" dirty="0" smtClean="0">
                            <a:latin typeface="Cambria Math" panose="02040503050406030204" pitchFamily="18" charset="0"/>
                          </a:rPr>
                          <m:t>𝟎</m:t>
                        </m:r>
                      </m:sub>
                    </m:sSub>
                    <m:r>
                      <a:rPr lang="en-US" altLang="zh-CN" sz="1400" b="1" i="1" dirty="0" smtClean="0">
                        <a:latin typeface="Cambria Math" panose="02040503050406030204" pitchFamily="18" charset="0"/>
                      </a:rPr>
                      <m:t>+</m:t>
                    </m:r>
                    <m:sSub>
                      <m:sSubPr>
                        <m:ctrlPr>
                          <a:rPr lang="en-US" altLang="zh-CN" sz="1400" b="1" i="1" dirty="0" smtClean="0">
                            <a:latin typeface="Cambria Math" panose="02040503050406030204" pitchFamily="18" charset="0"/>
                          </a:rPr>
                        </m:ctrlPr>
                      </m:sSubPr>
                      <m:e>
                        <m:r>
                          <a:rPr lang="en-US" altLang="zh-CN" sz="1400" b="1" i="1" dirty="0" smtClean="0">
                            <a:latin typeface="Cambria Math" panose="02040503050406030204" pitchFamily="18" charset="0"/>
                          </a:rPr>
                          <m:t>ℒ</m:t>
                        </m:r>
                      </m:e>
                      <m:sub>
                        <m:r>
                          <a:rPr lang="en-US" altLang="zh-CN" sz="1400" b="1" i="1" dirty="0" smtClean="0">
                            <a:latin typeface="Cambria Math" panose="02040503050406030204" pitchFamily="18" charset="0"/>
                          </a:rPr>
                          <m:t>𝒌</m:t>
                        </m:r>
                      </m:sub>
                    </m:sSub>
                  </m:oMath>
                </a14:m>
                <a:r>
                  <a:rPr lang="zh-CN" altLang="en-US" sz="1400" dirty="0"/>
                  <a:t>上的极小点，故</a:t>
                </a:r>
                <a14:m>
                  <m:oMath xmlns:m="http://schemas.openxmlformats.org/officeDocument/2006/math">
                    <m:r>
                      <a:rPr lang="en-US" altLang="zh-CN" sz="1400" b="1" i="0" smtClean="0">
                        <a:latin typeface="Cambria Math" panose="02040503050406030204" pitchFamily="18" charset="0"/>
                      </a:rPr>
                      <m:t>𝛁</m:t>
                    </m:r>
                    <m:r>
                      <a:rPr lang="en-US" altLang="zh-CN" sz="1400" b="1" i="1" smtClean="0">
                        <a:latin typeface="Cambria Math" panose="02040503050406030204" pitchFamily="18" charset="0"/>
                      </a:rPr>
                      <m:t>𝝓</m:t>
                    </m:r>
                    <m:d>
                      <m:dPr>
                        <m:ctrlPr>
                          <a:rPr lang="en-US" altLang="zh-CN" sz="1400" b="1" i="1" smtClean="0">
                            <a:latin typeface="Cambria Math" panose="02040503050406030204" pitchFamily="18" charset="0"/>
                          </a:rPr>
                        </m:ctrlPr>
                      </m:dPr>
                      <m:e>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𝝀</m:t>
                            </m:r>
                          </m:e>
                          <m:sub>
                            <m:r>
                              <a:rPr lang="en-US" altLang="zh-CN" sz="1400" b="1" i="1" smtClean="0">
                                <a:latin typeface="Cambria Math" panose="02040503050406030204" pitchFamily="18" charset="0"/>
                              </a:rPr>
                              <m:t>∗</m:t>
                            </m:r>
                          </m:sub>
                        </m:sSub>
                      </m:e>
                    </m:d>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zh-CN" altLang="en-US" sz="1400" i="1">
                        <a:latin typeface="Cambria Math" panose="02040503050406030204" pitchFamily="18" charset="0"/>
                      </a:rPr>
                      <m:t>。</m:t>
                    </m:r>
                  </m:oMath>
                </a14:m>
                <a:r>
                  <a:rPr lang="zh-CN" altLang="en-US" sz="1400" dirty="0"/>
                  <a:t>只需要计算梯度的分量，且有：</a:t>
                </a:r>
                <a:endParaRPr lang="en-US" altLang="zh-CN" sz="1400" dirty="0"/>
              </a:p>
              <a:p>
                <a:pPr lvl="1"/>
                <a14:m>
                  <m:oMath xmlns:m="http://schemas.openxmlformats.org/officeDocument/2006/math">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f>
                      <m:fPr>
                        <m:ctrlPr>
                          <a:rPr lang="en-US" altLang="zh-CN" sz="1400" b="1" i="1" smtClean="0">
                            <a:latin typeface="Cambria Math" panose="02040503050406030204" pitchFamily="18" charset="0"/>
                          </a:rPr>
                        </m:ctrlPr>
                      </m:fPr>
                      <m:num>
                        <m:r>
                          <a:rPr lang="en-US" altLang="zh-CN" sz="1400" b="1" i="1" smtClean="0">
                            <a:latin typeface="Cambria Math" panose="02040503050406030204" pitchFamily="18" charset="0"/>
                          </a:rPr>
                          <m:t>𝝏𝝓</m:t>
                        </m:r>
                        <m:d>
                          <m:dPr>
                            <m:ctrlPr>
                              <a:rPr lang="en-US" altLang="zh-CN" sz="1400" b="1" i="1" smtClean="0">
                                <a:latin typeface="Cambria Math" panose="02040503050406030204" pitchFamily="18" charset="0"/>
                              </a:rPr>
                            </m:ctrlPr>
                          </m:dPr>
                          <m:e>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𝝀</m:t>
                                </m:r>
                              </m:e>
                              <m:sub>
                                <m:r>
                                  <a:rPr lang="en-US" altLang="zh-CN" sz="1400" b="1" i="1" smtClean="0">
                                    <a:latin typeface="Cambria Math" panose="02040503050406030204" pitchFamily="18" charset="0"/>
                                  </a:rPr>
                                  <m:t>∗</m:t>
                                </m:r>
                              </m:sub>
                            </m:sSub>
                          </m:e>
                        </m:d>
                      </m:num>
                      <m:den>
                        <m:r>
                          <a:rPr lang="en-US" altLang="zh-CN" sz="1400" b="1" i="1" smtClean="0">
                            <a:latin typeface="Cambria Math" panose="02040503050406030204" pitchFamily="18" charset="0"/>
                          </a:rPr>
                          <m:t>𝝏</m:t>
                        </m:r>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𝝀</m:t>
                            </m:r>
                          </m:e>
                          <m:sup>
                            <m:d>
                              <m:dPr>
                                <m:ctrlPr>
                                  <a:rPr lang="en-US" altLang="zh-CN" sz="1400" b="1" i="1" smtClean="0">
                                    <a:latin typeface="Cambria Math" panose="02040503050406030204" pitchFamily="18" charset="0"/>
                                  </a:rPr>
                                </m:ctrlPr>
                              </m:dPr>
                              <m:e>
                                <m:r>
                                  <a:rPr lang="en-US" altLang="zh-CN" sz="1400" b="1" i="1" smtClean="0">
                                    <a:latin typeface="Cambria Math" panose="02040503050406030204" pitchFamily="18" charset="0"/>
                                  </a:rPr>
                                  <m:t>𝒋</m:t>
                                </m:r>
                              </m:e>
                            </m:d>
                          </m:sup>
                        </m:sSup>
                      </m:den>
                    </m:f>
                    <m:r>
                      <a:rPr lang="en-US" altLang="zh-CN" sz="1400" b="1" i="1" smtClean="0">
                        <a:latin typeface="Cambria Math" panose="02040503050406030204" pitchFamily="18" charset="0"/>
                      </a:rPr>
                      <m:t>=&lt;</m:t>
                    </m:r>
                    <m:r>
                      <a:rPr lang="en-US" altLang="zh-CN" sz="1400" b="1" i="0" smtClean="0">
                        <a:latin typeface="Cambria Math" panose="02040503050406030204" pitchFamily="18" charset="0"/>
                      </a:rPr>
                      <m:t>𝛁</m:t>
                    </m:r>
                    <m:r>
                      <a:rPr lang="en-US" altLang="zh-CN" sz="1400" b="1" i="1" smtClean="0">
                        <a:latin typeface="Cambria Math" panose="02040503050406030204" pitchFamily="18" charset="0"/>
                      </a:rPr>
                      <m:t>𝒇</m:t>
                    </m:r>
                    <m:d>
                      <m:dPr>
                        <m:ctrlPr>
                          <a:rPr lang="en-US" altLang="zh-CN" sz="1400" b="1" i="1" smtClean="0">
                            <a:latin typeface="Cambria Math" panose="02040503050406030204" pitchFamily="18" charset="0"/>
                          </a:rPr>
                        </m:ctrlPr>
                      </m:dPr>
                      <m:e>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𝒌</m:t>
                            </m:r>
                          </m:sub>
                        </m:sSub>
                      </m:e>
                    </m:d>
                    <m:r>
                      <a:rPr lang="en-US" altLang="zh-CN" sz="1400" b="1" i="1" smtClean="0">
                        <a:latin typeface="Cambria Math" panose="02040503050406030204" pitchFamily="18" charset="0"/>
                      </a:rPr>
                      <m:t>,</m:t>
                    </m:r>
                    <m:r>
                      <a:rPr lang="en-US" altLang="zh-CN" sz="1400" b="1" i="0" smtClean="0">
                        <a:latin typeface="Cambria Math" panose="02040503050406030204" pitchFamily="18" charset="0"/>
                      </a:rPr>
                      <m:t>𝛁</m:t>
                    </m:r>
                    <m:r>
                      <a:rPr lang="en-US" altLang="zh-CN" sz="1400" b="1" i="1" smtClean="0">
                        <a:latin typeface="Cambria Math" panose="02040503050406030204" pitchFamily="18" charset="0"/>
                      </a:rPr>
                      <m:t>𝒇</m:t>
                    </m:r>
                    <m:d>
                      <m:dPr>
                        <m:ctrlPr>
                          <a:rPr lang="en-US" altLang="zh-CN" sz="1400" b="1" i="1" smtClean="0">
                            <a:latin typeface="Cambria Math" panose="02040503050406030204" pitchFamily="18" charset="0"/>
                          </a:rPr>
                        </m:ctrlPr>
                      </m:dPr>
                      <m:e>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𝒋</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sub>
                        </m:sSub>
                      </m:e>
                    </m:d>
                    <m:r>
                      <a:rPr lang="en-US" altLang="zh-CN" sz="1400" b="1" i="1" smtClean="0">
                        <a:latin typeface="Cambria Math" panose="02040503050406030204" pitchFamily="18" charset="0"/>
                      </a:rPr>
                      <m:t>&gt;,</m:t>
                    </m:r>
                    <m:r>
                      <a:rPr lang="en-US" altLang="zh-CN" sz="1400" b="1" i="1" smtClean="0">
                        <a:latin typeface="Cambria Math" panose="02040503050406030204" pitchFamily="18" charset="0"/>
                      </a:rPr>
                      <m:t>𝒋</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𝒌</m:t>
                    </m:r>
                  </m:oMath>
                </a14:m>
                <a:r>
                  <a:rPr lang="en-US" altLang="zh-CN" sz="1400" dirty="0"/>
                  <a:t>.</a:t>
                </a:r>
                <a:r>
                  <a:rPr lang="zh-CN" altLang="en-US" sz="1400" dirty="0"/>
                  <a:t>证毕。</a:t>
                </a:r>
                <a:endParaRPr lang="en-US" altLang="zh-CN" sz="1400" dirty="0"/>
              </a:p>
              <a:p>
                <a:r>
                  <a:rPr lang="zh-CN" altLang="en-US" sz="1800" dirty="0"/>
                  <a:t>推论：共轭梯度法求解二次函数极小值问题生成的序列是有限的。（因为</a:t>
                </a:r>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𝑹</m:t>
                        </m:r>
                      </m:e>
                      <m:sup>
                        <m:r>
                          <a:rPr lang="en-US" altLang="zh-CN" sz="1800" b="1" i="1" smtClean="0">
                            <a:latin typeface="Cambria Math" panose="02040503050406030204" pitchFamily="18" charset="0"/>
                          </a:rPr>
                          <m:t>𝒏</m:t>
                        </m:r>
                      </m:sup>
                    </m:sSup>
                  </m:oMath>
                </a14:m>
                <a:r>
                  <a:rPr lang="zh-CN" altLang="en-US" sz="1800" dirty="0"/>
                  <a:t>中非零正交方向向量不能超过</a:t>
                </a:r>
                <a14:m>
                  <m:oMath xmlns:m="http://schemas.openxmlformats.org/officeDocument/2006/math">
                    <m:r>
                      <a:rPr lang="en-US" altLang="zh-CN" sz="1800" b="1" i="1" smtClean="0">
                        <a:latin typeface="Cambria Math" panose="02040503050406030204" pitchFamily="18" charset="0"/>
                      </a:rPr>
                      <m:t>𝒏</m:t>
                    </m:r>
                  </m:oMath>
                </a14:m>
                <a:r>
                  <a:rPr lang="zh-CN" altLang="en-US" sz="1800" dirty="0"/>
                  <a:t>个）</a:t>
                </a:r>
                <a:endParaRPr lang="en-US" altLang="zh-CN" sz="1800" dirty="0"/>
              </a:p>
              <a:p>
                <a:r>
                  <a:rPr lang="zh-CN" altLang="en-US" sz="1800" dirty="0"/>
                  <a:t>推论：对任意</a:t>
                </a:r>
                <a14:m>
                  <m:oMath xmlns:m="http://schemas.openxmlformats.org/officeDocument/2006/math">
                    <m:r>
                      <a:rPr lang="en-US" altLang="zh-CN" sz="1800" b="1" i="1" smtClean="0">
                        <a:latin typeface="Cambria Math" panose="02040503050406030204" pitchFamily="18" charset="0"/>
                      </a:rPr>
                      <m:t>𝒑</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ℒ</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oMath>
                </a14:m>
                <a:r>
                  <a:rPr lang="zh-CN" altLang="en-US" sz="1800" dirty="0"/>
                  <a:t>都有</a:t>
                </a:r>
                <a14:m>
                  <m:oMath xmlns:m="http://schemas.openxmlformats.org/officeDocument/2006/math">
                    <m:r>
                      <a:rPr lang="en-US" altLang="zh-CN" sz="1800" b="1" i="1" smtClean="0">
                        <a:latin typeface="Cambria Math" panose="02040503050406030204" pitchFamily="18" charset="0"/>
                      </a:rPr>
                      <m:t>&lt;</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𝒑</m:t>
                    </m:r>
                    <m:r>
                      <a:rPr lang="en-US" altLang="zh-CN" sz="1800" b="1" i="1" smtClean="0">
                        <a:latin typeface="Cambria Math" panose="02040503050406030204" pitchFamily="18" charset="0"/>
                      </a:rPr>
                      <m:t>&gt; =</m:t>
                    </m:r>
                    <m:r>
                      <a:rPr lang="en-US" altLang="zh-CN" sz="1800" b="1" i="1" smtClean="0">
                        <a:latin typeface="Cambria Math" panose="02040503050406030204" pitchFamily="18" charset="0"/>
                      </a:rPr>
                      <m:t>𝟎</m:t>
                    </m:r>
                  </m:oMath>
                </a14:m>
                <a:endParaRPr lang="en-US" altLang="zh-CN" sz="1800" b="1" dirty="0"/>
              </a:p>
              <a:p>
                <a:r>
                  <a:rPr lang="zh-CN" altLang="en-US" sz="1800" dirty="0"/>
                  <a:t>若令</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𝜹</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oMath>
                </a14:m>
                <a:r>
                  <a:rPr lang="zh-CN" altLang="en-US" sz="1800" dirty="0"/>
                  <a:t>显然有</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ℒ</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𝑳𝒊𝒏</m:t>
                    </m:r>
                    <m:d>
                      <m:dPr>
                        <m:begChr m:val="{"/>
                        <m:endChr m:val="}"/>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𝜹</m:t>
                            </m:r>
                          </m:e>
                          <m:sub>
                            <m:r>
                              <a:rPr lang="en-US" altLang="zh-CN" sz="1800" b="1" i="1" smtClean="0">
                                <a:latin typeface="Cambria Math" panose="02040503050406030204" pitchFamily="18" charset="0"/>
                              </a:rPr>
                              <m:t>𝟎</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𝜹</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e>
                    </m:d>
                  </m:oMath>
                </a14:m>
                <a:endParaRPr lang="en-US" altLang="zh-CN" sz="1800" b="1" dirty="0"/>
              </a:p>
              <a:p>
                <a:r>
                  <a:rPr lang="zh-CN" altLang="en-US" sz="1800" dirty="0">
                    <a:solidFill>
                      <a:srgbClr val="FF0000"/>
                    </a:solidFill>
                  </a:rPr>
                  <a:t>引理：</a:t>
                </a:r>
                <a:r>
                  <a:rPr lang="zh-CN" altLang="en-US" sz="1800" dirty="0"/>
                  <a:t>对任意</a:t>
                </a:r>
                <a14:m>
                  <m:oMath xmlns:m="http://schemas.openxmlformats.org/officeDocument/2006/math">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oMath>
                </a14:m>
                <a:r>
                  <a:rPr lang="zh-CN" altLang="en-US" sz="1800" dirty="0"/>
                  <a:t>都有</a:t>
                </a:r>
                <a14:m>
                  <m:oMath xmlns:m="http://schemas.openxmlformats.org/officeDocument/2006/math">
                    <m:r>
                      <a:rPr lang="en-US" altLang="zh-CN" sz="1800" b="1" i="1" smtClean="0">
                        <a:latin typeface="Cambria Math" panose="02040503050406030204" pitchFamily="18" charset="0"/>
                      </a:rPr>
                      <m:t>&lt;</m:t>
                    </m:r>
                    <m:r>
                      <a:rPr lang="en-US" altLang="zh-CN" sz="1800" b="1" i="1" smtClean="0">
                        <a:latin typeface="Cambria Math" panose="02040503050406030204" pitchFamily="18" charset="0"/>
                      </a:rPr>
                      <m:t>𝑨</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𝜹</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𝜹</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&gt; =</m:t>
                    </m:r>
                    <m:r>
                      <a:rPr lang="en-US" altLang="zh-CN" sz="1800" b="1" i="1" smtClean="0">
                        <a:latin typeface="Cambria Math" panose="02040503050406030204" pitchFamily="18" charset="0"/>
                      </a:rPr>
                      <m:t>𝟎</m:t>
                    </m:r>
                  </m:oMath>
                </a14:m>
                <a:r>
                  <a:rPr lang="en-US" altLang="zh-CN" sz="1800" dirty="0"/>
                  <a:t>（</a:t>
                </a:r>
                <a:r>
                  <a:rPr lang="zh-CN" altLang="en-US" sz="1800" dirty="0"/>
                  <a:t>共轭方向组</a:t>
                </a:r>
                <a:r>
                  <a:rPr lang="en-US" altLang="zh-CN" sz="1800" dirty="0"/>
                  <a:t>）</a:t>
                </a:r>
              </a:p>
              <a:p>
                <a:pPr lvl="1"/>
                <a:r>
                  <a:rPr lang="zh-CN" altLang="en-US" sz="1400" dirty="0"/>
                  <a:t>证明：不失一般性，假设</a:t>
                </a:r>
                <a14:m>
                  <m:oMath xmlns:m="http://schemas.openxmlformats.org/officeDocument/2006/math">
                    <m:r>
                      <a:rPr lang="en-US" altLang="zh-CN" sz="1400" b="1" i="1" smtClean="0">
                        <a:latin typeface="Cambria Math" panose="02040503050406030204" pitchFamily="18" charset="0"/>
                      </a:rPr>
                      <m:t>𝒌</m:t>
                    </m:r>
                    <m:r>
                      <a:rPr lang="en-US" altLang="zh-CN" sz="1400" b="1" i="1" smtClean="0">
                        <a:latin typeface="Cambria Math" panose="02040503050406030204" pitchFamily="18" charset="0"/>
                      </a:rPr>
                      <m:t>&gt;</m:t>
                    </m:r>
                    <m:r>
                      <a:rPr lang="en-US" altLang="zh-CN" sz="1400" b="1" i="1" smtClean="0">
                        <a:latin typeface="Cambria Math" panose="02040503050406030204" pitchFamily="18" charset="0"/>
                      </a:rPr>
                      <m:t>𝒊</m:t>
                    </m:r>
                    <m:r>
                      <a:rPr lang="zh-CN" altLang="en-US" sz="1400" i="1">
                        <a:latin typeface="Cambria Math" panose="02040503050406030204" pitchFamily="18" charset="0"/>
                      </a:rPr>
                      <m:t>，</m:t>
                    </m:r>
                  </m:oMath>
                </a14:m>
                <a:r>
                  <a:rPr lang="zh-CN" altLang="en-US" sz="1400" dirty="0"/>
                  <a:t>因为</a:t>
                </a:r>
                <a14:m>
                  <m:oMath xmlns:m="http://schemas.openxmlformats.org/officeDocument/2006/math">
                    <m:sSub>
                      <m:sSubPr>
                        <m:ctrlPr>
                          <a:rPr lang="en-US" altLang="zh-CN" sz="1400" b="1" i="1" dirty="0" smtClean="0">
                            <a:latin typeface="Cambria Math" panose="02040503050406030204" pitchFamily="18" charset="0"/>
                          </a:rPr>
                        </m:ctrlPr>
                      </m:sSubPr>
                      <m:e>
                        <m:r>
                          <a:rPr lang="en-US" altLang="zh-CN" sz="1400" b="1" i="1" dirty="0" smtClean="0">
                            <a:latin typeface="Cambria Math" panose="02040503050406030204" pitchFamily="18" charset="0"/>
                          </a:rPr>
                          <m:t>𝜹</m:t>
                        </m:r>
                      </m:e>
                      <m:sub>
                        <m:r>
                          <a:rPr lang="en-US" altLang="zh-CN" sz="1400" b="1" i="1" dirty="0" smtClean="0">
                            <a:latin typeface="Cambria Math" panose="02040503050406030204" pitchFamily="18" charset="0"/>
                          </a:rPr>
                          <m:t>𝒊</m:t>
                        </m:r>
                      </m:sub>
                    </m:sSub>
                    <m:r>
                      <a:rPr lang="en-US" altLang="zh-CN" sz="1400" b="1" i="1" dirty="0" smtClean="0">
                        <a:latin typeface="Cambria Math" panose="02040503050406030204" pitchFamily="18" charset="0"/>
                      </a:rPr>
                      <m:t>=</m:t>
                    </m:r>
                    <m:sSub>
                      <m:sSubPr>
                        <m:ctrlPr>
                          <a:rPr lang="en-US" altLang="zh-CN" sz="1400" b="1" i="1" dirty="0" smtClean="0">
                            <a:latin typeface="Cambria Math" panose="02040503050406030204" pitchFamily="18" charset="0"/>
                          </a:rPr>
                        </m:ctrlPr>
                      </m:sSubPr>
                      <m:e>
                        <m:r>
                          <a:rPr lang="en-US" altLang="zh-CN" sz="1400" b="1" i="1" dirty="0" smtClean="0">
                            <a:latin typeface="Cambria Math" panose="02040503050406030204" pitchFamily="18" charset="0"/>
                          </a:rPr>
                          <m:t>𝒙</m:t>
                        </m:r>
                      </m:e>
                      <m:sub>
                        <m:r>
                          <a:rPr lang="en-US" altLang="zh-CN" sz="1400" b="1" i="1" dirty="0" smtClean="0">
                            <a:latin typeface="Cambria Math" panose="02040503050406030204" pitchFamily="18" charset="0"/>
                          </a:rPr>
                          <m:t>𝒊</m:t>
                        </m:r>
                        <m:r>
                          <a:rPr lang="en-US" altLang="zh-CN" sz="1400" b="1" i="1" dirty="0" smtClean="0">
                            <a:latin typeface="Cambria Math" panose="02040503050406030204" pitchFamily="18" charset="0"/>
                          </a:rPr>
                          <m:t>+</m:t>
                        </m:r>
                        <m:r>
                          <a:rPr lang="en-US" altLang="zh-CN" sz="1400" b="1" i="1" dirty="0" smtClean="0">
                            <a:latin typeface="Cambria Math" panose="02040503050406030204" pitchFamily="18" charset="0"/>
                          </a:rPr>
                          <m:t>𝟏</m:t>
                        </m:r>
                      </m:sub>
                    </m:sSub>
                    <m:r>
                      <a:rPr lang="en-US" altLang="zh-CN" sz="1400" b="1" i="1" dirty="0" smtClean="0">
                        <a:latin typeface="Cambria Math" panose="02040503050406030204" pitchFamily="18" charset="0"/>
                      </a:rPr>
                      <m:t>−</m:t>
                    </m:r>
                    <m:sSub>
                      <m:sSubPr>
                        <m:ctrlPr>
                          <a:rPr lang="en-US" altLang="zh-CN" sz="1400" b="1" i="1" dirty="0" smtClean="0">
                            <a:latin typeface="Cambria Math" panose="02040503050406030204" pitchFamily="18" charset="0"/>
                          </a:rPr>
                        </m:ctrlPr>
                      </m:sSubPr>
                      <m:e>
                        <m:r>
                          <a:rPr lang="en-US" altLang="zh-CN" sz="1400" b="1" i="1" dirty="0" smtClean="0">
                            <a:latin typeface="Cambria Math" panose="02040503050406030204" pitchFamily="18" charset="0"/>
                          </a:rPr>
                          <m:t>𝒙</m:t>
                        </m:r>
                      </m:e>
                      <m:sub>
                        <m:r>
                          <a:rPr lang="en-US" altLang="zh-CN" sz="1400" b="1" i="1" dirty="0" smtClean="0">
                            <a:latin typeface="Cambria Math" panose="02040503050406030204" pitchFamily="18" charset="0"/>
                          </a:rPr>
                          <m:t>𝒊</m:t>
                        </m:r>
                      </m:sub>
                    </m:sSub>
                    <m:r>
                      <a:rPr lang="en-US" altLang="zh-CN" sz="1400" b="1" i="1" dirty="0" smtClean="0">
                        <a:latin typeface="Cambria Math" panose="02040503050406030204" pitchFamily="18" charset="0"/>
                      </a:rPr>
                      <m:t>∈</m:t>
                    </m:r>
                    <m:sSub>
                      <m:sSubPr>
                        <m:ctrlPr>
                          <a:rPr lang="en-US" altLang="zh-CN" sz="1400" b="1" i="1" dirty="0" smtClean="0">
                            <a:latin typeface="Cambria Math" panose="02040503050406030204" pitchFamily="18" charset="0"/>
                          </a:rPr>
                        </m:ctrlPr>
                      </m:sSubPr>
                      <m:e>
                        <m:r>
                          <a:rPr lang="en-US" altLang="zh-CN" sz="1400" b="1" i="1" dirty="0" smtClean="0">
                            <a:latin typeface="Cambria Math" panose="02040503050406030204" pitchFamily="18" charset="0"/>
                          </a:rPr>
                          <m:t>ℒ</m:t>
                        </m:r>
                      </m:e>
                      <m:sub>
                        <m:r>
                          <a:rPr lang="en-US" altLang="zh-CN" sz="1400" b="1" i="1" dirty="0" smtClean="0">
                            <a:latin typeface="Cambria Math" panose="02040503050406030204" pitchFamily="18" charset="0"/>
                          </a:rPr>
                          <m:t>𝒊</m:t>
                        </m:r>
                        <m:r>
                          <a:rPr lang="en-US" altLang="zh-CN" sz="1400" b="1" i="1" dirty="0" smtClean="0">
                            <a:latin typeface="Cambria Math" panose="02040503050406030204" pitchFamily="18" charset="0"/>
                          </a:rPr>
                          <m:t>+</m:t>
                        </m:r>
                        <m:r>
                          <a:rPr lang="en-US" altLang="zh-CN" sz="1400" b="1" i="1" dirty="0" smtClean="0">
                            <a:latin typeface="Cambria Math" panose="02040503050406030204" pitchFamily="18" charset="0"/>
                          </a:rPr>
                          <m:t>𝟏</m:t>
                        </m:r>
                      </m:sub>
                    </m:sSub>
                    <m:r>
                      <a:rPr lang="en-US" altLang="zh-CN" sz="1400" b="1" i="1" dirty="0" smtClean="0">
                        <a:latin typeface="Cambria Math" panose="02040503050406030204" pitchFamily="18" charset="0"/>
                      </a:rPr>
                      <m:t>⊆</m:t>
                    </m:r>
                    <m:sSub>
                      <m:sSubPr>
                        <m:ctrlPr>
                          <a:rPr lang="en-US" altLang="zh-CN" sz="1400" b="1" i="1" dirty="0" smtClean="0">
                            <a:latin typeface="Cambria Math" panose="02040503050406030204" pitchFamily="18" charset="0"/>
                          </a:rPr>
                        </m:ctrlPr>
                      </m:sSubPr>
                      <m:e>
                        <m:r>
                          <a:rPr lang="en-US" altLang="zh-CN" sz="1400" b="1" i="1" dirty="0" smtClean="0">
                            <a:latin typeface="Cambria Math" panose="02040503050406030204" pitchFamily="18" charset="0"/>
                          </a:rPr>
                          <m:t>ℒ</m:t>
                        </m:r>
                      </m:e>
                      <m:sub>
                        <m:r>
                          <a:rPr lang="en-US" altLang="zh-CN" sz="1400" b="1" i="1" dirty="0" smtClean="0">
                            <a:latin typeface="Cambria Math" panose="02040503050406030204" pitchFamily="18" charset="0"/>
                          </a:rPr>
                          <m:t>𝒌</m:t>
                        </m:r>
                      </m:sub>
                    </m:sSub>
                    <m:r>
                      <a:rPr lang="en-US" altLang="zh-CN" sz="1400" b="1" i="1" dirty="0" smtClean="0">
                        <a:latin typeface="Cambria Math" panose="02040503050406030204" pitchFamily="18" charset="0"/>
                      </a:rPr>
                      <m:t>⊆</m:t>
                    </m:r>
                    <m:sSub>
                      <m:sSubPr>
                        <m:ctrlPr>
                          <a:rPr lang="en-US" altLang="zh-CN" sz="1400" b="1" i="1" dirty="0" smtClean="0">
                            <a:latin typeface="Cambria Math" panose="02040503050406030204" pitchFamily="18" charset="0"/>
                          </a:rPr>
                        </m:ctrlPr>
                      </m:sSubPr>
                      <m:e>
                        <m:r>
                          <a:rPr lang="en-US" altLang="zh-CN" sz="1400" b="1" i="1" dirty="0" smtClean="0">
                            <a:latin typeface="Cambria Math" panose="02040503050406030204" pitchFamily="18" charset="0"/>
                          </a:rPr>
                          <m:t>ℒ</m:t>
                        </m:r>
                      </m:e>
                      <m:sub>
                        <m:r>
                          <a:rPr lang="en-US" altLang="zh-CN" sz="1400" b="1" i="1" dirty="0" smtClean="0">
                            <a:latin typeface="Cambria Math" panose="02040503050406030204" pitchFamily="18" charset="0"/>
                          </a:rPr>
                          <m:t>𝒌</m:t>
                        </m:r>
                        <m:r>
                          <a:rPr lang="en-US" altLang="zh-CN" sz="1400" b="1" i="1" dirty="0" smtClean="0">
                            <a:latin typeface="Cambria Math" panose="02040503050406030204" pitchFamily="18" charset="0"/>
                          </a:rPr>
                          <m:t>+</m:t>
                        </m:r>
                        <m:r>
                          <a:rPr lang="en-US" altLang="zh-CN" sz="1400" b="1" i="1" dirty="0" smtClean="0">
                            <a:latin typeface="Cambria Math" panose="02040503050406030204" pitchFamily="18" charset="0"/>
                          </a:rPr>
                          <m:t>𝟏</m:t>
                        </m:r>
                      </m:sub>
                    </m:sSub>
                    <m:r>
                      <a:rPr lang="en-US" altLang="zh-CN" sz="1400" b="1" i="1" dirty="0" smtClean="0">
                        <a:latin typeface="Cambria Math" panose="02040503050406030204" pitchFamily="18" charset="0"/>
                      </a:rPr>
                      <m:t>,</m:t>
                    </m:r>
                  </m:oMath>
                </a14:m>
                <a:r>
                  <a:rPr lang="zh-CN" altLang="en-US" sz="1400" dirty="0"/>
                  <a:t>因此有：</a:t>
                </a:r>
                <a:endParaRPr lang="en-US" altLang="zh-CN" sz="1400" dirty="0"/>
              </a:p>
              <a:p>
                <a:pPr lvl="1"/>
                <a14:m>
                  <m:oMath xmlns:m="http://schemas.openxmlformats.org/officeDocument/2006/math">
                    <m:r>
                      <a:rPr lang="en-US" altLang="zh-CN" sz="1400" b="1" i="1" smtClean="0">
                        <a:latin typeface="Cambria Math" panose="02040503050406030204" pitchFamily="18" charset="0"/>
                      </a:rPr>
                      <m:t>&lt;</m:t>
                    </m:r>
                    <m:r>
                      <a:rPr lang="en-US" altLang="zh-CN" sz="1400" b="1" i="1" smtClean="0">
                        <a:latin typeface="Cambria Math" panose="02040503050406030204" pitchFamily="18" charset="0"/>
                      </a:rPr>
                      <m:t>𝑨</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𝜹</m:t>
                        </m:r>
                      </m:e>
                      <m:sub>
                        <m:r>
                          <a:rPr lang="en-US" altLang="zh-CN" sz="1400" b="1" i="1" smtClean="0">
                            <a:latin typeface="Cambria Math" panose="02040503050406030204" pitchFamily="18" charset="0"/>
                          </a:rPr>
                          <m:t>𝒌</m:t>
                        </m:r>
                      </m:sub>
                    </m:sSub>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𝜹</m:t>
                        </m:r>
                      </m:e>
                      <m:sub>
                        <m:r>
                          <a:rPr lang="en-US" altLang="zh-CN" sz="1400" b="1" i="1" smtClean="0">
                            <a:latin typeface="Cambria Math" panose="02040503050406030204" pitchFamily="18" charset="0"/>
                          </a:rPr>
                          <m:t>𝒊</m:t>
                        </m:r>
                      </m:sub>
                    </m:sSub>
                    <m:r>
                      <a:rPr lang="en-US" altLang="zh-CN" sz="1400" b="1" i="1" smtClean="0">
                        <a:latin typeface="Cambria Math" panose="02040503050406030204" pitchFamily="18" charset="0"/>
                      </a:rPr>
                      <m:t>&gt; =&lt;</m:t>
                    </m:r>
                    <m:r>
                      <a:rPr lang="en-US" altLang="zh-CN" sz="1400" b="1" i="1" smtClean="0">
                        <a:latin typeface="Cambria Math" panose="02040503050406030204" pitchFamily="18" charset="0"/>
                      </a:rPr>
                      <m:t>𝑨</m:t>
                    </m:r>
                    <m:d>
                      <m:dPr>
                        <m:ctrlPr>
                          <a:rPr lang="en-US" altLang="zh-CN" sz="1400" b="1" i="1" smtClean="0">
                            <a:latin typeface="Cambria Math" panose="02040503050406030204" pitchFamily="18" charset="0"/>
                          </a:rPr>
                        </m:ctrlPr>
                      </m:dPr>
                      <m:e>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𝒌</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sub>
                        </m:sSub>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𝒌</m:t>
                            </m:r>
                          </m:sub>
                        </m:sSub>
                      </m:e>
                    </m:d>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𝜹</m:t>
                        </m:r>
                      </m:e>
                      <m:sub>
                        <m:r>
                          <a:rPr lang="en-US" altLang="zh-CN" sz="1400" b="1" i="1" smtClean="0">
                            <a:latin typeface="Cambria Math" panose="02040503050406030204" pitchFamily="18" charset="0"/>
                          </a:rPr>
                          <m:t>𝒊</m:t>
                        </m:r>
                      </m:sub>
                    </m:sSub>
                    <m:r>
                      <a:rPr lang="en-US" altLang="zh-CN" sz="1400" b="1" i="1" smtClean="0">
                        <a:latin typeface="Cambria Math" panose="02040503050406030204" pitchFamily="18" charset="0"/>
                      </a:rPr>
                      <m:t>&gt; =&lt;</m:t>
                    </m:r>
                    <m:r>
                      <a:rPr lang="en-US" altLang="zh-CN" sz="1400" b="1" i="0" smtClean="0">
                        <a:latin typeface="Cambria Math" panose="02040503050406030204" pitchFamily="18" charset="0"/>
                      </a:rPr>
                      <m:t>𝛁</m:t>
                    </m:r>
                    <m:r>
                      <a:rPr lang="en-US" altLang="zh-CN" sz="1400" b="1" i="1" smtClean="0">
                        <a:latin typeface="Cambria Math" panose="02040503050406030204" pitchFamily="18" charset="0"/>
                      </a:rPr>
                      <m:t>𝒇</m:t>
                    </m:r>
                    <m:d>
                      <m:dPr>
                        <m:ctrlPr>
                          <a:rPr lang="en-US" altLang="zh-CN" sz="1400" b="1" i="1" smtClean="0">
                            <a:latin typeface="Cambria Math" panose="02040503050406030204" pitchFamily="18" charset="0"/>
                          </a:rPr>
                        </m:ctrlPr>
                      </m:dPr>
                      <m:e>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𝒌</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𝟏</m:t>
                            </m:r>
                          </m:sub>
                        </m:sSub>
                      </m:e>
                    </m:d>
                    <m:r>
                      <a:rPr lang="en-US" altLang="zh-CN" sz="1400" b="1" i="1" smtClean="0">
                        <a:latin typeface="Cambria Math" panose="02040503050406030204" pitchFamily="18" charset="0"/>
                      </a:rPr>
                      <m:t>−</m:t>
                    </m:r>
                    <m:r>
                      <a:rPr lang="en-US" altLang="zh-CN" sz="1400" b="1" i="0" smtClean="0">
                        <a:latin typeface="Cambria Math" panose="02040503050406030204" pitchFamily="18" charset="0"/>
                      </a:rPr>
                      <m:t>𝛁</m:t>
                    </m:r>
                    <m:r>
                      <a:rPr lang="en-US" altLang="zh-CN" sz="1400" b="1" i="1" smtClean="0">
                        <a:latin typeface="Cambria Math" panose="02040503050406030204" pitchFamily="18" charset="0"/>
                      </a:rPr>
                      <m:t>𝒇</m:t>
                    </m:r>
                    <m:d>
                      <m:dPr>
                        <m:ctrlPr>
                          <a:rPr lang="en-US" altLang="zh-CN" sz="1400" b="1" i="1" smtClean="0">
                            <a:latin typeface="Cambria Math" panose="02040503050406030204" pitchFamily="18" charset="0"/>
                          </a:rPr>
                        </m:ctrlPr>
                      </m:dPr>
                      <m:e>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𝒌</m:t>
                            </m:r>
                          </m:sub>
                        </m:sSub>
                      </m:e>
                    </m:d>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𝜹</m:t>
                        </m:r>
                      </m:e>
                      <m:sub>
                        <m:r>
                          <a:rPr lang="en-US" altLang="zh-CN" sz="1400" b="1" i="1" smtClean="0">
                            <a:latin typeface="Cambria Math" panose="02040503050406030204" pitchFamily="18" charset="0"/>
                          </a:rPr>
                          <m:t>𝒊</m:t>
                        </m:r>
                      </m:sub>
                    </m:sSub>
                    <m:r>
                      <a:rPr lang="en-US" altLang="zh-CN" sz="1400" b="1" i="1" smtClean="0">
                        <a:latin typeface="Cambria Math" panose="02040503050406030204" pitchFamily="18" charset="0"/>
                      </a:rPr>
                      <m:t>&gt; =</m:t>
                    </m:r>
                    <m:r>
                      <a:rPr lang="en-US" altLang="zh-CN" sz="1400" b="1" i="1" smtClean="0">
                        <a:latin typeface="Cambria Math" panose="02040503050406030204" pitchFamily="18" charset="0"/>
                      </a:rPr>
                      <m:t>𝟎</m:t>
                    </m:r>
                  </m:oMath>
                </a14:m>
                <a:endParaRPr lang="en-US" altLang="zh-CN" sz="1400" dirty="0"/>
              </a:p>
              <a:p>
                <a:r>
                  <a:rPr lang="zh-CN" altLang="en-US" sz="1800" dirty="0"/>
                  <a:t>因为</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ℒ</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𝑳𝒊𝒏</m:t>
                    </m:r>
                    <m:d>
                      <m:dPr>
                        <m:begChr m:val="{"/>
                        <m:endChr m:val="}"/>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𝜹</m:t>
                            </m:r>
                          </m:e>
                          <m:sub>
                            <m:r>
                              <a:rPr lang="en-US" altLang="zh-CN" sz="1800" b="1" i="1" smtClean="0">
                                <a:latin typeface="Cambria Math" panose="02040503050406030204" pitchFamily="18" charset="0"/>
                              </a:rPr>
                              <m:t>𝟎</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𝜹</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e>
                    </m:d>
                    <m:r>
                      <a:rPr lang="en-US" altLang="zh-CN" sz="1800" b="1" i="1" smtClean="0">
                        <a:latin typeface="Cambria Math" panose="02040503050406030204" pitchFamily="18" charset="0"/>
                      </a:rPr>
                      <m:t>,</m:t>
                    </m:r>
                  </m:oMath>
                </a14:m>
                <a:r>
                  <a:rPr lang="zh-CN" altLang="en-US" sz="1800" dirty="0"/>
                  <a:t>可将</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oMath>
                </a14:m>
                <a:r>
                  <a:rPr lang="zh-CN" altLang="en-US" sz="1800" dirty="0"/>
                  <a:t>表示成如下形式：</a:t>
                </a:r>
                <a:endParaRPr lang="en-US" altLang="zh-CN" sz="1800" dirty="0"/>
              </a:p>
              <a:p>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𝒉</m:t>
                        </m:r>
                      </m:e>
                      <m:sub>
                        <m:r>
                          <a:rPr lang="en-US" altLang="zh-CN" sz="1800" b="1" i="1" smtClean="0">
                            <a:latin typeface="Cambria Math" panose="02040503050406030204" pitchFamily="18" charset="0"/>
                          </a:rPr>
                          <m:t>𝒌</m:t>
                        </m:r>
                      </m:sub>
                    </m:sSub>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e>
                    </m:d>
                    <m:r>
                      <a:rPr lang="en-US" altLang="zh-CN" sz="1800" b="1" i="1" smtClean="0">
                        <a:latin typeface="Cambria Math" panose="02040503050406030204" pitchFamily="18" charset="0"/>
                      </a:rPr>
                      <m:t>+</m:t>
                    </m:r>
                    <m:nary>
                      <m:naryPr>
                        <m:chr m:val="∑"/>
                        <m:ctrlPr>
                          <a:rPr lang="en-US" altLang="zh-CN" sz="1800" b="1" i="1" smtClean="0">
                            <a:latin typeface="Cambria Math" panose="02040503050406030204" pitchFamily="18" charset="0"/>
                          </a:rPr>
                        </m:ctrlPr>
                      </m:naryPr>
                      <m:sub>
                        <m:r>
                          <a:rPr lang="en-US" altLang="zh-CN" sz="1800" b="1" i="1" smtClean="0">
                            <a:latin typeface="Cambria Math" panose="02040503050406030204" pitchFamily="18" charset="0"/>
                          </a:rPr>
                          <m:t>𝒋</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sub>
                      <m:sup>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p>
                      <m:e>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𝝀</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𝒋</m:t>
                                </m:r>
                              </m:e>
                            </m:d>
                          </m:sup>
                        </m:sSup>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𝜹</m:t>
                            </m:r>
                          </m:e>
                          <m:sub>
                            <m:r>
                              <a:rPr lang="en-US" altLang="zh-CN" sz="1800" b="1" i="1" smtClean="0">
                                <a:latin typeface="Cambria Math" panose="02040503050406030204" pitchFamily="18" charset="0"/>
                              </a:rPr>
                              <m:t>𝒋</m:t>
                            </m:r>
                          </m:sub>
                        </m:sSub>
                      </m:e>
                    </m:nary>
                    <m:r>
                      <a:rPr lang="zh-CN" altLang="en-US" sz="1800" i="1">
                        <a:latin typeface="Cambria Math" panose="02040503050406030204" pitchFamily="18" charset="0"/>
                      </a:rPr>
                      <m:t>，</m:t>
                    </m:r>
                  </m:oMath>
                </a14:m>
                <a:r>
                  <a:rPr lang="zh-CN" altLang="en-US" sz="1800" dirty="0"/>
                  <a:t>即</a:t>
                </a:r>
                <a:endParaRPr lang="en-US" altLang="zh-CN" sz="1800" dirty="0"/>
              </a:p>
              <a:p>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𝜹</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𝒉</m:t>
                        </m:r>
                      </m:e>
                      <m:sub>
                        <m:r>
                          <a:rPr lang="en-US" altLang="zh-CN" sz="1800" b="1" i="1" smtClean="0">
                            <a:latin typeface="Cambria Math" panose="02040503050406030204" pitchFamily="18" charset="0"/>
                          </a:rPr>
                          <m:t>𝒌</m:t>
                        </m:r>
                      </m:sub>
                    </m:sSub>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e>
                    </m:d>
                    <m:r>
                      <a:rPr lang="en-US" altLang="zh-CN" sz="1800" b="1" i="1" smtClean="0">
                        <a:latin typeface="Cambria Math" panose="02040503050406030204" pitchFamily="18" charset="0"/>
                      </a:rPr>
                      <m:t>+</m:t>
                    </m:r>
                  </m:oMath>
                </a14:m>
                <a:r>
                  <a:rPr lang="en-US" altLang="zh-CN" sz="1800" dirty="0"/>
                  <a:t> </a:t>
                </a:r>
                <a14:m>
                  <m:oMath xmlns:m="http://schemas.openxmlformats.org/officeDocument/2006/math">
                    <m:nary>
                      <m:naryPr>
                        <m:chr m:val="∑"/>
                        <m:ctrlPr>
                          <a:rPr lang="en-US" altLang="zh-CN" sz="1800" i="1">
                            <a:latin typeface="Cambria Math" panose="02040503050406030204" pitchFamily="18" charset="0"/>
                          </a:rPr>
                        </m:ctrlPr>
                      </m:naryPr>
                      <m:sub>
                        <m:r>
                          <a:rPr lang="en-US" altLang="zh-CN" sz="1800" i="1">
                            <a:latin typeface="Cambria Math" panose="02040503050406030204" pitchFamily="18" charset="0"/>
                          </a:rPr>
                          <m:t>𝒋</m:t>
                        </m:r>
                        <m:r>
                          <a:rPr lang="en-US" altLang="zh-CN" sz="1800" i="1">
                            <a:latin typeface="Cambria Math" panose="02040503050406030204" pitchFamily="18" charset="0"/>
                          </a:rPr>
                          <m:t>=</m:t>
                        </m:r>
                        <m:r>
                          <a:rPr lang="en-US" altLang="zh-CN" sz="1800" i="1">
                            <a:latin typeface="Cambria Math" panose="02040503050406030204" pitchFamily="18" charset="0"/>
                          </a:rPr>
                          <m:t>𝟎</m:t>
                        </m:r>
                      </m:sub>
                      <m:sup>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sup>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𝝀</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𝒋</m:t>
                                </m:r>
                              </m:e>
                            </m:d>
                          </m:sup>
                        </m:sSup>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𝜹</m:t>
                            </m:r>
                          </m:e>
                          <m:sub>
                            <m:r>
                              <a:rPr lang="en-US" altLang="zh-CN" sz="1800" i="1">
                                <a:latin typeface="Cambria Math" panose="02040503050406030204" pitchFamily="18" charset="0"/>
                              </a:rPr>
                              <m:t>𝒋</m:t>
                            </m:r>
                          </m:sub>
                        </m:sSub>
                      </m:e>
                    </m:nary>
                  </m:oMath>
                </a14:m>
                <a:endParaRPr lang="en-US" altLang="zh-CN" sz="1800" dirty="0"/>
              </a:p>
              <a:p>
                <a:r>
                  <a:rPr lang="zh-CN" altLang="en-US" sz="1800" dirty="0"/>
                  <a:t>考虑到</a:t>
                </a:r>
                <a:r>
                  <a:rPr lang="zh-CN" altLang="en-US" sz="1800" dirty="0">
                    <a:solidFill>
                      <a:srgbClr val="FF0000"/>
                    </a:solidFill>
                  </a:rPr>
                  <a:t>引理</a:t>
                </a:r>
                <a:r>
                  <a:rPr lang="zh-CN" altLang="en-US" sz="1800" dirty="0"/>
                  <a:t>中的共轭方向组，</a:t>
                </a:r>
                <a14:m>
                  <m:oMath xmlns:m="http://schemas.openxmlformats.org/officeDocument/2006/math">
                    <m:r>
                      <a:rPr lang="en-US" altLang="zh-CN" sz="1800" b="1" i="1" smtClean="0">
                        <a:latin typeface="Cambria Math" panose="02040503050406030204" pitchFamily="18" charset="0"/>
                      </a:rPr>
                      <m:t>𝟎</m:t>
                    </m:r>
                    <m:r>
                      <a:rPr lang="en-US" altLang="zh-CN" sz="1800" b="1" i="1" smtClean="0">
                        <a:latin typeface="Cambria Math" panose="02040503050406030204" pitchFamily="18" charset="0"/>
                      </a:rPr>
                      <m:t>=</m:t>
                    </m:r>
                  </m:oMath>
                </a14:m>
                <a:r>
                  <a:rPr lang="en-US" altLang="zh-CN" sz="1800" dirty="0"/>
                  <a:t> </a:t>
                </a:r>
                <a14:m>
                  <m:oMath xmlns:m="http://schemas.openxmlformats.org/officeDocument/2006/math">
                    <m:r>
                      <a:rPr lang="en-US" altLang="zh-CN" sz="1800" i="1">
                        <a:latin typeface="Cambria Math" panose="02040503050406030204" pitchFamily="18" charset="0"/>
                      </a:rPr>
                      <m:t>&lt;</m:t>
                    </m:r>
                    <m:r>
                      <a:rPr lang="en-US" altLang="zh-CN" sz="1800" i="1">
                        <a:latin typeface="Cambria Math" panose="02040503050406030204" pitchFamily="18" charset="0"/>
                      </a:rPr>
                      <m:t>𝑨</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𝜹</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𝜹</m:t>
                        </m:r>
                      </m:e>
                      <m:sub>
                        <m:r>
                          <a:rPr lang="en-US" altLang="zh-CN" sz="1800" i="1">
                            <a:latin typeface="Cambria Math" panose="02040503050406030204" pitchFamily="18" charset="0"/>
                          </a:rPr>
                          <m:t>𝒊</m:t>
                        </m:r>
                      </m:sub>
                    </m:sSub>
                    <m:r>
                      <a:rPr lang="en-US" altLang="zh-CN" sz="1800" i="1">
                        <a:latin typeface="Cambria Math" panose="02040503050406030204" pitchFamily="18" charset="0"/>
                      </a:rPr>
                      <m:t>&gt; </m:t>
                    </m:r>
                    <m:r>
                      <a:rPr lang="en-US" altLang="zh-CN" sz="1800" b="1" i="0"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𝒉</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&lt;</m:t>
                    </m:r>
                    <m:r>
                      <a:rPr lang="en-US" altLang="zh-CN" sz="1800" b="1" i="1" smtClean="0">
                        <a:latin typeface="Cambria Math" panose="02040503050406030204" pitchFamily="18" charset="0"/>
                      </a:rPr>
                      <m:t>𝑨</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e>
                    </m:d>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𝜹</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&gt;+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𝝀</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𝒊</m:t>
                            </m:r>
                          </m:e>
                        </m:d>
                      </m:sup>
                    </m:sSup>
                    <m:r>
                      <a:rPr lang="en-US" altLang="zh-CN" sz="1800" b="1" i="1" smtClean="0">
                        <a:latin typeface="Cambria Math" panose="02040503050406030204" pitchFamily="18" charset="0"/>
                      </a:rPr>
                      <m:t>&lt;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𝑨</m:t>
                        </m:r>
                        <m:r>
                          <a:rPr lang="en-US" altLang="zh-CN" sz="1800" b="1" i="1" smtClean="0">
                            <a:latin typeface="Cambria Math" panose="02040503050406030204" pitchFamily="18" charset="0"/>
                          </a:rPr>
                          <m:t>𝜹</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𝜹</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&gt; </m:t>
                    </m:r>
                  </m:oMath>
                </a14:m>
                <a:endParaRPr lang="en-US" altLang="zh-CN" sz="1800" b="1" i="1" dirty="0">
                  <a:latin typeface="Cambria Math" panose="02040503050406030204" pitchFamily="18" charset="0"/>
                </a:endParaRPr>
              </a:p>
              <a:p>
                <a14:m>
                  <m:oMath xmlns:m="http://schemas.openxmlformats.org/officeDocument/2006/math">
                    <m:r>
                      <a:rPr lang="en-US" altLang="zh-CN" sz="1800" b="1" i="1" smtClean="0">
                        <a:latin typeface="Cambria Math" panose="02040503050406030204" pitchFamily="18" charset="0"/>
                      </a:rPr>
                      <m:t>=</m:t>
                    </m:r>
                  </m:oMath>
                </a14:m>
                <a:r>
                  <a:rPr lang="en-US" altLang="zh-CN" sz="1800" dirty="0"/>
                  <a:t> </a:t>
                </a:r>
                <a14:m>
                  <m:oMath xmlns:m="http://schemas.openxmlformats.org/officeDocument/2006/math">
                    <m:r>
                      <a:rPr lang="en-US" altLang="zh-CN" sz="180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𝒉</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&lt;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𝑨</m:t>
                        </m:r>
                        <m:r>
                          <a:rPr lang="en-US" altLang="zh-CN" sz="1800" i="1">
                            <a:latin typeface="Cambria Math" panose="02040503050406030204" pitchFamily="18" charset="0"/>
                          </a:rPr>
                          <m:t>𝜹</m:t>
                        </m:r>
                      </m:e>
                      <m:sub>
                        <m:r>
                          <a:rPr lang="en-US" altLang="zh-CN" sz="1800" i="1">
                            <a:latin typeface="Cambria Math" panose="02040503050406030204" pitchFamily="18" charset="0"/>
                          </a:rPr>
                          <m:t>𝒊</m:t>
                        </m:r>
                      </m:sub>
                    </m:sSub>
                    <m:r>
                      <a:rPr lang="en-US" altLang="zh-CN" sz="1800" i="1">
                        <a:latin typeface="Cambria Math" panose="02040503050406030204" pitchFamily="18" charset="0"/>
                      </a:rPr>
                      <m:t>&gt;+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𝝀</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𝒊</m:t>
                            </m:r>
                          </m:e>
                        </m:d>
                      </m:sup>
                    </m:sSup>
                    <m:r>
                      <a:rPr lang="en-US" altLang="zh-CN" sz="1800" i="1">
                        <a:latin typeface="Cambria Math" panose="02040503050406030204" pitchFamily="18" charset="0"/>
                      </a:rPr>
                      <m:t>&lt;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𝑨</m:t>
                        </m:r>
                        <m:r>
                          <a:rPr lang="en-US" altLang="zh-CN" sz="1800" i="1">
                            <a:latin typeface="Cambria Math" panose="02040503050406030204" pitchFamily="18" charset="0"/>
                          </a:rPr>
                          <m:t>𝜹</m:t>
                        </m:r>
                      </m:e>
                      <m:sub>
                        <m:r>
                          <a:rPr lang="en-US" altLang="zh-CN" sz="1800" i="1">
                            <a:latin typeface="Cambria Math" panose="02040503050406030204" pitchFamily="18" charset="0"/>
                          </a:rPr>
                          <m:t>𝒊</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𝜹</m:t>
                        </m:r>
                      </m:e>
                      <m:sub>
                        <m:r>
                          <a:rPr lang="en-US" altLang="zh-CN" sz="1800" i="1">
                            <a:latin typeface="Cambria Math" panose="02040503050406030204" pitchFamily="18" charset="0"/>
                          </a:rPr>
                          <m:t>𝒊</m:t>
                        </m:r>
                      </m:sub>
                    </m:sSub>
                    <m:r>
                      <a:rPr lang="en-US" altLang="zh-CN" sz="1800" i="1">
                        <a:latin typeface="Cambria Math" panose="02040503050406030204" pitchFamily="18" charset="0"/>
                      </a:rPr>
                      <m:t>&gt; </m:t>
                    </m:r>
                    <m:r>
                      <a:rPr lang="en-US" altLang="zh-CN" sz="1800" b="1" i="1" smtClean="0">
                        <a:latin typeface="Cambria Math" panose="02040503050406030204" pitchFamily="18" charset="0"/>
                      </a:rPr>
                      <m:t>=</m:t>
                    </m:r>
                  </m:oMath>
                </a14:m>
                <a:r>
                  <a:rPr lang="en-US" altLang="zh-CN" sz="1800" dirty="0"/>
                  <a:t> </a:t>
                </a:r>
                <a14:m>
                  <m:oMath xmlns:m="http://schemas.openxmlformats.org/officeDocument/2006/math">
                    <m:r>
                      <a:rPr lang="en-US" altLang="zh-CN" sz="180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𝒉</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&lt;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e>
                    </m:d>
                    <m:r>
                      <a:rPr lang="en-US" altLang="zh-CN" sz="1800" b="1" i="1" smtClean="0">
                        <a:latin typeface="Cambria Math" panose="02040503050406030204" pitchFamily="18" charset="0"/>
                      </a:rPr>
                      <m:t>,</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0"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e>
                    </m:d>
                    <m:r>
                      <a:rPr lang="en-US" altLang="zh-CN" sz="1800" b="1" i="0" smtClean="0">
                        <a:latin typeface="Cambria Math" panose="02040503050406030204" pitchFamily="18" charset="0"/>
                      </a:rPr>
                      <m:t>−</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r>
                      <a:rPr lang="en-US" altLang="zh-CN" sz="1800" i="0">
                        <a:latin typeface="Cambria Math" panose="02040503050406030204" pitchFamily="18" charset="0"/>
                      </a:rPr>
                      <m:t>,&gt;+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𝝀</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𝒊</m:t>
                            </m:r>
                          </m:e>
                        </m:d>
                      </m:sup>
                    </m:sSup>
                    <m:r>
                      <a:rPr lang="en-US" altLang="zh-CN" sz="1800" i="1">
                        <a:latin typeface="Cambria Math" panose="02040503050406030204" pitchFamily="18" charset="0"/>
                      </a:rPr>
                      <m:t>&lt;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𝑨</m:t>
                        </m:r>
                        <m:r>
                          <a:rPr lang="en-US" altLang="zh-CN" sz="1800" i="1">
                            <a:latin typeface="Cambria Math" panose="02040503050406030204" pitchFamily="18" charset="0"/>
                          </a:rPr>
                          <m:t>𝜹</m:t>
                        </m:r>
                      </m:e>
                      <m:sub>
                        <m:r>
                          <a:rPr lang="en-US" altLang="zh-CN" sz="1800" i="1">
                            <a:latin typeface="Cambria Math" panose="02040503050406030204" pitchFamily="18" charset="0"/>
                          </a:rPr>
                          <m:t>𝒊</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𝜹</m:t>
                        </m:r>
                      </m:e>
                      <m:sub>
                        <m:r>
                          <a:rPr lang="en-US" altLang="zh-CN" sz="1800" i="1">
                            <a:latin typeface="Cambria Math" panose="02040503050406030204" pitchFamily="18" charset="0"/>
                          </a:rPr>
                          <m:t>𝒊</m:t>
                        </m:r>
                      </m:sub>
                    </m:sSub>
                    <m:r>
                      <a:rPr lang="en-US" altLang="zh-CN" sz="1800" i="1">
                        <a:latin typeface="Cambria Math" panose="02040503050406030204" pitchFamily="18" charset="0"/>
                      </a:rPr>
                      <m:t>&gt; </m:t>
                    </m:r>
                  </m:oMath>
                </a14:m>
                <a:endParaRPr lang="en-US" altLang="zh-CN" sz="1800" dirty="0"/>
              </a:p>
            </p:txBody>
          </p:sp>
        </mc:Choice>
        <mc:Fallback>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xfrm>
                <a:off x="56456" y="1160463"/>
                <a:ext cx="9649519" cy="5616575"/>
              </a:xfrm>
              <a:blipFill>
                <a:blip r:embed="rId2"/>
                <a:stretch>
                  <a:fillRect l="-442" t="-759" r="-253" b="-3037"/>
                </a:stretch>
              </a:blipFill>
            </p:spPr>
            <p:txBody>
              <a:bodyPr/>
              <a:lstStyle/>
              <a:p>
                <a:r>
                  <a:rPr lang="zh-CN" altLang="en-US">
                    <a:noFill/>
                  </a:rPr>
                  <a:t> </a:t>
                </a:r>
              </a:p>
            </p:txBody>
          </p:sp>
        </mc:Fallback>
      </mc:AlternateContent>
      <p:sp>
        <p:nvSpPr>
          <p:cNvPr id="6" name="标题 5">
            <a:extLst>
              <a:ext uri="{FF2B5EF4-FFF2-40B4-BE49-F238E27FC236}">
                <a16:creationId xmlns:a16="http://schemas.microsoft.com/office/drawing/2014/main" id="{F60EBB3D-AFDE-4894-B6F6-F31968BF4A4D}"/>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dirty="0">
                <a:latin typeface="隶书" panose="02010509060101010101" pitchFamily="1" charset="-122"/>
              </a:rPr>
              <a:t>共轭梯度法</a:t>
            </a:r>
            <a:endParaRPr lang="zh-CN" altLang="en-US" dirty="0"/>
          </a:p>
        </p:txBody>
      </p:sp>
    </p:spTree>
    <p:extLst>
      <p:ext uri="{BB962C8B-B14F-4D97-AF65-F5344CB8AC3E}">
        <p14:creationId xmlns:p14="http://schemas.microsoft.com/office/powerpoint/2010/main" val="380106855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additive="base">
                                        <p:cTn id="5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anim calcmode="lin" valueType="num">
                                      <p:cBhvr additive="base">
                                        <p:cTn id="6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
                                            <p:txEl>
                                              <p:pRg st="12" end="12"/>
                                            </p:txEl>
                                          </p:spTgt>
                                        </p:tgtEl>
                                        <p:attrNameLst>
                                          <p:attrName>style.visibility</p:attrName>
                                        </p:attrNameLst>
                                      </p:cBhvr>
                                      <p:to>
                                        <p:strVal val="visible"/>
                                      </p:to>
                                    </p:set>
                                    <p:anim calcmode="lin" valueType="num">
                                      <p:cBhvr additive="base">
                                        <p:cTn id="6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
                                            <p:txEl>
                                              <p:pRg st="13" end="13"/>
                                            </p:txEl>
                                          </p:spTgt>
                                        </p:tgtEl>
                                        <p:attrNameLst>
                                          <p:attrName>style.visibility</p:attrName>
                                        </p:attrNameLst>
                                      </p:cBhvr>
                                      <p:to>
                                        <p:strVal val="visible"/>
                                      </p:to>
                                    </p:set>
                                    <p:anim calcmode="lin" valueType="num">
                                      <p:cBhvr additive="base">
                                        <p:cTn id="7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3">
                                            <p:txEl>
                                              <p:pRg st="14" end="14"/>
                                            </p:txEl>
                                          </p:spTgt>
                                        </p:tgtEl>
                                        <p:attrNameLst>
                                          <p:attrName>style.visibility</p:attrName>
                                        </p:attrNameLst>
                                      </p:cBhvr>
                                      <p:to>
                                        <p:strVal val="visible"/>
                                      </p:to>
                                    </p:set>
                                    <p:anim calcmode="lin" valueType="num">
                                      <p:cBhvr additive="base">
                                        <p:cTn id="8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5</a:t>
            </a:r>
            <a:r>
              <a:rPr lang="zh-CN" altLang="en-US" dirty="0"/>
              <a:t>章 </a:t>
            </a:r>
            <a:r>
              <a:rPr lang="zh-CN" altLang="en-US" dirty="0">
                <a:latin typeface="隶书" panose="02010509060101010101" pitchFamily="1" charset="-122"/>
              </a:rPr>
              <a:t>无约束最优化方法</a:t>
            </a:r>
            <a:r>
              <a:rPr lang="en-US" altLang="zh-CN" dirty="0">
                <a:latin typeface="隶书" panose="02010509060101010101" pitchFamily="1" charset="-122"/>
              </a:rPr>
              <a:t>-</a:t>
            </a:r>
            <a:r>
              <a:rPr lang="zh-CN" altLang="en-US" dirty="0">
                <a:latin typeface="隶书" panose="02010509060101010101" pitchFamily="1" charset="-122"/>
              </a:rPr>
              <a:t>线搜索回顾</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例</a:t>
                </a:r>
                <a:r>
                  <a:rPr lang="en-US" altLang="zh-CN" sz="2400" dirty="0"/>
                  <a:t>:</a:t>
                </a:r>
                <a14:m>
                  <m:oMath xmlns:m="http://schemas.openxmlformats.org/officeDocument/2006/math">
                    <m:r>
                      <a:rPr lang="en-US" altLang="zh-CN" sz="2400" b="1" i="1" smtClean="0">
                        <a:latin typeface="Cambria Math" panose="02040503050406030204" pitchFamily="18" charset="0"/>
                      </a:rPr>
                      <m:t>𝑴𝒊𝒏</m:t>
                    </m:r>
                    <m:r>
                      <a:rPr lang="en-US" altLang="zh-CN" sz="2400" b="1" i="1" smtClean="0">
                        <a:latin typeface="Cambria Math" panose="02040503050406030204" pitchFamily="18" charset="0"/>
                      </a:rPr>
                      <m:t> </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𝝀</m:t>
                        </m:r>
                      </m:e>
                      <m:sup>
                        <m:r>
                          <a:rPr lang="en-US" altLang="zh-CN" sz="2400" b="1" i="1" smtClean="0">
                            <a:latin typeface="Cambria Math" panose="02040503050406030204" pitchFamily="18" charset="0"/>
                          </a:rPr>
                          <m:t>𝟐</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𝝀</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𝟑</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𝝀</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𝟓</m:t>
                    </m:r>
                  </m:oMath>
                </a14:m>
                <a:endParaRPr lang="en-US" altLang="zh-CN" sz="2400" dirty="0"/>
              </a:p>
              <a:p>
                <a:r>
                  <a:rPr lang="zh-CN" altLang="en-US" sz="2400" dirty="0"/>
                  <a:t>解：区间长度为</a:t>
                </a:r>
                <a:r>
                  <a:rPr lang="en-US" altLang="zh-CN" sz="2400" dirty="0"/>
                  <a:t>8</a:t>
                </a:r>
                <a:r>
                  <a:rPr lang="zh-CN" altLang="en-US" sz="2400" dirty="0"/>
                  <a:t>，因此上述方法求解时，</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𝑭</m:t>
                        </m:r>
                      </m:e>
                      <m:sub>
                        <m:r>
                          <a:rPr lang="en-US" altLang="zh-CN" sz="2400" b="1" i="1" smtClean="0">
                            <a:latin typeface="Cambria Math" panose="02040503050406030204" pitchFamily="18" charset="0"/>
                          </a:rPr>
                          <m:t>𝒏</m:t>
                        </m:r>
                      </m:sub>
                    </m:sSub>
                    <m:r>
                      <a:rPr lang="en-US" altLang="zh-CN" sz="2400" b="1" i="1" smtClean="0">
                        <a:latin typeface="Cambria Math" panose="02040503050406030204" pitchFamily="18" charset="0"/>
                      </a:rPr>
                      <m:t>&gt;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𝟖</m:t>
                        </m:r>
                      </m:num>
                      <m:den>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𝟒𝟎</m:t>
                    </m:r>
                    <m:r>
                      <a:rPr lang="en-US" altLang="zh-CN" sz="2400" b="1" i="1" smtClean="0">
                        <a:latin typeface="Cambria Math" panose="02040503050406030204" pitchFamily="18" charset="0"/>
                      </a:rPr>
                      <m:t>, </m:t>
                    </m:r>
                    <m:r>
                      <a:rPr lang="zh-CN" altLang="en-US" sz="2400" i="1">
                        <a:latin typeface="Cambria Math" panose="02040503050406030204" pitchFamily="18" charset="0"/>
                      </a:rPr>
                      <m:t>因此</m:t>
                    </m:r>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𝟗</m:t>
                    </m:r>
                    <m:r>
                      <a:rPr lang="en-US" altLang="zh-CN" sz="2400" b="1" i="1" smtClean="0">
                        <a:latin typeface="Cambria Math" panose="02040503050406030204" pitchFamily="18" charset="0"/>
                      </a:rPr>
                      <m:t>. </m:t>
                    </m:r>
                  </m:oMath>
                </a14:m>
                <a:r>
                  <a:rPr lang="zh-CN" altLang="en-US" sz="2400" dirty="0"/>
                  <a:t>若采用停止准则常数为</a:t>
                </a:r>
                <a:r>
                  <a:rPr lang="en-US" altLang="zh-CN" sz="2400" dirty="0"/>
                  <a:t>0.01</a:t>
                </a:r>
                <a:r>
                  <a:rPr lang="zh-CN" altLang="en-US" sz="2400" dirty="0"/>
                  <a:t>，其前两个观察量</a:t>
                </a:r>
                <a:endParaRPr lang="en-US" altLang="zh-CN" sz="2400" dirty="0"/>
              </a:p>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𝝀</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𝑭</m:t>
                            </m:r>
                          </m:e>
                          <m:sub>
                            <m:r>
                              <a:rPr lang="en-US" altLang="zh-CN" sz="2400" b="1" i="1" smtClean="0">
                                <a:latin typeface="Cambria Math" panose="02040503050406030204" pitchFamily="18" charset="0"/>
                              </a:rPr>
                              <m:t>𝟕</m:t>
                            </m:r>
                          </m:sub>
                        </m:sSub>
                      </m:num>
                      <m:den>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𝑭</m:t>
                            </m:r>
                          </m:e>
                          <m:sub>
                            <m:r>
                              <a:rPr lang="en-US" altLang="zh-CN" sz="2400" b="1" i="1" smtClean="0">
                                <a:latin typeface="Cambria Math" panose="02040503050406030204" pitchFamily="18" charset="0"/>
                              </a:rPr>
                              <m:t>𝟗</m:t>
                            </m:r>
                          </m:sub>
                        </m:sSub>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𝟎𝟓𝟒𝟓𝟒𝟓</m:t>
                    </m:r>
                    <m:r>
                      <a:rPr lang="en-US" altLang="zh-CN" sz="2400" b="1" i="1" smtClean="0">
                        <a:latin typeface="Cambria Math" panose="02040503050406030204" pitchFamily="18" charset="0"/>
                      </a:rPr>
                      <m:t>, </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𝝁</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𝑭</m:t>
                            </m:r>
                          </m:e>
                          <m:sub>
                            <m:r>
                              <a:rPr lang="en-US" altLang="zh-CN" sz="2400" b="1" i="1" smtClean="0">
                                <a:latin typeface="Cambria Math" panose="02040503050406030204" pitchFamily="18" charset="0"/>
                              </a:rPr>
                              <m:t>𝟖</m:t>
                            </m:r>
                          </m:sub>
                        </m:sSub>
                      </m:num>
                      <m:den>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𝑭</m:t>
                            </m:r>
                          </m:e>
                          <m:sub>
                            <m:r>
                              <a:rPr lang="en-US" altLang="zh-CN" sz="2400" b="1" i="1" smtClean="0">
                                <a:latin typeface="Cambria Math" panose="02040503050406030204" pitchFamily="18" charset="0"/>
                              </a:rPr>
                              <m:t>𝟗</m:t>
                            </m:r>
                          </m:sub>
                        </m:sSub>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𝟗𝟒𝟓𝟒𝟓𝟒</m:t>
                    </m:r>
                    <m:r>
                      <a:rPr lang="en-US" altLang="zh-CN" sz="2400" b="1" i="1" smtClean="0">
                        <a:latin typeface="Cambria Math" panose="02040503050406030204" pitchFamily="18" charset="0"/>
                      </a:rPr>
                      <m:t>, </m:t>
                    </m:r>
                    <m:r>
                      <a:rPr lang="zh-CN" altLang="en-US" sz="2400" i="1">
                        <a:latin typeface="Cambria Math" panose="02040503050406030204" pitchFamily="18" charset="0"/>
                      </a:rPr>
                      <m:t>目标</m:t>
                    </m:r>
                    <m:r>
                      <a:rPr lang="zh-CN" altLang="en-US" sz="2400" i="1" smtClean="0">
                        <a:latin typeface="Cambria Math" panose="02040503050406030204" pitchFamily="18" charset="0"/>
                      </a:rPr>
                      <m:t>函数值</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𝝀</m:t>
                            </m:r>
                          </m:e>
                          <m:sub>
                            <m:r>
                              <a:rPr lang="en-US" altLang="zh-CN" sz="2400" b="1" i="1" smtClean="0">
                                <a:latin typeface="Cambria Math" panose="02040503050406030204" pitchFamily="18" charset="0"/>
                              </a:rPr>
                              <m:t>𝟏</m:t>
                            </m:r>
                          </m:sub>
                        </m:sSub>
                      </m:e>
                    </m:d>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𝒇</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𝝁</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oMath>
                </a14:m>
                <a:r>
                  <a:rPr lang="en-US" altLang="zh-CN" sz="2400" dirty="0"/>
                  <a:t>,</a:t>
                </a:r>
                <a:r>
                  <a:rPr lang="zh-CN" altLang="en-US" sz="2400" dirty="0"/>
                  <a:t>因此新区间为</a:t>
                </a:r>
                <a14:m>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𝟗𝟒𝟓𝟒𝟓𝟒</m:t>
                    </m:r>
                    <m:r>
                      <a:rPr lang="en-US" altLang="zh-CN" sz="2400" b="1" i="1" smtClean="0">
                        <a:latin typeface="Cambria Math" panose="02040503050406030204" pitchFamily="18" charset="0"/>
                      </a:rPr>
                      <m:t>]</m:t>
                    </m:r>
                  </m:oMath>
                </a14:m>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26" t="-1085"/>
                </a:stretch>
              </a:blipFill>
            </p:spPr>
            <p:txBody>
              <a:bodyPr/>
              <a:lstStyle/>
              <a:p>
                <a:r>
                  <a:rPr lang="zh-CN" altLang="en-US">
                    <a:noFill/>
                  </a:rPr>
                  <a:t> </a:t>
                </a:r>
                <a:endParaRPr lang="zh-CN" altLang="en-US">
                  <a:noFill/>
                </a:endParaRPr>
              </a:p>
            </p:txBody>
          </p:sp>
        </mc:Fallback>
      </mc:AlternateContent>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08584" y="3609181"/>
            <a:ext cx="7488237"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a:xfrm>
                <a:off x="56456" y="1160463"/>
                <a:ext cx="9649519" cy="5616575"/>
              </a:xfrm>
            </p:spPr>
            <p:txBody>
              <a:bodyPr/>
              <a:lstStyle/>
              <a:p>
                <a:r>
                  <a:rPr lang="zh-CN" altLang="en-US" sz="2400" dirty="0"/>
                  <a:t>根据</a:t>
                </a:r>
                <a14:m>
                  <m:oMath xmlns:m="http://schemas.openxmlformats.org/officeDocument/2006/math">
                    <m:r>
                      <a:rPr lang="zh-CN" altLang="en-US" sz="2400" i="1" dirty="0">
                        <a:latin typeface="Cambria Math" panose="02040503050406030204" pitchFamily="18" charset="0"/>
                      </a:rPr>
                      <m:t>引理</m:t>
                    </m:r>
                  </m:oMath>
                </a14:m>
                <a:r>
                  <a:rPr lang="zh-CN" altLang="en-US" sz="2400" dirty="0"/>
                  <a:t>：</a:t>
                </a:r>
                <a14:m>
                  <m:oMath xmlns:m="http://schemas.openxmlformats.org/officeDocument/2006/math">
                    <m:r>
                      <a:rPr lang="en-US" altLang="zh-CN" sz="2400" b="1" i="1" dirty="0" smtClean="0">
                        <a:latin typeface="Cambria Math" panose="02040503050406030204" pitchFamily="18" charset="0"/>
                      </a:rPr>
                      <m:t>&lt;</m:t>
                    </m:r>
                    <m:r>
                      <a:rPr lang="en-US" altLang="zh-CN" sz="2400" b="1" i="0" dirty="0" smtClean="0">
                        <a:latin typeface="Cambria Math" panose="02040503050406030204" pitchFamily="18" charset="0"/>
                      </a:rPr>
                      <m:t>𝛁</m:t>
                    </m:r>
                    <m:r>
                      <a:rPr lang="en-US" altLang="zh-CN" sz="2400" b="1" i="1" dirty="0" smtClean="0">
                        <a:latin typeface="Cambria Math" panose="02040503050406030204" pitchFamily="18" charset="0"/>
                      </a:rPr>
                      <m:t>𝒇</m:t>
                    </m:r>
                    <m:d>
                      <m:dPr>
                        <m:ctrlPr>
                          <a:rPr lang="en-US" altLang="zh-CN" sz="2400" b="1" i="1" dirty="0" smtClean="0">
                            <a:latin typeface="Cambria Math" panose="02040503050406030204" pitchFamily="18" charset="0"/>
                          </a:rPr>
                        </m:ctrlPr>
                      </m:dPr>
                      <m:e>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𝒙</m:t>
                            </m:r>
                          </m:e>
                          <m:sub>
                            <m:r>
                              <a:rPr lang="en-US" altLang="zh-CN" sz="2400" b="1" i="1" dirty="0" smtClean="0">
                                <a:latin typeface="Cambria Math" panose="02040503050406030204" pitchFamily="18" charset="0"/>
                              </a:rPr>
                              <m:t>𝒌</m:t>
                            </m:r>
                          </m:sub>
                        </m:sSub>
                      </m:e>
                    </m:d>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𝒑</m:t>
                    </m:r>
                    <m:r>
                      <a:rPr lang="en-US" altLang="zh-CN" sz="2400" b="1" i="1" dirty="0" smtClean="0">
                        <a:latin typeface="Cambria Math" panose="02040503050406030204" pitchFamily="18" charset="0"/>
                      </a:rPr>
                      <m:t>&gt;</m:t>
                    </m:r>
                    <m:r>
                      <a:rPr lang="en-US" altLang="zh-CN" sz="2400" b="1" i="1" dirty="0" smtClean="0">
                        <a:latin typeface="Cambria Math" panose="02040503050406030204" pitchFamily="18" charset="0"/>
                      </a:rPr>
                      <m:t>𝟎</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𝒑</m:t>
                    </m:r>
                    <m:r>
                      <a:rPr lang="en-US" altLang="zh-CN" sz="2400" b="1" i="1" dirty="0" smtClean="0">
                        <a:latin typeface="Cambria Math" panose="02040503050406030204" pitchFamily="18" charset="0"/>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ℒ</m:t>
                        </m:r>
                      </m:e>
                      <m:sub>
                        <m:r>
                          <a:rPr lang="en-US" altLang="zh-CN" sz="2400" b="1" i="1" dirty="0" smtClean="0">
                            <a:latin typeface="Cambria Math" panose="02040503050406030204" pitchFamily="18" charset="0"/>
                          </a:rPr>
                          <m:t>𝒌</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𝒌</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oMath>
                </a14:m>
                <a:r>
                  <a:rPr lang="en-US" altLang="zh-CN" sz="2400" dirty="0"/>
                  <a:t>,</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𝝀</m:t>
                        </m:r>
                      </m:e>
                      <m:sub>
                        <m:r>
                          <a:rPr lang="en-US" altLang="zh-CN" sz="2400" b="1" i="1" dirty="0" smtClean="0">
                            <a:latin typeface="Cambria Math" panose="02040503050406030204" pitchFamily="18" charset="0"/>
                          </a:rPr>
                          <m:t>𝒊</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𝟎</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𝒊</m:t>
                    </m:r>
                    <m:r>
                      <a:rPr lang="en-US" altLang="zh-CN" sz="2400" b="1" i="1" dirty="0" smtClean="0">
                        <a:latin typeface="Cambria Math" panose="02040503050406030204" pitchFamily="18" charset="0"/>
                      </a:rPr>
                      <m:t>&lt;</m:t>
                    </m:r>
                    <m:r>
                      <a:rPr lang="en-US" altLang="zh-CN" sz="2400" b="1" i="1" dirty="0" smtClean="0">
                        <a:latin typeface="Cambria Math" panose="02040503050406030204" pitchFamily="18" charset="0"/>
                      </a:rPr>
                      <m:t>𝒌</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oMath>
                </a14:m>
                <a:r>
                  <a:rPr lang="en-US" altLang="zh-CN" sz="2400" dirty="0"/>
                  <a:t>.</a:t>
                </a:r>
                <a:r>
                  <a:rPr lang="zh-CN" altLang="en-US" sz="2400" dirty="0"/>
                  <a:t>而对于</a:t>
                </a:r>
                <a14:m>
                  <m:oMath xmlns:m="http://schemas.openxmlformats.org/officeDocument/2006/math">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oMath>
                </a14:m>
                <a:r>
                  <a:rPr lang="en-US" altLang="zh-CN" sz="2400" dirty="0"/>
                  <a:t>,</a:t>
                </a:r>
                <a:r>
                  <a:rPr lang="zh-CN" altLang="en-US" sz="2400" dirty="0"/>
                  <a:t>则有：</a:t>
                </a:r>
                <a:endParaRPr lang="en-US" altLang="zh-CN" sz="2400" dirty="0"/>
              </a:p>
              <a:p>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𝝀</m:t>
                        </m:r>
                      </m:e>
                      <m: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sup>
                    </m:sSup>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1" i="1" smtClean="0">
                                <a:latin typeface="Cambria Math" panose="02040503050406030204" pitchFamily="18" charset="0"/>
                              </a:rPr>
                              <m:t>𝒌</m:t>
                            </m:r>
                          </m:sub>
                        </m:sSub>
                        <m:r>
                          <m:rPr>
                            <m:lit/>
                          </m:rPr>
                          <a:rPr lang="en-US" altLang="zh-CN" sz="2400" b="1" i="1" smtClean="0">
                            <a:latin typeface="Cambria Math" panose="02040503050406030204" pitchFamily="18" charset="0"/>
                          </a:rPr>
                          <m:t>||</m:t>
                        </m:r>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e>
                        </m:d>
                        <m:r>
                          <m:rPr>
                            <m:lit/>
                          </m:rP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m:rPr>
                                <m:lit/>
                              </m:rPr>
                              <a:rPr lang="en-US" altLang="zh-CN" sz="2400" b="1" i="1" smtClean="0">
                                <a:latin typeface="Cambria Math" panose="02040503050406030204" pitchFamily="18" charset="0"/>
                              </a:rPr>
                              <m:t>|</m:t>
                            </m:r>
                          </m:e>
                          <m:sup>
                            <m:r>
                              <a:rPr lang="en-US" altLang="zh-CN" sz="2400" b="1" i="1" smtClean="0">
                                <a:latin typeface="Cambria Math" panose="02040503050406030204" pitchFamily="18" charset="0"/>
                              </a:rPr>
                              <m:t>𝟐</m:t>
                            </m:r>
                          </m:sup>
                        </m:sSup>
                      </m:num>
                      <m:den>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𝑨</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𝜹</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𝜹</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&gt;</m:t>
                        </m:r>
                      </m:den>
                    </m:f>
                    <m:r>
                      <a:rPr lang="en-US" altLang="zh-CN" sz="2400" b="1" i="1" smtClean="0">
                        <a:latin typeface="Cambria Math" panose="02040503050406030204" pitchFamily="18" charset="0"/>
                      </a:rPr>
                      <m:t>=</m:t>
                    </m:r>
                  </m:oMath>
                </a14:m>
                <a:r>
                  <a:rPr lang="en-US" altLang="zh-CN" sz="2400" dirty="0"/>
                  <a:t> </a:t>
                </a:r>
                <a14:m>
                  <m:oMath xmlns:m="http://schemas.openxmlformats.org/officeDocument/2006/math">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𝒉</m:t>
                            </m:r>
                          </m:e>
                          <m:sub>
                            <m:r>
                              <a:rPr lang="en-US" altLang="zh-CN" sz="2400" i="1">
                                <a:latin typeface="Cambria Math" panose="02040503050406030204" pitchFamily="18" charset="0"/>
                              </a:rPr>
                              <m:t>𝒌</m:t>
                            </m:r>
                          </m:sub>
                        </m:sSub>
                        <m:r>
                          <m:rPr>
                            <m:lit/>
                          </m:rP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m:rPr>
                            <m:lit/>
                          </m:rP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𝟐</m:t>
                            </m:r>
                          </m:sup>
                        </m:sSup>
                      </m:num>
                      <m:den>
                        <m:r>
                          <a:rPr lang="en-US" altLang="zh-CN" sz="2400" i="1">
                            <a:latin typeface="Cambria Math" panose="02040503050406030204" pitchFamily="18" charset="0"/>
                          </a:rPr>
                          <m:t>&lt;</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e>
                        </m:d>
                        <m:r>
                          <a:rPr lang="en-US" altLang="zh-CN" sz="2400" b="1" i="1" smtClean="0">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𝜹</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&gt;</m:t>
                        </m:r>
                      </m:den>
                    </m:f>
                  </m:oMath>
                </a14:m>
                <a:endParaRPr lang="en-US" altLang="zh-CN" sz="2400" dirty="0"/>
              </a:p>
              <a:p>
                <a:r>
                  <a:rPr lang="zh-CN" altLang="en-US" sz="2400" dirty="0"/>
                  <a:t>于是</a:t>
                </a:r>
                <a:endParaRPr lang="en-US" altLang="zh-CN" sz="2400" dirty="0"/>
              </a:p>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1" i="1" smtClean="0">
                            <a:latin typeface="Cambria Math" panose="02040503050406030204" pitchFamily="18" charset="0"/>
                          </a:rPr>
                          <m:t>𝒌</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𝒑</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oMath>
                </a14:m>
                <a:r>
                  <a:rPr lang="zh-CN" altLang="en-US" sz="2400" dirty="0"/>
                  <a:t>其中</a:t>
                </a:r>
                <a:endParaRPr lang="en-US" altLang="zh-CN" sz="2400" dirty="0"/>
              </a:p>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𝒑</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e>
                    </m:d>
                    <m:r>
                      <a:rPr lang="en-US" altLang="zh-CN" sz="2400" i="1">
                        <a:latin typeface="Cambria Math" panose="02040503050406030204" pitchFamily="18" charset="0"/>
                      </a:rPr>
                      <m:t>−</m:t>
                    </m:r>
                    <m:r>
                      <m:rPr>
                        <m:nor/>
                      </m:rPr>
                      <a:rPr lang="en-US" altLang="zh-CN" sz="2400" dirty="0"/>
                      <m:t> </m:t>
                    </m:r>
                    <m:f>
                      <m:fPr>
                        <m:ctrlPr>
                          <a:rPr lang="en-US" altLang="zh-CN" sz="2400" i="1">
                            <a:latin typeface="Cambria Math" panose="02040503050406030204" pitchFamily="18" charset="0"/>
                          </a:rPr>
                        </m:ctrlPr>
                      </m:fPr>
                      <m:num>
                        <m:r>
                          <m:rPr>
                            <m:lit/>
                          </m:rP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m:rPr>
                            <m:lit/>
                          </m:rP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𝟐</m:t>
                            </m:r>
                          </m:sup>
                        </m:sSup>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𝜹</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num>
                      <m:den>
                        <m:r>
                          <a:rPr lang="en-US" altLang="zh-CN" sz="2400" i="1">
                            <a:latin typeface="Cambria Math" panose="02040503050406030204" pitchFamily="18" charset="0"/>
                          </a:rPr>
                          <m:t>&lt;</m:t>
                        </m:r>
                        <m: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e>
                        </m:d>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𝜹</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&gt;</m:t>
                        </m:r>
                      </m:den>
                    </m:f>
                    <m:r>
                      <a:rPr lang="en-US" altLang="zh-CN" sz="2400" b="1" i="1" smtClean="0">
                        <a:latin typeface="Cambria Math" panose="02040503050406030204" pitchFamily="18" charset="0"/>
                      </a:rPr>
                      <m:t>=</m:t>
                    </m:r>
                  </m:oMath>
                </a14:m>
                <a:r>
                  <a:rPr lang="en-US" altLang="zh-CN" sz="2400" dirty="0"/>
                  <a:t> </a:t>
                </a:r>
                <a14:m>
                  <m:oMath xmlns:m="http://schemas.openxmlformats.org/officeDocument/2006/math">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r>
                      <m:rPr>
                        <m:nor/>
                      </m:rPr>
                      <a:rPr lang="en-US" altLang="zh-CN" sz="2400" dirty="0"/>
                      <m:t> </m:t>
                    </m:r>
                    <m:f>
                      <m:fPr>
                        <m:ctrlPr>
                          <a:rPr lang="en-US" altLang="zh-CN" sz="2400" i="1">
                            <a:latin typeface="Cambria Math" panose="02040503050406030204" pitchFamily="18" charset="0"/>
                          </a:rPr>
                        </m:ctrlPr>
                      </m:fPr>
                      <m:num>
                        <m:r>
                          <m:rPr>
                            <m:lit/>
                          </m:rP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m:rPr>
                            <m:lit/>
                          </m:rP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lit/>
                              </m:rPr>
                              <a:rPr lang="en-US" altLang="zh-CN" sz="2400" i="1">
                                <a:latin typeface="Cambria Math" panose="02040503050406030204" pitchFamily="18" charset="0"/>
                              </a:rPr>
                              <m:t>|</m:t>
                            </m:r>
                          </m:e>
                          <m:sup>
                            <m:r>
                              <a:rPr lang="en-US" altLang="zh-CN" sz="2400" i="1">
                                <a:latin typeface="Cambria Math" panose="02040503050406030204" pitchFamily="18" charset="0"/>
                              </a:rPr>
                              <m:t>𝟐</m:t>
                            </m:r>
                          </m:sup>
                        </m:sSup>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𝒑</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num>
                      <m:den>
                        <m:r>
                          <a:rPr lang="en-US" altLang="zh-CN" sz="2400" i="1">
                            <a:latin typeface="Cambria Math" panose="02040503050406030204" pitchFamily="18" charset="0"/>
                          </a:rPr>
                          <m:t>&lt;</m:t>
                        </m:r>
                        <m: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sub>
                            </m:sSub>
                          </m:e>
                        </m:d>
                        <m:r>
                          <a:rPr lang="en-US" altLang="zh-CN" sz="2400" i="1">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e>
                        </m:d>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𝒑</m:t>
                            </m:r>
                          </m:e>
                          <m:sub>
                            <m:r>
                              <a:rPr lang="en-US" altLang="zh-CN" sz="2400" i="1">
                                <a:latin typeface="Cambria Math" panose="02040503050406030204" pitchFamily="18" charset="0"/>
                              </a:rPr>
                              <m:t>𝒌</m:t>
                            </m:r>
                            <m:r>
                              <a:rPr lang="en-US" altLang="zh-CN" sz="2400" i="1">
                                <a:latin typeface="Cambria Math" panose="02040503050406030204" pitchFamily="18" charset="0"/>
                              </a:rPr>
                              <m:t>−</m:t>
                            </m:r>
                            <m:r>
                              <a:rPr lang="en-US" altLang="zh-CN" sz="2400" i="1">
                                <a:latin typeface="Cambria Math" panose="02040503050406030204" pitchFamily="18" charset="0"/>
                              </a:rPr>
                              <m:t>𝟏</m:t>
                            </m:r>
                          </m:sub>
                        </m:sSub>
                        <m:r>
                          <a:rPr lang="en-US" altLang="zh-CN" sz="2400" i="1">
                            <a:latin typeface="Cambria Math" panose="02040503050406030204" pitchFamily="18" charset="0"/>
                          </a:rPr>
                          <m:t>&gt;</m:t>
                        </m:r>
                      </m:den>
                    </m:f>
                  </m:oMath>
                </a14:m>
                <a:r>
                  <a:rPr lang="zh-CN" altLang="en-US" sz="2400" dirty="0"/>
                  <a:t>，注意：</a:t>
                </a:r>
                <a14:m>
                  <m:oMath xmlns:m="http://schemas.openxmlformats.org/officeDocument/2006/math">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𝒑</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oMath>
                </a14:m>
                <a:r>
                  <a:rPr lang="zh-CN" altLang="en-US" sz="2400" dirty="0"/>
                  <a:t>定义就有：</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𝜹</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𝒑</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oMath>
                </a14:m>
                <a:endParaRPr lang="en-US" altLang="zh-CN" sz="2400" dirty="0"/>
              </a:p>
              <a:p>
                <a:r>
                  <a:rPr lang="zh-CN" altLang="en-US" sz="2400" dirty="0"/>
                  <a:t>注意到设法采用目标函数的梯度来描述共轭梯度法，这为我们提供了将此方法正式地用于一般非线性函数的极小化问题的可能性。当然，这破坏了二次函数极小化过程中的全部特殊性质，但在严格局部极小邻域内，目标函数是接近于二次函数的，因此，渐进地讲，这种方法应该是很快的。</a:t>
                </a:r>
                <a:endParaRPr lang="en-US" altLang="zh-CN" sz="2400" dirty="0"/>
              </a:p>
              <a:p>
                <a:br>
                  <a:rPr lang="en-US" altLang="zh-CN" sz="2400" dirty="0"/>
                </a:br>
                <a:endParaRPr lang="en-US" altLang="zh-CN" sz="2400" dirty="0"/>
              </a:p>
            </p:txBody>
          </p:sp>
        </mc:Choice>
        <mc:Fallback>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xfrm>
                <a:off x="56456" y="1160463"/>
                <a:ext cx="9649519" cy="5616575"/>
              </a:xfrm>
              <a:blipFill>
                <a:blip r:embed="rId2"/>
                <a:stretch>
                  <a:fillRect l="-884" t="-1193" b="-12256"/>
                </a:stretch>
              </a:blipFill>
            </p:spPr>
            <p:txBody>
              <a:bodyPr/>
              <a:lstStyle/>
              <a:p>
                <a:r>
                  <a:rPr lang="zh-CN" altLang="en-US">
                    <a:noFill/>
                  </a:rPr>
                  <a:t> </a:t>
                </a:r>
              </a:p>
            </p:txBody>
          </p:sp>
        </mc:Fallback>
      </mc:AlternateContent>
      <p:sp>
        <p:nvSpPr>
          <p:cNvPr id="6" name="标题 5">
            <a:extLst>
              <a:ext uri="{FF2B5EF4-FFF2-40B4-BE49-F238E27FC236}">
                <a16:creationId xmlns:a16="http://schemas.microsoft.com/office/drawing/2014/main" id="{F60EBB3D-AFDE-4894-B6F6-F31968BF4A4D}"/>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dirty="0">
                <a:latin typeface="隶书" panose="02010509060101010101" pitchFamily="1" charset="-122"/>
              </a:rPr>
              <a:t>共轭梯度法</a:t>
            </a:r>
            <a:endParaRPr lang="zh-CN" altLang="en-US" dirty="0"/>
          </a:p>
        </p:txBody>
      </p:sp>
    </p:spTree>
    <p:extLst>
      <p:ext uri="{BB962C8B-B14F-4D97-AF65-F5344CB8AC3E}">
        <p14:creationId xmlns:p14="http://schemas.microsoft.com/office/powerpoint/2010/main" val="34230743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a:xfrm>
                <a:off x="56456" y="1160463"/>
                <a:ext cx="9649519" cy="5616575"/>
              </a:xfrm>
            </p:spPr>
            <p:txBody>
              <a:bodyPr/>
              <a:lstStyle/>
              <a:p>
                <a:r>
                  <a:rPr lang="zh-CN" altLang="en-US" sz="1800" dirty="0"/>
                  <a:t>共轭梯度法的一般框架</a:t>
                </a:r>
                <a:endParaRPr lang="en-US" altLang="zh-CN" sz="1800" dirty="0"/>
              </a:p>
              <a:p>
                <a:r>
                  <a:rPr lang="en-US" altLang="zh-CN" dirty="0">
                    <a:solidFill>
                      <a:srgbClr val="FF0000"/>
                    </a:solidFill>
                  </a:rPr>
                  <a:t>0</a:t>
                </a:r>
                <a:r>
                  <a:rPr lang="en-US" altLang="zh-CN" dirty="0"/>
                  <a:t>. </a:t>
                </a:r>
                <a:r>
                  <a:rPr lang="zh-CN" altLang="en-US" sz="1800" b="0" dirty="0"/>
                  <a:t>令</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0</m:t>
                        </m:r>
                      </m:sub>
                    </m:sSub>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𝑅</m:t>
                        </m:r>
                      </m:e>
                      <m:sup>
                        <m:r>
                          <a:rPr lang="en-US" altLang="zh-CN" sz="1800" b="0" i="1" smtClean="0">
                            <a:latin typeface="Cambria Math" panose="02040503050406030204" pitchFamily="18" charset="0"/>
                          </a:rPr>
                          <m:t>𝑛</m:t>
                        </m:r>
                      </m:sup>
                    </m:sSup>
                    <m:r>
                      <a:rPr lang="zh-CN" altLang="en-US" sz="1800" b="0" i="1">
                        <a:latin typeface="Cambria Math" panose="02040503050406030204" pitchFamily="18" charset="0"/>
                      </a:rPr>
                      <m:t>，</m:t>
                    </m:r>
                  </m:oMath>
                </a14:m>
                <a:r>
                  <a:rPr lang="zh-CN" altLang="en-US" sz="1800" b="0" dirty="0"/>
                  <a:t>计算</a:t>
                </a:r>
                <a:r>
                  <a:rPr lang="en-US" altLang="zh-CN" sz="1800" b="0" dirty="0"/>
                  <a:t> </a:t>
                </a:r>
                <a14:m>
                  <m:oMath xmlns:m="http://schemas.openxmlformats.org/officeDocument/2006/math">
                    <m:r>
                      <a:rPr lang="en-US" altLang="zh-CN" sz="1800" b="0" i="1" dirty="0" smtClean="0">
                        <a:latin typeface="Cambria Math" panose="02040503050406030204" pitchFamily="18" charset="0"/>
                      </a:rPr>
                      <m:t>𝑓</m:t>
                    </m:r>
                    <m:r>
                      <a:rPr lang="en-US" altLang="zh-CN" sz="1800" b="0" i="1" dirty="0"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𝑥</m:t>
                        </m:r>
                      </m:e>
                      <m:sub>
                        <m:r>
                          <a:rPr lang="en-US" altLang="zh-CN" sz="1800" b="0" i="1" dirty="0" smtClean="0">
                            <a:latin typeface="Cambria Math" panose="02040503050406030204" pitchFamily="18" charset="0"/>
                          </a:rPr>
                          <m:t>0</m:t>
                        </m:r>
                      </m:sub>
                    </m:sSub>
                    <m:r>
                      <a:rPr lang="en-US" altLang="zh-CN" sz="1800" b="0" i="1" dirty="0" smtClean="0">
                        <a:latin typeface="Cambria Math" panose="02040503050406030204" pitchFamily="18" charset="0"/>
                      </a:rPr>
                      <m:t>), </m:t>
                    </m:r>
                    <m:r>
                      <m:rPr>
                        <m:sty m:val="p"/>
                      </m:rPr>
                      <a:rPr lang="en-US" altLang="zh-CN" sz="1800" b="0" i="0" dirty="0">
                        <a:latin typeface="Cambria Math" panose="02040503050406030204" pitchFamily="18" charset="0"/>
                      </a:rPr>
                      <m:t>∇</m:t>
                    </m:r>
                    <m:r>
                      <a:rPr lang="en-US" altLang="zh-CN" sz="1800" b="0" i="1" dirty="0">
                        <a:latin typeface="Cambria Math" panose="02040503050406030204" pitchFamily="18" charset="0"/>
                      </a:rPr>
                      <m:t>𝑓</m:t>
                    </m:r>
                    <m:r>
                      <a:rPr lang="en-US" altLang="zh-CN" sz="1800" b="0" i="1" dirty="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b="0" i="1" dirty="0">
                            <a:latin typeface="Cambria Math" panose="02040503050406030204" pitchFamily="18" charset="0"/>
                          </a:rPr>
                          <m:t>𝑥</m:t>
                        </m:r>
                      </m:e>
                      <m:sub>
                        <m:r>
                          <a:rPr lang="en-US" altLang="zh-CN" sz="1800" b="0" i="1" dirty="0">
                            <a:latin typeface="Cambria Math" panose="02040503050406030204" pitchFamily="18" charset="0"/>
                          </a:rPr>
                          <m:t>0</m:t>
                        </m:r>
                      </m:sub>
                    </m:sSub>
                    <m:r>
                      <a:rPr lang="en-US" altLang="zh-CN" sz="1800" b="0" i="1" dirty="0">
                        <a:latin typeface="Cambria Math" panose="02040503050406030204" pitchFamily="18" charset="0"/>
                      </a:rPr>
                      <m:t>). </m:t>
                    </m:r>
                  </m:oMath>
                </a14:m>
                <a:r>
                  <a:rPr lang="zh-CN" altLang="en-US" sz="1800" b="0" dirty="0"/>
                  <a:t>令</a:t>
                </a:r>
                <a:r>
                  <a:rPr lang="en-US" altLang="zh-CN" sz="1800" b="0" dirty="0"/>
                  <a:t> </a:t>
                </a:r>
                <a14:m>
                  <m:oMath xmlns:m="http://schemas.openxmlformats.org/officeDocument/2006/math">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𝑝</m:t>
                        </m:r>
                      </m:e>
                      <m:sub>
                        <m:r>
                          <a:rPr lang="en-US" altLang="zh-CN" sz="1800" b="0" i="1" dirty="0" smtClean="0">
                            <a:latin typeface="Cambria Math" panose="02040503050406030204" pitchFamily="18" charset="0"/>
                          </a:rPr>
                          <m:t>0</m:t>
                        </m:r>
                      </m:sub>
                    </m:sSub>
                    <m:r>
                      <a:rPr lang="en-US" altLang="zh-CN" sz="1800" b="0" i="1" dirty="0" smtClean="0">
                        <a:latin typeface="Cambria Math" panose="02040503050406030204" pitchFamily="18" charset="0"/>
                      </a:rPr>
                      <m:t>=</m:t>
                    </m:r>
                    <m:r>
                      <m:rPr>
                        <m:sty m:val="p"/>
                      </m:rPr>
                      <a:rPr lang="en-US" altLang="zh-CN" sz="1800" b="0" i="0" dirty="0">
                        <a:latin typeface="Cambria Math" panose="02040503050406030204" pitchFamily="18" charset="0"/>
                      </a:rPr>
                      <m:t>∇</m:t>
                    </m:r>
                    <m:r>
                      <a:rPr lang="en-US" altLang="zh-CN" sz="1800" b="0" i="1" dirty="0">
                        <a:latin typeface="Cambria Math" panose="02040503050406030204" pitchFamily="18" charset="0"/>
                      </a:rPr>
                      <m:t>𝑓</m:t>
                    </m:r>
                    <m:r>
                      <a:rPr lang="en-US" altLang="zh-CN" sz="1800" b="0" i="1" dirty="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b="0" i="1" dirty="0">
                            <a:latin typeface="Cambria Math" panose="02040503050406030204" pitchFamily="18" charset="0"/>
                          </a:rPr>
                          <m:t>𝑥</m:t>
                        </m:r>
                      </m:e>
                      <m:sub>
                        <m:r>
                          <a:rPr lang="en-US" altLang="zh-CN" sz="1800" b="0" i="1" dirty="0">
                            <a:latin typeface="Cambria Math" panose="02040503050406030204" pitchFamily="18" charset="0"/>
                          </a:rPr>
                          <m:t>0</m:t>
                        </m:r>
                      </m:sub>
                    </m:sSub>
                    <m:r>
                      <a:rPr lang="en-US" altLang="zh-CN" sz="1800" b="0" i="1" dirty="0">
                        <a:latin typeface="Cambria Math" panose="02040503050406030204" pitchFamily="18" charset="0"/>
                      </a:rPr>
                      <m:t>).</m:t>
                    </m:r>
                  </m:oMath>
                </a14:m>
                <a:endParaRPr lang="en-US" altLang="zh-CN" sz="1800" b="0" dirty="0"/>
              </a:p>
              <a:p>
                <a:r>
                  <a:rPr lang="en-US" altLang="zh-CN" dirty="0">
                    <a:solidFill>
                      <a:srgbClr val="FF0000"/>
                    </a:solidFill>
                  </a:rPr>
                  <a:t>1</a:t>
                </a:r>
                <a:r>
                  <a:rPr lang="en-US" altLang="zh-CN" sz="1800" dirty="0"/>
                  <a:t>. </a:t>
                </a:r>
                <a:r>
                  <a:rPr lang="zh-CN" altLang="en-US" sz="1800" dirty="0"/>
                  <a:t>第</a:t>
                </a:r>
                <a14:m>
                  <m:oMath xmlns:m="http://schemas.openxmlformats.org/officeDocument/2006/math">
                    <m:r>
                      <a:rPr lang="en-US" altLang="zh-CN" sz="1800" b="1" i="1" smtClean="0">
                        <a:latin typeface="Cambria Math" panose="02040503050406030204" pitchFamily="18" charset="0"/>
                      </a:rPr>
                      <m:t>𝒌</m:t>
                    </m:r>
                  </m:oMath>
                </a14:m>
                <a:r>
                  <a:rPr lang="zh-CN" altLang="en-US" sz="1800" b="0" dirty="0"/>
                  <a:t>次迭代</a:t>
                </a:r>
                <a:r>
                  <a:rPr lang="en-US" altLang="zh-CN" sz="1800" b="0" dirty="0"/>
                  <a:t>(</a:t>
                </a:r>
                <a:r>
                  <a:rPr lang="en-US" altLang="zh-CN" sz="1800" b="0" i="1" dirty="0"/>
                  <a:t>k </a:t>
                </a:r>
                <a:r>
                  <a:rPr lang="en-US" altLang="zh-CN" sz="1800" b="0" dirty="0"/>
                  <a:t>≥ 0).</a:t>
                </a:r>
              </a:p>
              <a:p>
                <a:r>
                  <a:rPr lang="en-US" altLang="zh-CN" sz="1800" b="0" dirty="0"/>
                  <a:t>(a) </a:t>
                </a:r>
                <a:r>
                  <a:rPr lang="zh-CN" altLang="en-US" sz="1800" b="0" dirty="0"/>
                  <a:t>找</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𝑘</m:t>
                        </m:r>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𝑘</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h</m:t>
                        </m:r>
                      </m:e>
                      <m:sub>
                        <m:r>
                          <a:rPr lang="en-US" altLang="zh-CN" sz="1800" b="0" i="1" smtClean="0">
                            <a:latin typeface="Cambria Math" panose="02040503050406030204" pitchFamily="18" charset="0"/>
                          </a:rPr>
                          <m:t>𝑘</m:t>
                        </m:r>
                      </m:sub>
                    </m:sSub>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𝑘</m:t>
                        </m:r>
                      </m:sub>
                    </m:sSub>
                    <m:r>
                      <a:rPr lang="en-US" altLang="zh-CN" sz="1800" b="0" i="1" smtClean="0">
                        <a:latin typeface="Cambria Math" panose="02040503050406030204" pitchFamily="18" charset="0"/>
                      </a:rPr>
                      <m:t>(</m:t>
                    </m:r>
                  </m:oMath>
                </a14:m>
                <a:r>
                  <a:rPr lang="zh-CN" altLang="en-US" sz="1800" b="0" dirty="0"/>
                  <a:t>通过精确线索搜）；</a:t>
                </a:r>
                <a:endParaRPr lang="en-US" altLang="zh-CN" sz="1800" b="0" dirty="0"/>
              </a:p>
              <a:p>
                <a:r>
                  <a:rPr lang="en-US" altLang="zh-CN" sz="1800" b="0" dirty="0"/>
                  <a:t>(b)</a:t>
                </a:r>
                <a:r>
                  <a:rPr lang="zh-CN" altLang="en-US" sz="1800" b="0" dirty="0"/>
                  <a:t>计算</a:t>
                </a:r>
                <a14:m>
                  <m:oMath xmlns:m="http://schemas.openxmlformats.org/officeDocument/2006/math">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𝑘</m:t>
                            </m:r>
                            <m:r>
                              <a:rPr lang="en-US" altLang="zh-CN" sz="1800" b="0" i="1" smtClean="0">
                                <a:latin typeface="Cambria Math" panose="02040503050406030204" pitchFamily="18" charset="0"/>
                              </a:rPr>
                              <m:t>+1</m:t>
                            </m:r>
                          </m:sub>
                        </m:sSub>
                      </m:e>
                    </m:d>
                    <m:r>
                      <a:rPr lang="en-US" altLang="zh-CN" sz="1800" b="0" i="1" smtClean="0">
                        <a:latin typeface="Cambria Math" panose="02040503050406030204" pitchFamily="18" charset="0"/>
                      </a:rPr>
                      <m:t>,</m:t>
                    </m:r>
                    <m:r>
                      <m:rPr>
                        <m:sty m:val="p"/>
                      </m:rPr>
                      <a:rPr lang="en-US" altLang="zh-CN" sz="1800" b="0" i="0" smtClean="0">
                        <a:latin typeface="Cambria Math" panose="02040503050406030204" pitchFamily="18" charset="0"/>
                      </a:rPr>
                      <m:t>∇</m:t>
                    </m:r>
                    <m:r>
                      <a:rPr lang="en-US" altLang="zh-CN" sz="1800" b="0" i="1" smtClean="0">
                        <a:latin typeface="Cambria Math" panose="02040503050406030204" pitchFamily="18" charset="0"/>
                      </a:rPr>
                      <m:t>𝑓</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𝑘</m:t>
                        </m:r>
                        <m:r>
                          <a:rPr lang="en-US" altLang="zh-CN" sz="1800" b="0" i="1" smtClean="0">
                            <a:latin typeface="Cambria Math" panose="02040503050406030204" pitchFamily="18" charset="0"/>
                          </a:rPr>
                          <m:t>+1</m:t>
                        </m:r>
                      </m:sub>
                    </m:sSub>
                    <m:r>
                      <a:rPr lang="en-US" altLang="zh-CN" sz="1800" b="0" i="0" smtClean="0">
                        <a:latin typeface="Cambria Math" panose="02040503050406030204" pitchFamily="18" charset="0"/>
                      </a:rPr>
                      <m:t>)</m:t>
                    </m:r>
                  </m:oMath>
                </a14:m>
                <a:r>
                  <a:rPr lang="en-US" altLang="zh-CN" sz="1800" b="0" dirty="0"/>
                  <a:t>;</a:t>
                </a:r>
              </a:p>
              <a:p>
                <a:r>
                  <a:rPr lang="en-US" altLang="zh-CN" sz="1800" b="0" dirty="0"/>
                  <a:t>(c) </a:t>
                </a:r>
                <a:r>
                  <a:rPr lang="zh-CN" altLang="en-US" sz="1800" b="0" dirty="0"/>
                  <a:t>计算系数</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𝛽</m:t>
                        </m:r>
                      </m:e>
                      <m:sub>
                        <m:r>
                          <a:rPr lang="en-US" altLang="zh-CN" sz="1800" b="0" i="1" smtClean="0">
                            <a:latin typeface="Cambria Math" panose="02040503050406030204" pitchFamily="18" charset="0"/>
                          </a:rPr>
                          <m:t>𝑘</m:t>
                        </m:r>
                      </m:sub>
                    </m:sSub>
                    <m:r>
                      <a:rPr lang="en-US" altLang="zh-CN" sz="1800" b="0" i="0" smtClean="0">
                        <a:latin typeface="Cambria Math" panose="02040503050406030204" pitchFamily="18" charset="0"/>
                      </a:rPr>
                      <m:t>;</m:t>
                    </m:r>
                  </m:oMath>
                </a14:m>
                <a:endParaRPr lang="en-US" altLang="zh-CN" sz="1800" b="0" i="1" dirty="0"/>
              </a:p>
              <a:p>
                <a:r>
                  <a:rPr lang="en-US" altLang="zh-CN" sz="1800" b="0" dirty="0"/>
                  <a:t>(d) </a:t>
                </a:r>
                <a:r>
                  <a:rPr lang="zh-CN" altLang="en-US" sz="1800" b="0" dirty="0"/>
                  <a:t>定义</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𝑘</m:t>
                        </m:r>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r>
                      <m:rPr>
                        <m:sty m:val="p"/>
                      </m:rPr>
                      <a:rPr lang="en-US" altLang="zh-CN" sz="1800" b="0" i="0" smtClean="0">
                        <a:latin typeface="Cambria Math" panose="02040503050406030204" pitchFamily="18" charset="0"/>
                      </a:rPr>
                      <m:t>∇</m:t>
                    </m:r>
                    <m:r>
                      <a:rPr lang="en-US" altLang="zh-CN" sz="1800" b="0" i="1" smtClean="0">
                        <a:latin typeface="Cambria Math" panose="02040503050406030204" pitchFamily="18" charset="0"/>
                      </a:rPr>
                      <m:t>𝑓</m:t>
                    </m:r>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𝑘</m:t>
                            </m:r>
                            <m:r>
                              <a:rPr lang="en-US" altLang="zh-CN" sz="1800" b="0" i="1" smtClean="0">
                                <a:latin typeface="Cambria Math" panose="02040503050406030204" pitchFamily="18" charset="0"/>
                              </a:rPr>
                              <m:t>+1</m:t>
                            </m:r>
                          </m:sub>
                        </m:sSub>
                      </m:e>
                    </m:d>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𝛽</m:t>
                        </m:r>
                      </m:e>
                      <m:sub>
                        <m:r>
                          <a:rPr lang="en-US" altLang="zh-CN" sz="1800" b="0" i="1" smtClean="0">
                            <a:latin typeface="Cambria Math" panose="02040503050406030204" pitchFamily="18" charset="0"/>
                          </a:rPr>
                          <m:t>𝑘</m:t>
                        </m:r>
                      </m:sub>
                    </m:sSub>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𝑘</m:t>
                        </m:r>
                      </m:sub>
                    </m:sSub>
                  </m:oMath>
                </a14:m>
                <a:r>
                  <a:rPr lang="en-US" altLang="zh-CN" sz="1800" b="0" i="1" dirty="0"/>
                  <a:t>.</a:t>
                </a:r>
                <a:r>
                  <a:rPr lang="en-US" altLang="zh-CN" sz="1800" dirty="0"/>
                  <a:t> </a:t>
                </a:r>
              </a:p>
              <a:p>
                <a:pPr lvl="1"/>
                <a:r>
                  <a:rPr lang="en-US" altLang="zh-CN" sz="1800" dirty="0"/>
                  <a:t>Dai-Yuan</a:t>
                </a:r>
                <a:r>
                  <a:rPr lang="zh-CN" altLang="en-US" sz="1800" dirty="0"/>
                  <a:t>：</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𝜷</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m:rPr>
                            <m:lit/>
                          </m:rPr>
                          <a:rPr lang="en-US" altLang="zh-CN" sz="1800" i="1">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e>
                        </m:d>
                        <m:r>
                          <m:rPr>
                            <m:lit/>
                          </m:rP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m:rPr>
                                <m:lit/>
                              </m:rPr>
                              <a:rPr lang="en-US" altLang="zh-CN" sz="1800" i="1">
                                <a:latin typeface="Cambria Math" panose="02040503050406030204" pitchFamily="18" charset="0"/>
                              </a:rPr>
                              <m:t>|</m:t>
                            </m:r>
                          </m:e>
                          <m:sup>
                            <m:r>
                              <a:rPr lang="en-US" altLang="zh-CN" sz="1800" i="1">
                                <a:latin typeface="Cambria Math" panose="02040503050406030204" pitchFamily="18" charset="0"/>
                              </a:rPr>
                              <m:t>𝟐</m:t>
                            </m:r>
                          </m:sup>
                        </m:sSup>
                      </m:num>
                      <m:den>
                        <m:r>
                          <a:rPr lang="en-US" altLang="zh-CN" sz="1800" i="1">
                            <a:latin typeface="Cambria Math" panose="02040503050406030204" pitchFamily="18" charset="0"/>
                          </a:rPr>
                          <m:t>&lt;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e>
                        </m:d>
                        <m:r>
                          <a:rPr lang="en-US" altLang="zh-CN" sz="1800" i="1">
                            <a:latin typeface="Cambria Math" panose="02040503050406030204" pitchFamily="18" charset="0"/>
                          </a:rPr>
                          <m:t>−</m:t>
                        </m:r>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b="1" i="1" smtClean="0">
                                <a:latin typeface="Cambria Math" panose="02040503050406030204" pitchFamily="18" charset="0"/>
                              </a:rPr>
                              <m:t>𝒑</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&gt;</m:t>
                        </m:r>
                      </m:den>
                    </m:f>
                  </m:oMath>
                </a14:m>
                <a:endParaRPr lang="en-US" altLang="zh-CN" sz="1800" dirty="0"/>
              </a:p>
              <a:p>
                <a:pPr lvl="1"/>
                <a:r>
                  <a:rPr lang="en-US" altLang="zh-CN" sz="1800" dirty="0"/>
                  <a:t>Fletcher-Reeves: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𝜷</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p>
                          <m:sSupPr>
                            <m:ctrlPr>
                              <a:rPr lang="en-US" altLang="zh-CN" sz="1800" i="1">
                                <a:latin typeface="Cambria Math" panose="02040503050406030204" pitchFamily="18" charset="0"/>
                              </a:rPr>
                            </m:ctrlPr>
                          </m:sSup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𝒈</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e>
                                </m:d>
                              </m:sup>
                            </m:sSup>
                          </m:e>
                          <m:sup>
                            <m:r>
                              <a:rPr lang="en-US" altLang="zh-CN" sz="1800" i="1">
                                <a:latin typeface="Cambria Math" panose="02040503050406030204" pitchFamily="18" charset="0"/>
                              </a:rPr>
                              <m:t>𝑻</m:t>
                            </m:r>
                          </m:sup>
                        </m:sSup>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𝒈</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e>
                            </m:d>
                          </m:sup>
                        </m:sSup>
                      </m:num>
                      <m:den>
                        <m:sSup>
                          <m:sSupPr>
                            <m:ctrlPr>
                              <a:rPr lang="en-US" altLang="zh-CN" sz="1800" i="1">
                                <a:latin typeface="Cambria Math" panose="02040503050406030204" pitchFamily="18" charset="0"/>
                              </a:rPr>
                            </m:ctrlPr>
                          </m:sSup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𝒈</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e>
                                </m:d>
                              </m:sup>
                            </m:sSup>
                          </m:e>
                          <m:sup>
                            <m:r>
                              <a:rPr lang="en-US" altLang="zh-CN" sz="1800" i="1">
                                <a:latin typeface="Cambria Math" panose="02040503050406030204" pitchFamily="18" charset="0"/>
                              </a:rPr>
                              <m:t>𝑻</m:t>
                            </m:r>
                          </m:sup>
                        </m:sSup>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𝒈</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e>
                            </m:d>
                          </m:sup>
                        </m:sSup>
                      </m:den>
                    </m:f>
                  </m:oMath>
                </a14:m>
                <a:endParaRPr lang="en-US" altLang="zh-CN" sz="1800" dirty="0"/>
              </a:p>
              <a:p>
                <a:pPr lvl="1"/>
                <a:r>
                  <a:rPr lang="en-US" altLang="zh-CN" sz="1800" dirty="0" err="1">
                    <a:solidFill>
                      <a:srgbClr val="FF3399"/>
                    </a:solidFill>
                  </a:rPr>
                  <a:t>Polak-Ribiere</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𝜷</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p>
                          <m:sSupPr>
                            <m:ctrlPr>
                              <a:rPr lang="en-US" altLang="zh-CN" sz="1800" i="1">
                                <a:latin typeface="Cambria Math" panose="02040503050406030204" pitchFamily="18" charset="0"/>
                              </a:rPr>
                            </m:ctrlPr>
                          </m:sSup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𝒈</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e>
                                </m:d>
                              </m:sup>
                            </m:sSup>
                          </m:e>
                          <m:sup>
                            <m:r>
                              <a:rPr lang="en-US" altLang="zh-CN" sz="1800" i="1">
                                <a:latin typeface="Cambria Math" panose="02040503050406030204" pitchFamily="18" charset="0"/>
                              </a:rPr>
                              <m:t>𝑻</m:t>
                            </m:r>
                          </m:sup>
                        </m:sSup>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𝒈</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e>
                                </m:d>
                              </m:sup>
                            </m:s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𝒈</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e>
                                </m:d>
                              </m:sup>
                            </m:sSup>
                          </m:e>
                        </m:d>
                      </m:num>
                      <m:den>
                        <m:sSup>
                          <m:sSupPr>
                            <m:ctrlPr>
                              <a:rPr lang="en-US" altLang="zh-CN" sz="1800" i="1">
                                <a:latin typeface="Cambria Math" panose="02040503050406030204" pitchFamily="18" charset="0"/>
                              </a:rPr>
                            </m:ctrlPr>
                          </m:sSup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𝒈</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e>
                                </m:d>
                              </m:sup>
                            </m:sSup>
                          </m:e>
                          <m:sup>
                            <m:r>
                              <a:rPr lang="en-US" altLang="zh-CN" sz="1800" i="1">
                                <a:latin typeface="Cambria Math" panose="02040503050406030204" pitchFamily="18" charset="0"/>
                              </a:rPr>
                              <m:t>𝑻</m:t>
                            </m:r>
                          </m:sup>
                        </m:sSup>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𝒈</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e>
                            </m:d>
                          </m:sup>
                        </m:sSup>
                      </m:den>
                    </m:f>
                  </m:oMath>
                </a14:m>
                <a:endParaRPr lang="en-US" altLang="zh-CN" sz="1800" dirty="0"/>
              </a:p>
              <a:p>
                <a:pPr lvl="1"/>
                <a:r>
                  <a:rPr lang="en-US" altLang="zh-CN" sz="1800" dirty="0"/>
                  <a:t>Dixon:</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𝜷</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p>
                          <m:sSupPr>
                            <m:ctrlPr>
                              <a:rPr lang="en-US" altLang="zh-CN" sz="1800" i="1">
                                <a:latin typeface="Cambria Math" panose="02040503050406030204" pitchFamily="18" charset="0"/>
                              </a:rPr>
                            </m:ctrlPr>
                          </m:sSup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𝒈</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e>
                                </m:d>
                              </m:sup>
                            </m:sSup>
                          </m:e>
                          <m:sup>
                            <m:r>
                              <a:rPr lang="en-US" altLang="zh-CN" sz="1800" i="1">
                                <a:latin typeface="Cambria Math" panose="02040503050406030204" pitchFamily="18" charset="0"/>
                              </a:rPr>
                              <m:t>𝑻</m:t>
                            </m:r>
                          </m:sup>
                        </m:sSup>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𝒈</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e>
                            </m:d>
                          </m:sup>
                        </m:sSup>
                      </m:num>
                      <m:den>
                        <m:sSup>
                          <m:sSupPr>
                            <m:ctrlPr>
                              <a:rPr lang="en-US" altLang="zh-CN" sz="1800" i="1">
                                <a:latin typeface="Cambria Math" panose="02040503050406030204" pitchFamily="18" charset="0"/>
                              </a:rPr>
                            </m:ctrlPr>
                          </m:sSupPr>
                          <m:e>
                            <m:sSup>
                              <m:sSupPr>
                                <m:ctrlPr>
                                  <a:rPr lang="en-US" altLang="zh-CN" sz="1800" i="1">
                                    <a:latin typeface="Cambria Math" panose="02040503050406030204" pitchFamily="18" charset="0"/>
                                  </a:rPr>
                                </m:ctrlPr>
                              </m:sSupPr>
                              <m:e>
                                <m:r>
                                  <a:rPr lang="en-US" altLang="zh-CN" sz="1800" b="1" i="1" smtClean="0">
                                    <a:latin typeface="Cambria Math" panose="02040503050406030204" pitchFamily="18" charset="0"/>
                                  </a:rPr>
                                  <m:t>𝒑</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e>
                                </m:d>
                              </m:sup>
                            </m:sSup>
                          </m:e>
                          <m:sup>
                            <m:r>
                              <a:rPr lang="en-US" altLang="zh-CN" sz="1800" i="1">
                                <a:latin typeface="Cambria Math" panose="02040503050406030204" pitchFamily="18" charset="0"/>
                              </a:rPr>
                              <m:t>𝑻</m:t>
                            </m:r>
                          </m:sup>
                        </m:sSup>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𝒈</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e>
                            </m:d>
                          </m:sup>
                        </m:sSup>
                      </m:den>
                    </m:f>
                  </m:oMath>
                </a14:m>
                <a:endParaRPr lang="en-US" altLang="zh-CN" sz="1800" dirty="0"/>
              </a:p>
              <a:p>
                <a:pPr lvl="1"/>
                <a:r>
                  <a:rPr lang="en-US" altLang="zh-CN" sz="1800" dirty="0"/>
                  <a:t>H-S: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𝜷</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p>
                          <m:sSupPr>
                            <m:ctrlPr>
                              <a:rPr lang="en-US" altLang="zh-CN" sz="1800" i="1">
                                <a:latin typeface="Cambria Math" panose="02040503050406030204" pitchFamily="18" charset="0"/>
                              </a:rPr>
                            </m:ctrlPr>
                          </m:sSup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𝒈</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e>
                                </m:d>
                              </m:sup>
                            </m:sSup>
                          </m:e>
                          <m:sup>
                            <m:r>
                              <a:rPr lang="en-US" altLang="zh-CN" sz="1800" i="1">
                                <a:latin typeface="Cambria Math" panose="02040503050406030204" pitchFamily="18" charset="0"/>
                              </a:rPr>
                              <m:t>𝑻</m:t>
                            </m:r>
                          </m:sup>
                        </m:sSup>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𝒈</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e>
                                </m:d>
                              </m:sup>
                            </m:s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𝒈</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e>
                                </m:d>
                              </m:sup>
                            </m:sSup>
                          </m:e>
                        </m:d>
                      </m:num>
                      <m:den>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𝒑</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𝒌</m:t>
                                </m:r>
                              </m:e>
                            </m:d>
                          </m:sup>
                        </m:sSup>
                        <m:d>
                          <m:dPr>
                            <m:ctrlPr>
                              <a:rPr lang="en-US" altLang="zh-CN" sz="1800" b="1" i="1" smtClean="0">
                                <a:latin typeface="Cambria Math" panose="02040503050406030204" pitchFamily="18" charset="0"/>
                              </a:rPr>
                            </m:ctrlPr>
                          </m:dPr>
                          <m:e>
                            <m:sSup>
                              <m:sSupPr>
                                <m:ctrlPr>
                                  <a:rPr lang="en-US" altLang="zh-CN" sz="1800" i="1">
                                    <a:latin typeface="Cambria Math" panose="02040503050406030204" pitchFamily="18" charset="0"/>
                                  </a:rPr>
                                </m:ctrlPr>
                              </m:sSupPr>
                              <m:e>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𝒈</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e>
                                    </m:d>
                                  </m:sup>
                                </m:sSup>
                              </m:e>
                              <m:sup>
                                <m:r>
                                  <a:rPr lang="en-US" altLang="zh-CN" sz="1800" i="1">
                                    <a:latin typeface="Cambria Math" panose="02040503050406030204" pitchFamily="18" charset="0"/>
                                  </a:rPr>
                                  <m:t>𝑻</m:t>
                                </m:r>
                              </m:sup>
                            </m:sSup>
                            <m:r>
                              <a:rPr lang="en-US" altLang="zh-CN" sz="1800" b="1" i="1" smtClean="0">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𝒈</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e>
                                </m:d>
                              </m:sup>
                            </m:sSup>
                          </m:e>
                        </m:d>
                      </m:den>
                    </m:f>
                  </m:oMath>
                </a14:m>
                <a:endParaRPr lang="en-US" altLang="zh-CN" sz="1800" dirty="0"/>
              </a:p>
              <a:p>
                <a:pPr lvl="1"/>
                <a:br>
                  <a:rPr lang="en-US" altLang="zh-CN" sz="1800" dirty="0"/>
                </a:br>
                <a:endParaRPr lang="en-US" altLang="zh-CN" sz="1800" dirty="0"/>
              </a:p>
            </p:txBody>
          </p:sp>
        </mc:Choice>
        <mc:Fallback>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xfrm>
                <a:off x="56456" y="1160463"/>
                <a:ext cx="9649519" cy="5616575"/>
              </a:xfrm>
              <a:blipFill>
                <a:blip r:embed="rId2"/>
                <a:stretch>
                  <a:fillRect l="-1327" t="-759" b="-18221"/>
                </a:stretch>
              </a:blipFill>
            </p:spPr>
            <p:txBody>
              <a:bodyPr/>
              <a:lstStyle/>
              <a:p>
                <a:r>
                  <a:rPr lang="zh-CN" altLang="en-US">
                    <a:noFill/>
                  </a:rPr>
                  <a:t> </a:t>
                </a:r>
              </a:p>
            </p:txBody>
          </p:sp>
        </mc:Fallback>
      </mc:AlternateContent>
      <p:sp>
        <p:nvSpPr>
          <p:cNvPr id="6" name="标题 5">
            <a:extLst>
              <a:ext uri="{FF2B5EF4-FFF2-40B4-BE49-F238E27FC236}">
                <a16:creationId xmlns:a16="http://schemas.microsoft.com/office/drawing/2014/main" id="{F60EBB3D-AFDE-4894-B6F6-F31968BF4A4D}"/>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dirty="0">
                <a:latin typeface="隶书" panose="02010509060101010101" pitchFamily="1" charset="-122"/>
              </a:rPr>
              <a:t>共轭梯度法</a:t>
            </a:r>
            <a:endParaRPr lang="zh-CN" altLang="en-US" dirty="0"/>
          </a:p>
        </p:txBody>
      </p:sp>
    </p:spTree>
    <p:extLst>
      <p:ext uri="{BB962C8B-B14F-4D97-AF65-F5344CB8AC3E}">
        <p14:creationId xmlns:p14="http://schemas.microsoft.com/office/powerpoint/2010/main" val="361704731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 calcmode="lin" valueType="num">
                                      <p:cBhvr additive="base">
                                        <p:cTn id="5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anim calcmode="lin" valueType="num">
                                      <p:cBhvr additive="base">
                                        <p:cTn id="6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 calcmode="lin" valueType="num">
                                      <p:cBhvr additive="base">
                                        <p:cTn id="6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BCE8F17-1033-42C1-A582-1966E481D694}"/>
              </a:ext>
            </a:extLst>
          </p:cNvPr>
          <p:cNvSpPr txBox="1"/>
          <p:nvPr>
            <p:custDataLst>
              <p:tags r:id="rId2"/>
            </p:custDataLst>
          </p:nvPr>
        </p:nvSpPr>
        <p:spPr>
          <a:xfrm>
            <a:off x="990600" y="635000"/>
            <a:ext cx="7924800" cy="2255738"/>
          </a:xfrm>
          <a:prstGeom prst="rect">
            <a:avLst/>
          </a:prstGeom>
          <a:noFill/>
        </p:spPr>
        <p:txBody>
          <a:bodyPr vert="horz" wrap="square"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关于共轭方向法和共轭梯度法的描述正确的是</a:t>
            </a:r>
          </a:p>
        </p:txBody>
      </p:sp>
      <p:sp>
        <p:nvSpPr>
          <p:cNvPr id="7" name="文本框 6">
            <a:extLst>
              <a:ext uri="{FF2B5EF4-FFF2-40B4-BE49-F238E27FC236}">
                <a16:creationId xmlns:a16="http://schemas.microsoft.com/office/drawing/2014/main" id="{853E0361-7105-44A4-8FE6-CF107E09CE88}"/>
              </a:ext>
            </a:extLst>
          </p:cNvPr>
          <p:cNvSpPr txBox="1"/>
          <p:nvPr>
            <p:custDataLst>
              <p:tags r:id="rId3"/>
            </p:custDataLst>
          </p:nvPr>
        </p:nvSpPr>
        <p:spPr>
          <a:xfrm>
            <a:off x="1981200" y="2932460"/>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共轭梯度法是共轭方向法的特例</a:t>
            </a:r>
          </a:p>
        </p:txBody>
      </p:sp>
      <p:sp>
        <p:nvSpPr>
          <p:cNvPr id="8" name="文本框 7">
            <a:extLst>
              <a:ext uri="{FF2B5EF4-FFF2-40B4-BE49-F238E27FC236}">
                <a16:creationId xmlns:a16="http://schemas.microsoft.com/office/drawing/2014/main" id="{2ACA4FD5-9A3D-492A-844F-6CA54D657B7F}"/>
              </a:ext>
            </a:extLst>
          </p:cNvPr>
          <p:cNvSpPr txBox="1"/>
          <p:nvPr>
            <p:custDataLst>
              <p:tags r:id="rId4"/>
            </p:custDataLst>
          </p:nvPr>
        </p:nvSpPr>
        <p:spPr>
          <a:xfrm>
            <a:off x="1981200" y="3834755"/>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共轭梯度法是收敛速率介于最速下降法和牛顿法之间的一个方法</a:t>
            </a:r>
          </a:p>
        </p:txBody>
      </p:sp>
      <p:sp>
        <p:nvSpPr>
          <p:cNvPr id="9" name="文本框 8">
            <a:extLst>
              <a:ext uri="{FF2B5EF4-FFF2-40B4-BE49-F238E27FC236}">
                <a16:creationId xmlns:a16="http://schemas.microsoft.com/office/drawing/2014/main" id="{A820830C-42AE-4FE8-B9F3-D235D9ED703C}"/>
              </a:ext>
            </a:extLst>
          </p:cNvPr>
          <p:cNvSpPr txBox="1"/>
          <p:nvPr>
            <p:custDataLst>
              <p:tags r:id="rId5"/>
            </p:custDataLst>
          </p:nvPr>
        </p:nvSpPr>
        <p:spPr>
          <a:xfrm>
            <a:off x="1981200" y="4737050"/>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共轭方向法用于正定二次函数具有二次终止性</a:t>
            </a:r>
          </a:p>
        </p:txBody>
      </p:sp>
      <p:sp>
        <p:nvSpPr>
          <p:cNvPr id="10" name="文本框 9">
            <a:extLst>
              <a:ext uri="{FF2B5EF4-FFF2-40B4-BE49-F238E27FC236}">
                <a16:creationId xmlns:a16="http://schemas.microsoft.com/office/drawing/2014/main" id="{C5B32DC8-198D-4BC3-9D72-C6B0696CB6A4}"/>
              </a:ext>
            </a:extLst>
          </p:cNvPr>
          <p:cNvSpPr txBox="1"/>
          <p:nvPr>
            <p:custDataLst>
              <p:tags r:id="rId6"/>
            </p:custDataLst>
          </p:nvPr>
        </p:nvSpPr>
        <p:spPr>
          <a:xfrm>
            <a:off x="1981200" y="5639346"/>
            <a:ext cx="6934200" cy="676721"/>
          </a:xfrm>
          <a:prstGeom prst="rect">
            <a:avLst/>
          </a:prstGeom>
          <a:noFill/>
        </p:spPr>
        <p:txBody>
          <a:bodyPr vert="horz"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共轭梯度法用于正定二次函数具有二次终止性</a:t>
            </a:r>
          </a:p>
        </p:txBody>
      </p:sp>
      <p:sp>
        <p:nvSpPr>
          <p:cNvPr id="11" name="矩形 10">
            <a:extLst>
              <a:ext uri="{FF2B5EF4-FFF2-40B4-BE49-F238E27FC236}">
                <a16:creationId xmlns:a16="http://schemas.microsoft.com/office/drawing/2014/main" id="{BEAED09C-527B-4421-8CA8-2C8CFD73E4BF}"/>
              </a:ext>
            </a:extLst>
          </p:cNvPr>
          <p:cNvSpPr>
            <a:spLocks noChangeAspect="1"/>
          </p:cNvSpPr>
          <p:nvPr>
            <p:custDataLst>
              <p:tags r:id="rId7"/>
            </p:custDataLst>
          </p:nvPr>
        </p:nvSpPr>
        <p:spPr bwMode="auto">
          <a:xfrm>
            <a:off x="1215211" y="3000132"/>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BB786DF7-A0D3-4427-B4FC-741593A1FB92}"/>
              </a:ext>
            </a:extLst>
          </p:cNvPr>
          <p:cNvSpPr>
            <a:spLocks noChangeAspect="1"/>
          </p:cNvSpPr>
          <p:nvPr>
            <p:custDataLst>
              <p:tags r:id="rId8"/>
            </p:custDataLst>
          </p:nvPr>
        </p:nvSpPr>
        <p:spPr bwMode="auto">
          <a:xfrm>
            <a:off x="1215211" y="3902427"/>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8B6C3857-4A51-4A25-BC1B-79E788E8F1E4}"/>
              </a:ext>
            </a:extLst>
          </p:cNvPr>
          <p:cNvSpPr>
            <a:spLocks noChangeAspect="1"/>
          </p:cNvSpPr>
          <p:nvPr>
            <p:custDataLst>
              <p:tags r:id="rId9"/>
            </p:custDataLst>
          </p:nvPr>
        </p:nvSpPr>
        <p:spPr bwMode="auto">
          <a:xfrm>
            <a:off x="1215211" y="4804723"/>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A4B25A99-EF3D-4878-8D21-6ACF5400CA27}"/>
              </a:ext>
            </a:extLst>
          </p:cNvPr>
          <p:cNvSpPr>
            <a:spLocks noChangeAspect="1"/>
          </p:cNvSpPr>
          <p:nvPr>
            <p:custDataLst>
              <p:tags r:id="rId10"/>
            </p:custDataLst>
          </p:nvPr>
        </p:nvSpPr>
        <p:spPr bwMode="auto">
          <a:xfrm>
            <a:off x="1215211" y="5707018"/>
            <a:ext cx="541378" cy="541377"/>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en-US" altLang="zh-CN"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0CC0B45B-0EE7-4EFE-A1FB-1CE517FF3243}"/>
              </a:ext>
            </a:extLst>
          </p:cNvPr>
          <p:cNvSpPr/>
          <p:nvPr>
            <p:custDataLst>
              <p:tags r:id="rId11"/>
            </p:custDataLst>
          </p:nvPr>
        </p:nvSpPr>
        <p:spPr bwMode="auto">
          <a:xfrm>
            <a:off x="6749891" y="6541641"/>
            <a:ext cx="1624131" cy="433101"/>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4" name="组合 23">
            <a:extLst>
              <a:ext uri="{FF2B5EF4-FFF2-40B4-BE49-F238E27FC236}">
                <a16:creationId xmlns:a16="http://schemas.microsoft.com/office/drawing/2014/main" id="{18CB3164-2E76-4545-977D-1F6B728A9372}"/>
              </a:ext>
            </a:extLst>
          </p:cNvPr>
          <p:cNvGrpSpPr/>
          <p:nvPr>
            <p:custDataLst>
              <p:tags r:id="rId12"/>
            </p:custDataLst>
          </p:nvPr>
        </p:nvGrpSpPr>
        <p:grpSpPr>
          <a:xfrm>
            <a:off x="0" y="0"/>
            <a:ext cx="9906000" cy="635000"/>
            <a:chOff x="0" y="0"/>
            <a:chExt cx="9906000" cy="635000"/>
          </a:xfrm>
        </p:grpSpPr>
        <p:sp>
          <p:nvSpPr>
            <p:cNvPr id="16" name="TitleBackground">
              <a:extLst>
                <a:ext uri="{FF2B5EF4-FFF2-40B4-BE49-F238E27FC236}">
                  <a16:creationId xmlns:a16="http://schemas.microsoft.com/office/drawing/2014/main" id="{A419235E-A11C-4EC2-97B7-B6F22D97E9B0}"/>
                </a:ext>
              </a:extLst>
            </p:cNvPr>
            <p:cNvSpPr/>
            <p:nvPr>
              <p:custDataLst>
                <p:tags r:id="rId14"/>
              </p:custDataLst>
            </p:nvPr>
          </p:nvSpPr>
          <p:spPr bwMode="auto">
            <a:xfrm>
              <a:off x="0" y="0"/>
              <a:ext cx="9906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7" name="ColorBlock">
              <a:extLst>
                <a:ext uri="{FF2B5EF4-FFF2-40B4-BE49-F238E27FC236}">
                  <a16:creationId xmlns:a16="http://schemas.microsoft.com/office/drawing/2014/main" id="{669305EA-D5C3-49A2-99CD-737808DE07B4}"/>
                </a:ext>
              </a:extLst>
            </p:cNvPr>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8" name="TypeText">
              <a:extLst>
                <a:ext uri="{FF2B5EF4-FFF2-40B4-BE49-F238E27FC236}">
                  <a16:creationId xmlns:a16="http://schemas.microsoft.com/office/drawing/2014/main" id="{E2EF833C-5B99-4BBE-9D6E-08A4F35A8375}"/>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algn="l"/>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3" name="TipText">
              <a:extLst>
                <a:ext uri="{FF2B5EF4-FFF2-40B4-BE49-F238E27FC236}">
                  <a16:creationId xmlns:a16="http://schemas.microsoft.com/office/drawing/2014/main" id="{52134BD4-ED3C-41FC-8871-F174B748B4F1}"/>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0E759811-024C-4A4C-9D3D-4C46ED5F3866}"/>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8356600" y="63500"/>
            <a:ext cx="1422400" cy="508000"/>
          </a:xfrm>
          <a:prstGeom prst="rect">
            <a:avLst/>
          </a:prstGeom>
        </p:spPr>
      </p:pic>
    </p:spTree>
    <p:custDataLst>
      <p:tags r:id="rId1"/>
    </p:custDataLst>
    <p:extLst>
      <p:ext uri="{BB962C8B-B14F-4D97-AF65-F5344CB8AC3E}">
        <p14:creationId xmlns:p14="http://schemas.microsoft.com/office/powerpoint/2010/main" val="1313302536"/>
      </p:ext>
    </p:extLst>
  </p:cSld>
  <p:clrMapOvr>
    <a:masterClrMapping/>
  </p:clrMapOvr>
  <p:transition spd="med">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a:xfrm>
                <a:off x="56456" y="1160463"/>
                <a:ext cx="9649519" cy="5616575"/>
              </a:xfrm>
            </p:spPr>
            <p:txBody>
              <a:bodyPr/>
              <a:lstStyle/>
              <a:p>
                <a:r>
                  <a:rPr lang="zh-CN" altLang="en-US" sz="2400" dirty="0"/>
                  <a:t>共轭梯度法的一般框架</a:t>
                </a:r>
                <a:endParaRPr lang="en-US" altLang="zh-CN" sz="2400" dirty="0"/>
              </a:p>
              <a:p>
                <a:pPr lvl="1"/>
                <a:r>
                  <a:rPr lang="zh-CN" altLang="en-US" sz="2400" dirty="0"/>
                  <a:t>如果目标函数是二次函数，则共轭梯度法具有二次终止性</a:t>
                </a:r>
                <a:endParaRPr lang="en-US" altLang="zh-CN" sz="2400" dirty="0"/>
              </a:p>
              <a:p>
                <a:pPr lvl="1"/>
                <a:r>
                  <a:rPr lang="zh-CN" altLang="en-US" sz="2400" dirty="0"/>
                  <a:t>在一般的非线性情况下，则不一定成立。经过</a:t>
                </a:r>
                <a14:m>
                  <m:oMath xmlns:m="http://schemas.openxmlformats.org/officeDocument/2006/math">
                    <m:r>
                      <a:rPr lang="en-US" altLang="zh-CN" sz="2400" b="1" i="1" smtClean="0">
                        <a:latin typeface="Cambria Math" panose="02040503050406030204" pitchFamily="18" charset="0"/>
                      </a:rPr>
                      <m:t>𝒏</m:t>
                    </m:r>
                  </m:oMath>
                </a14:m>
                <a:r>
                  <a:rPr lang="zh-CN" altLang="en-US" sz="2400" dirty="0"/>
                  <a:t>次迭代后，这儿条件失去了其共轭的原意。</a:t>
                </a:r>
                <a:endParaRPr lang="en-US" altLang="zh-CN" sz="2400" dirty="0"/>
              </a:p>
              <a:p>
                <a:pPr lvl="1"/>
                <a:r>
                  <a:rPr lang="zh-CN" altLang="en-US" sz="2400" dirty="0"/>
                  <a:t>因此所有算法中，都存在一种重新开始的策略，即在某个时刻令</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𝜷</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r>
                  <a:rPr lang="en-US" altLang="zh-CN" sz="2400" dirty="0"/>
                  <a:t>(</a:t>
                </a:r>
                <a:r>
                  <a:rPr lang="zh-CN" altLang="en-US" sz="2400" dirty="0"/>
                  <a:t>一般是在</a:t>
                </a:r>
                <a14:m>
                  <m:oMath xmlns:m="http://schemas.openxmlformats.org/officeDocument/2006/math">
                    <m:r>
                      <a:rPr lang="en-US" altLang="zh-CN" sz="2400" b="1" i="1" smtClean="0">
                        <a:latin typeface="Cambria Math" panose="02040503050406030204" pitchFamily="18" charset="0"/>
                      </a:rPr>
                      <m:t>𝒏</m:t>
                    </m:r>
                  </m:oMath>
                </a14:m>
                <a:r>
                  <a:rPr lang="zh-CN" altLang="en-US" sz="2400" dirty="0"/>
                  <a:t>步之后</a:t>
                </a:r>
                <a:r>
                  <a:rPr lang="en-US" altLang="zh-CN" sz="2400" dirty="0"/>
                  <a:t>)</a:t>
                </a:r>
                <a:r>
                  <a:rPr lang="zh-CN" altLang="en-US" sz="2400" dirty="0"/>
                  <a:t>。这能确保整个过程具有全局收敛性，因为重新开始后是用一般的梯度步，且所有其他迭代步都会降低目标函数的值。在一个严格极小点的邻域内，可以证明共轭梯度法具有局部</a:t>
                </a:r>
                <a14:m>
                  <m:oMath xmlns:m="http://schemas.openxmlformats.org/officeDocument/2006/math">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oMath>
                </a14:m>
                <a:r>
                  <a:rPr lang="zh-CN" altLang="en-US" sz="2400" dirty="0"/>
                  <a:t>步二阶收敛性。</a:t>
                </a:r>
                <a:endParaRPr lang="en-US" altLang="zh-CN" sz="2400" dirty="0"/>
              </a:p>
              <a:p>
                <a:pPr lvl="1"/>
                <a14:m>
                  <m:oMath xmlns:m="http://schemas.openxmlformats.org/officeDocument/2006/math">
                    <m:r>
                      <m:rPr>
                        <m:lit/>
                      </m:rP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𝒏</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𝒄𝒐𝒏𝒔𝒕</m:t>
                    </m:r>
                    <m:r>
                      <a:rPr lang="en-US" altLang="zh-CN" sz="2400" b="1" i="1" smtClean="0">
                        <a:latin typeface="Cambria Math" panose="02040503050406030204" pitchFamily="18" charset="0"/>
                      </a:rPr>
                      <m:t>⋅</m:t>
                    </m:r>
                    <m:r>
                      <m:rPr>
                        <m:lit/>
                      </m:rP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r>
                      <m:rPr>
                        <m:lit/>
                      </m:rP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m:rPr>
                            <m:lit/>
                          </m:rPr>
                          <a:rPr lang="en-US" altLang="zh-CN" sz="2400" b="1" i="1" smtClean="0">
                            <a:latin typeface="Cambria Math" panose="02040503050406030204" pitchFamily="18" charset="0"/>
                          </a:rPr>
                          <m:t>|</m:t>
                        </m:r>
                      </m:e>
                      <m:sup>
                        <m:r>
                          <a:rPr lang="en-US" altLang="zh-CN" sz="2400" b="1" i="1" smtClean="0">
                            <a:latin typeface="Cambria Math" panose="02040503050406030204" pitchFamily="18" charset="0"/>
                          </a:rPr>
                          <m:t>𝟐</m:t>
                        </m:r>
                      </m:sup>
                    </m:sSup>
                  </m:oMath>
                </a14:m>
                <a:endParaRPr lang="en-US" altLang="zh-CN" sz="2400" dirty="0"/>
              </a:p>
              <a:p>
                <a:pPr lvl="1"/>
                <a:r>
                  <a:rPr lang="zh-CN" altLang="en-US" sz="2400" dirty="0"/>
                  <a:t>这种收敛性比变尺度法收敛速度慢。但是，共轭梯度法具有迭代成本低的优势，就全局收敛性而言，这些方法并不比最简单的梯度法好。</a:t>
                </a:r>
                <a:endParaRPr lang="en-US" altLang="zh-CN" sz="2400" dirty="0"/>
              </a:p>
              <a:p>
                <a:pPr lvl="1"/>
                <a:r>
                  <a:rPr lang="zh-CN" altLang="en-US" sz="2400" dirty="0"/>
                  <a:t>共轭梯度法不用求矩阵的逆，存储量较少，适合求解变量较多的大规模问题。</a:t>
                </a:r>
                <a:br>
                  <a:rPr lang="en-US" altLang="zh-CN" sz="2400" dirty="0"/>
                </a:br>
                <a:endParaRPr lang="en-US" altLang="zh-CN" sz="2400" dirty="0"/>
              </a:p>
            </p:txBody>
          </p:sp>
        </mc:Choice>
        <mc:Fallback>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xfrm>
                <a:off x="56456" y="1160463"/>
                <a:ext cx="9649519" cy="5616575"/>
              </a:xfrm>
              <a:blipFill>
                <a:blip r:embed="rId2"/>
                <a:stretch>
                  <a:fillRect l="-884" t="-1193" r="-505" b="-9436"/>
                </a:stretch>
              </a:blipFill>
            </p:spPr>
            <p:txBody>
              <a:bodyPr/>
              <a:lstStyle/>
              <a:p>
                <a:r>
                  <a:rPr lang="zh-CN" altLang="en-US">
                    <a:noFill/>
                  </a:rPr>
                  <a:t> </a:t>
                </a:r>
              </a:p>
            </p:txBody>
          </p:sp>
        </mc:Fallback>
      </mc:AlternateContent>
      <p:sp>
        <p:nvSpPr>
          <p:cNvPr id="6" name="标题 5">
            <a:extLst>
              <a:ext uri="{FF2B5EF4-FFF2-40B4-BE49-F238E27FC236}">
                <a16:creationId xmlns:a16="http://schemas.microsoft.com/office/drawing/2014/main" id="{F60EBB3D-AFDE-4894-B6F6-F31968BF4A4D}"/>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dirty="0">
                <a:latin typeface="隶书" panose="02010509060101010101" pitchFamily="1" charset="-122"/>
              </a:rPr>
              <a:t>共轭梯度法</a:t>
            </a:r>
            <a:endParaRPr lang="zh-CN" altLang="en-US" dirty="0"/>
          </a:p>
        </p:txBody>
      </p:sp>
    </p:spTree>
    <p:extLst>
      <p:ext uri="{BB962C8B-B14F-4D97-AF65-F5344CB8AC3E}">
        <p14:creationId xmlns:p14="http://schemas.microsoft.com/office/powerpoint/2010/main" val="425799983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p:txBody>
              <a:bodyPr/>
              <a:lstStyle/>
              <a:p>
                <a:r>
                  <a:rPr lang="zh-CN" altLang="en-US" sz="2000" dirty="0"/>
                  <a:t>非线性优化中的一阶方法</a:t>
                </a:r>
                <a:endParaRPr lang="en-US" altLang="zh-CN" sz="2000" dirty="0"/>
              </a:p>
              <a:p>
                <a:pPr lvl="1"/>
                <a:r>
                  <a:rPr lang="zh-CN" altLang="en-US" sz="2000" dirty="0"/>
                  <a:t>在梯度下降法中，选取</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𝒉</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𝟏</m:t>
                        </m:r>
                      </m:num>
                      <m:den>
                        <m:r>
                          <a:rPr lang="en-US" altLang="zh-CN" sz="2000" i="1">
                            <a:latin typeface="Cambria Math" panose="02040503050406030204" pitchFamily="18" charset="0"/>
                          </a:rPr>
                          <m:t>𝑳</m:t>
                        </m:r>
                      </m:den>
                    </m:f>
                    <m:r>
                      <a:rPr lang="en-US" altLang="zh-CN" sz="2000" i="1">
                        <a:latin typeface="Cambria Math" panose="02040503050406030204" pitchFamily="18" charset="0"/>
                      </a:rPr>
                      <m:t>,</m:t>
                    </m:r>
                  </m:oMath>
                </a14:m>
                <a:r>
                  <a:rPr lang="zh-CN" altLang="en-US" sz="2000" dirty="0"/>
                  <a:t>一般其收敛速度为</a:t>
                </a:r>
                <a14:m>
                  <m:oMath xmlns:m="http://schemas.openxmlformats.org/officeDocument/2006/math">
                    <m:r>
                      <a:rPr lang="en-US" altLang="zh-CN" sz="2000" i="1">
                        <a:latin typeface="Cambria Math" panose="02040503050406030204" pitchFamily="18" charset="0"/>
                      </a:rPr>
                      <m:t>𝒪</m:t>
                    </m:r>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𝟏</m:t>
                            </m:r>
                          </m:num>
                          <m:den>
                            <m:r>
                              <a:rPr lang="en-US" altLang="zh-CN" sz="2000" i="1">
                                <a:latin typeface="Cambria Math" panose="02040503050406030204" pitchFamily="18" charset="0"/>
                              </a:rPr>
                              <m:t>𝒌</m:t>
                            </m:r>
                          </m:den>
                        </m:f>
                      </m:e>
                    </m:d>
                  </m:oMath>
                </a14:m>
                <a:r>
                  <a:rPr lang="en-US" altLang="zh-CN" sz="2000" dirty="0"/>
                  <a:t>,</a:t>
                </a:r>
                <a:r>
                  <a:rPr lang="zh-CN" altLang="en-US" sz="2000" dirty="0"/>
                  <a:t>若目标函数为</a:t>
                </a:r>
                <a14:m>
                  <m:oMath xmlns:m="http://schemas.openxmlformats.org/officeDocument/2006/math">
                    <m:r>
                      <a:rPr lang="en-US" altLang="zh-CN" sz="2000" i="1">
                        <a:latin typeface="Cambria Math" panose="02040503050406030204" pitchFamily="18" charset="0"/>
                      </a:rPr>
                      <m:t>𝝁</m:t>
                    </m:r>
                  </m:oMath>
                </a14:m>
                <a:r>
                  <a:rPr lang="zh-CN" altLang="en-US" sz="2000" dirty="0"/>
                  <a:t>强凸函数</a:t>
                </a:r>
                <a:r>
                  <a:rPr lang="en-US" altLang="zh-CN" sz="2000" dirty="0"/>
                  <a:t>(</a:t>
                </a:r>
                <a:r>
                  <a:rPr lang="zh-CN" altLang="en-US" sz="2000" dirty="0"/>
                  <a:t>满足：</a:t>
                </a:r>
                <a14:m>
                  <m:oMath xmlns:m="http://schemas.openxmlformats.org/officeDocument/2006/math">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𝜶</m:t>
                        </m:r>
                        <m:r>
                          <a:rPr lang="en-US" altLang="zh-CN" sz="2000" i="1">
                            <a:latin typeface="Cambria Math" panose="02040503050406030204" pitchFamily="18" charset="0"/>
                          </a:rPr>
                          <m:t>𝒙</m:t>
                        </m:r>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𝟏</m:t>
                            </m:r>
                            <m:r>
                              <a:rPr lang="en-US" altLang="zh-CN" sz="2000" i="1">
                                <a:latin typeface="Cambria Math" panose="02040503050406030204" pitchFamily="18" charset="0"/>
                              </a:rPr>
                              <m:t>−</m:t>
                            </m:r>
                            <m:r>
                              <a:rPr lang="en-US" altLang="zh-CN" sz="2000" i="1">
                                <a:latin typeface="Cambria Math" panose="02040503050406030204" pitchFamily="18" charset="0"/>
                              </a:rPr>
                              <m:t>𝜶</m:t>
                            </m:r>
                          </m:e>
                        </m:d>
                        <m:r>
                          <a:rPr lang="en-US" altLang="zh-CN" sz="2000" i="1">
                            <a:latin typeface="Cambria Math" panose="02040503050406030204" pitchFamily="18" charset="0"/>
                          </a:rPr>
                          <m:t>𝒚</m:t>
                        </m:r>
                      </m:e>
                    </m:d>
                    <m:r>
                      <a:rPr lang="en-US" altLang="zh-CN" sz="2000" i="1">
                        <a:latin typeface="Cambria Math" panose="02040503050406030204" pitchFamily="18" charset="0"/>
                      </a:rPr>
                      <m:t>≤</m:t>
                    </m:r>
                    <m:r>
                      <a:rPr lang="en-US" altLang="zh-CN" sz="2000" i="1">
                        <a:latin typeface="Cambria Math" panose="02040503050406030204" pitchFamily="18" charset="0"/>
                      </a:rPr>
                      <m:t>𝜶</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𝒙</m:t>
                        </m:r>
                      </m:e>
                    </m:d>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𝟏</m:t>
                        </m:r>
                        <m:r>
                          <a:rPr lang="en-US" altLang="zh-CN" sz="2000" i="1">
                            <a:latin typeface="Cambria Math" panose="02040503050406030204" pitchFamily="18" charset="0"/>
                          </a:rPr>
                          <m:t>−</m:t>
                        </m:r>
                        <m:r>
                          <a:rPr lang="en-US" altLang="zh-CN" sz="2000" i="1">
                            <a:latin typeface="Cambria Math" panose="02040503050406030204" pitchFamily="18" charset="0"/>
                          </a:rPr>
                          <m:t>𝜶</m:t>
                        </m:r>
                      </m:e>
                    </m:d>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𝒚</m:t>
                        </m:r>
                      </m:e>
                    </m:d>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𝝁𝜶</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𝟏</m:t>
                            </m:r>
                            <m:r>
                              <a:rPr lang="en-US" altLang="zh-CN" sz="2000" i="1">
                                <a:latin typeface="Cambria Math" panose="02040503050406030204" pitchFamily="18" charset="0"/>
                              </a:rPr>
                              <m:t>−</m:t>
                            </m:r>
                            <m:r>
                              <a:rPr lang="en-US" altLang="zh-CN" sz="2000" i="1">
                                <a:latin typeface="Cambria Math" panose="02040503050406030204" pitchFamily="18" charset="0"/>
                              </a:rPr>
                              <m:t>𝜶</m:t>
                            </m:r>
                          </m:e>
                        </m:d>
                      </m:num>
                      <m:den>
                        <m:r>
                          <a:rPr lang="en-US" altLang="zh-CN" sz="2000" i="1">
                            <a:latin typeface="Cambria Math" panose="02040503050406030204" pitchFamily="18" charset="0"/>
                          </a:rPr>
                          <m:t>𝟐</m:t>
                        </m:r>
                      </m:den>
                    </m:f>
                    <m:r>
                      <m:rPr>
                        <m:lit/>
                      </m:rPr>
                      <a:rPr lang="en-US" altLang="zh-CN" sz="2000" i="1">
                        <a:latin typeface="Cambria Math" panose="02040503050406030204" pitchFamily="18" charset="0"/>
                      </a:rPr>
                      <m:t>||</m:t>
                    </m:r>
                    <m:r>
                      <a:rPr lang="en-US" altLang="zh-CN" sz="2000"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𝒚</m:t>
                    </m:r>
                    <m:r>
                      <m:rPr>
                        <m:lit/>
                      </m:rP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m:rPr>
                            <m:lit/>
                          </m:rPr>
                          <a:rPr lang="en-US" altLang="zh-CN" sz="2000" i="1">
                            <a:latin typeface="Cambria Math" panose="02040503050406030204" pitchFamily="18" charset="0"/>
                          </a:rPr>
                          <m:t>|</m:t>
                        </m:r>
                      </m:e>
                      <m:sup>
                        <m:r>
                          <a:rPr lang="en-US" altLang="zh-CN" sz="2000" i="1">
                            <a:latin typeface="Cambria Math" panose="02040503050406030204" pitchFamily="18" charset="0"/>
                          </a:rPr>
                          <m:t>𝟐</m:t>
                        </m:r>
                      </m:sup>
                    </m:sSup>
                  </m:oMath>
                </a14:m>
                <a:r>
                  <a:rPr lang="en-US" altLang="zh-CN" sz="2000" dirty="0"/>
                  <a:t>),</a:t>
                </a:r>
                <a:r>
                  <a:rPr lang="zh-CN" altLang="en-US" sz="2000" dirty="0"/>
                  <a:t>则其收敛速率为</a:t>
                </a:r>
                <a14:m>
                  <m:oMath xmlns:m="http://schemas.openxmlformats.org/officeDocument/2006/math">
                    <m:r>
                      <a:rPr lang="en-US" altLang="zh-CN" sz="2000" i="1">
                        <a:latin typeface="Cambria Math" panose="02040503050406030204" pitchFamily="18" charset="0"/>
                      </a:rPr>
                      <m:t>𝒪</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𝟏</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𝝁</m:t>
                                    </m:r>
                                  </m:num>
                                  <m:den>
                                    <m:r>
                                      <a:rPr lang="en-US" altLang="zh-CN" sz="2000" i="1">
                                        <a:latin typeface="Cambria Math" panose="02040503050406030204" pitchFamily="18" charset="0"/>
                                      </a:rPr>
                                      <m:t>𝑳</m:t>
                                    </m:r>
                                  </m:den>
                                </m:f>
                              </m:e>
                            </m:d>
                          </m:e>
                          <m:sup>
                            <m:r>
                              <a:rPr lang="en-US" altLang="zh-CN" sz="2000" i="1">
                                <a:latin typeface="Cambria Math" panose="02040503050406030204" pitchFamily="18" charset="0"/>
                              </a:rPr>
                              <m:t>𝒌</m:t>
                            </m:r>
                          </m:sup>
                        </m:sSup>
                      </m:e>
                    </m:d>
                  </m:oMath>
                </a14:m>
                <a:endParaRPr lang="en-US" altLang="zh-CN" sz="2000" dirty="0"/>
              </a:p>
              <a:p>
                <a:pPr lvl="1"/>
                <a:r>
                  <a:rPr lang="zh-CN" altLang="en-US" sz="2000" dirty="0"/>
                  <a:t>加速梯度法可将收敛速率提至</a:t>
                </a:r>
                <a14:m>
                  <m:oMath xmlns:m="http://schemas.openxmlformats.org/officeDocument/2006/math">
                    <m:r>
                      <a:rPr lang="en-US" altLang="zh-CN" sz="2000" i="1">
                        <a:latin typeface="Cambria Math" panose="02040503050406030204" pitchFamily="18" charset="0"/>
                      </a:rPr>
                      <m:t>𝒪</m:t>
                    </m:r>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𝟏</m:t>
                            </m:r>
                          </m:num>
                          <m:den>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𝒌</m:t>
                                </m:r>
                              </m:e>
                              <m:sup>
                                <m:r>
                                  <a:rPr lang="en-US" altLang="zh-CN" sz="2000" i="1">
                                    <a:latin typeface="Cambria Math" panose="02040503050406030204" pitchFamily="18" charset="0"/>
                                  </a:rPr>
                                  <m:t>𝟐</m:t>
                                </m:r>
                              </m:sup>
                            </m:sSup>
                          </m:den>
                        </m:f>
                      </m:e>
                    </m:d>
                  </m:oMath>
                </a14:m>
                <a:r>
                  <a:rPr lang="zh-CN" altLang="en-US" sz="2000" dirty="0"/>
                  <a:t>和</a:t>
                </a:r>
                <a14:m>
                  <m:oMath xmlns:m="http://schemas.openxmlformats.org/officeDocument/2006/math">
                    <m:r>
                      <a:rPr lang="en-US" altLang="zh-CN" sz="2000" i="1" dirty="0">
                        <a:latin typeface="Cambria Math" panose="02040503050406030204" pitchFamily="18" charset="0"/>
                      </a:rPr>
                      <m:t>𝒪</m:t>
                    </m:r>
                    <m:d>
                      <m:dPr>
                        <m:ctrlPr>
                          <a:rPr lang="en-US" altLang="zh-CN" sz="2000" i="1" dirty="0">
                            <a:latin typeface="Cambria Math" panose="02040503050406030204" pitchFamily="18" charset="0"/>
                          </a:rPr>
                        </m:ctrlPr>
                      </m:dPr>
                      <m:e>
                        <m:sSup>
                          <m:sSupPr>
                            <m:ctrlPr>
                              <a:rPr lang="en-US" altLang="zh-CN" sz="2000" i="1" dirty="0">
                                <a:latin typeface="Cambria Math" panose="02040503050406030204" pitchFamily="18" charset="0"/>
                              </a:rPr>
                            </m:ctrlPr>
                          </m:sSupPr>
                          <m:e>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𝟏</m:t>
                                </m:r>
                                <m:r>
                                  <a:rPr lang="en-US" altLang="zh-CN" sz="2000" i="1" dirty="0">
                                    <a:latin typeface="Cambria Math" panose="02040503050406030204" pitchFamily="18" charset="0"/>
                                  </a:rPr>
                                  <m:t>−</m:t>
                                </m:r>
                                <m:rad>
                                  <m:radPr>
                                    <m:degHide m:val="on"/>
                                    <m:ctrlPr>
                                      <a:rPr lang="en-US" altLang="zh-CN" sz="2000" i="1" dirty="0">
                                        <a:latin typeface="Cambria Math" panose="02040503050406030204" pitchFamily="18" charset="0"/>
                                      </a:rPr>
                                    </m:ctrlPr>
                                  </m:radPr>
                                  <m:deg/>
                                  <m:e>
                                    <m:f>
                                      <m:fPr>
                                        <m:ctrlPr>
                                          <a:rPr lang="en-US" altLang="zh-CN" sz="2000" i="1" dirty="0">
                                            <a:latin typeface="Cambria Math" panose="02040503050406030204" pitchFamily="18" charset="0"/>
                                          </a:rPr>
                                        </m:ctrlPr>
                                      </m:fPr>
                                      <m:num>
                                        <m:r>
                                          <a:rPr lang="en-US" altLang="zh-CN" sz="2000" i="1" dirty="0">
                                            <a:latin typeface="Cambria Math" panose="02040503050406030204" pitchFamily="18" charset="0"/>
                                          </a:rPr>
                                          <m:t>𝝁</m:t>
                                        </m:r>
                                      </m:num>
                                      <m:den>
                                        <m:r>
                                          <a:rPr lang="en-US" altLang="zh-CN" sz="2000" i="1" dirty="0">
                                            <a:latin typeface="Cambria Math" panose="02040503050406030204" pitchFamily="18" charset="0"/>
                                          </a:rPr>
                                          <m:t>𝑳</m:t>
                                        </m:r>
                                      </m:den>
                                    </m:f>
                                  </m:e>
                                </m:rad>
                              </m:e>
                            </m:d>
                          </m:e>
                          <m:sup>
                            <m:r>
                              <a:rPr lang="en-US" altLang="zh-CN" sz="2000" i="1" dirty="0">
                                <a:latin typeface="Cambria Math" panose="02040503050406030204" pitchFamily="18" charset="0"/>
                              </a:rPr>
                              <m:t>𝒌</m:t>
                            </m:r>
                          </m:sup>
                        </m:sSup>
                      </m:e>
                    </m:d>
                  </m:oMath>
                </a14:m>
                <a:endParaRPr lang="en-US" altLang="zh-CN" sz="2000" dirty="0"/>
              </a:p>
              <a:p>
                <a:pPr lvl="1"/>
                <a:r>
                  <a:rPr lang="zh-CN" altLang="en-US" sz="2000" dirty="0"/>
                  <a:t>加速梯度法</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𝟎</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m:t>
                        </m:r>
                        <m:r>
                          <a:rPr lang="en-US" altLang="zh-CN" sz="2000" i="1">
                            <a:latin typeface="Cambria Math" panose="02040503050406030204" pitchFamily="18" charset="0"/>
                          </a:rPr>
                          <m:t>𝟏</m:t>
                        </m:r>
                      </m:sub>
                    </m:sSub>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𝑹</m:t>
                        </m:r>
                      </m:e>
                      <m:sup>
                        <m:r>
                          <a:rPr lang="en-US" altLang="zh-CN" sz="2000" i="1">
                            <a:latin typeface="Cambria Math" panose="02040503050406030204" pitchFamily="18" charset="0"/>
                          </a:rPr>
                          <m:t>𝒏</m:t>
                        </m:r>
                      </m:sup>
                    </m:sSup>
                  </m:oMath>
                </a14:m>
                <a:endParaRPr lang="en-US" altLang="zh-CN" sz="2000" dirty="0"/>
              </a:p>
              <a:p>
                <a:pPr lvl="2"/>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𝒚</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𝜷</m:t>
                        </m:r>
                      </m:e>
                      <m:sub>
                        <m:r>
                          <a:rPr lang="en-US" altLang="zh-CN" sz="1800" i="1">
                            <a:latin typeface="Cambria Math" panose="02040503050406030204" pitchFamily="18" charset="0"/>
                          </a:rPr>
                          <m:t>𝒌</m:t>
                        </m:r>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𝒙</m:t>
                        </m:r>
                      </m:e>
                      <m:sub>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𝒚</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𝟏</m:t>
                        </m:r>
                      </m:num>
                      <m:den>
                        <m:r>
                          <a:rPr lang="en-US" altLang="zh-CN" sz="1800" i="1">
                            <a:latin typeface="Cambria Math" panose="02040503050406030204" pitchFamily="18" charset="0"/>
                          </a:rPr>
                          <m:t>𝑳</m:t>
                        </m:r>
                      </m:den>
                    </m:f>
                    <m:r>
                      <a:rPr lang="en-US" altLang="zh-CN" sz="1800">
                        <a:latin typeface="Cambria Math" panose="02040503050406030204" pitchFamily="18" charset="0"/>
                      </a:rPr>
                      <m:t>𝛁</m:t>
                    </m:r>
                    <m:r>
                      <a:rPr lang="en-US" altLang="zh-CN" sz="1800" i="1">
                        <a:latin typeface="Cambria Math" panose="02040503050406030204" pitchFamily="18" charset="0"/>
                      </a:rPr>
                      <m:t>𝒇</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𝒚</m:t>
                            </m:r>
                          </m:e>
                          <m:sub>
                            <m:r>
                              <a:rPr lang="en-US" altLang="zh-CN" sz="1800" i="1">
                                <a:latin typeface="Cambria Math" panose="02040503050406030204" pitchFamily="18" charset="0"/>
                              </a:rPr>
                              <m:t>𝒌</m:t>
                            </m:r>
                          </m:sub>
                        </m:sSub>
                      </m:e>
                    </m:d>
                    <m:r>
                      <a:rPr lang="en-US" altLang="zh-CN" sz="1800" i="1">
                        <a:latin typeface="Cambria Math" panose="02040503050406030204" pitchFamily="18" charset="0"/>
                      </a:rPr>
                      <m:t>,</m:t>
                    </m:r>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𝟎</m:t>
                    </m:r>
                    <m:r>
                      <a:rPr lang="en-US" altLang="zh-CN" sz="1800" i="1">
                        <a:latin typeface="Cambria Math" panose="02040503050406030204" pitchFamily="18" charset="0"/>
                      </a:rPr>
                      <m:t>,</m:t>
                    </m:r>
                    <m:r>
                      <a:rPr lang="en-US" altLang="zh-CN" sz="1800" i="1">
                        <a:latin typeface="Cambria Math" panose="02040503050406030204" pitchFamily="18" charset="0"/>
                      </a:rPr>
                      <m:t>𝟏</m:t>
                    </m:r>
                    <m:r>
                      <a:rPr lang="en-US" altLang="zh-CN" sz="1800" i="1">
                        <a:latin typeface="Cambria Math" panose="02040503050406030204" pitchFamily="18" charset="0"/>
                      </a:rPr>
                      <m:t>,⋯</m:t>
                    </m:r>
                  </m:oMath>
                </a14:m>
                <a:r>
                  <a:rPr lang="en-US" altLang="zh-CN" sz="1800" dirty="0"/>
                  <a:t>,</a:t>
                </a:r>
              </a:p>
              <a:p>
                <a:pPr lvl="2"/>
                <a:r>
                  <a:rPr lang="zh-CN" altLang="en-US" sz="1800" dirty="0"/>
                  <a:t>例如令</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𝜷</m:t>
                        </m:r>
                      </m:e>
                      <m:sub>
                        <m:r>
                          <a:rPr lang="en-US" altLang="zh-CN" sz="1800" i="1">
                            <a:latin typeface="Cambria Math" panose="02040503050406030204" pitchFamily="18" charset="0"/>
                          </a:rPr>
                          <m:t>𝒌</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num>
                      <m:den>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𝟐</m:t>
                        </m:r>
                        <m:r>
                          <a:rPr lang="en-US" altLang="zh-CN" sz="1800" i="1">
                            <a:latin typeface="Cambria Math" panose="02040503050406030204" pitchFamily="18" charset="0"/>
                          </a:rPr>
                          <m:t> </m:t>
                        </m:r>
                      </m:den>
                    </m:f>
                  </m:oMath>
                </a14:m>
                <a:endParaRPr lang="en-US" altLang="zh-CN" sz="1800" dirty="0"/>
              </a:p>
              <a:p>
                <a:pPr lvl="1"/>
                <a:br>
                  <a:rPr lang="en-US" altLang="zh-CN" sz="2000" dirty="0"/>
                </a:br>
                <a:endParaRPr lang="zh-CN" altLang="en-US" sz="2000" dirty="0"/>
              </a:p>
            </p:txBody>
          </p:sp>
        </mc:Choice>
        <mc:Fallback xmlns="">
          <p:sp>
            <p:nvSpPr>
              <p:cNvPr id="3" name="内容占位符 2">
                <a:extLst>
                  <a:ext uri="{FF2B5EF4-FFF2-40B4-BE49-F238E27FC236}">
                    <a16:creationId xmlns:a16="http://schemas.microsoft.com/office/drawing/2014/main" id="{8B444AA3-B32F-437C-B210-9208C5263A90}"/>
                  </a:ext>
                </a:extLst>
              </p:cNvPr>
              <p:cNvSpPr>
                <a:spLocks noGrp="1" noRot="1" noChangeAspect="1" noMove="1" noResize="1" noEditPoints="1" noAdjustHandles="1" noChangeArrowheads="1" noChangeShapeType="1" noTextEdit="1"/>
              </p:cNvSpPr>
              <p:nvPr>
                <p:ph idx="1"/>
              </p:nvPr>
            </p:nvSpPr>
            <p:spPr>
              <a:blipFill>
                <a:blip r:embed="rId2"/>
                <a:stretch>
                  <a:fillRect l="-595" t="-759" r="-46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67D9526-EFCC-4609-B4DF-DDCFCB41A8D9}"/>
              </a:ext>
            </a:extLst>
          </p:cNvPr>
          <p:cNvPicPr>
            <a:picLocks noChangeAspect="1"/>
          </p:cNvPicPr>
          <p:nvPr/>
        </p:nvPicPr>
        <p:blipFill>
          <a:blip r:embed="rId3"/>
          <a:stretch>
            <a:fillRect/>
          </a:stretch>
        </p:blipFill>
        <p:spPr>
          <a:xfrm>
            <a:off x="3771603" y="5384805"/>
            <a:ext cx="5328490" cy="1423364"/>
          </a:xfrm>
          <a:prstGeom prst="rect">
            <a:avLst/>
          </a:prstGeom>
        </p:spPr>
      </p:pic>
      <p:sp>
        <p:nvSpPr>
          <p:cNvPr id="6" name="标题 5">
            <a:extLst>
              <a:ext uri="{FF2B5EF4-FFF2-40B4-BE49-F238E27FC236}">
                <a16:creationId xmlns:a16="http://schemas.microsoft.com/office/drawing/2014/main" id="{F60EBB3D-AFDE-4894-B6F6-F31968BF4A4D}"/>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endParaRPr lang="zh-CN" altLang="en-US" dirty="0"/>
          </a:p>
        </p:txBody>
      </p:sp>
    </p:spTree>
    <p:extLst>
      <p:ext uri="{BB962C8B-B14F-4D97-AF65-F5344CB8AC3E}">
        <p14:creationId xmlns:p14="http://schemas.microsoft.com/office/powerpoint/2010/main" val="398708627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p:txBody>
          <a:bodyPr/>
          <a:lstStyle/>
          <a:p>
            <a:r>
              <a:rPr lang="zh-CN" altLang="en-US" dirty="0"/>
              <a:t>二阶加速算法</a:t>
            </a:r>
          </a:p>
        </p:txBody>
      </p:sp>
      <p:pic>
        <p:nvPicPr>
          <p:cNvPr id="4" name="图片 3">
            <a:extLst>
              <a:ext uri="{FF2B5EF4-FFF2-40B4-BE49-F238E27FC236}">
                <a16:creationId xmlns:a16="http://schemas.microsoft.com/office/drawing/2014/main" id="{55CB4B79-1314-449B-9021-8FB01A542492}"/>
              </a:ext>
            </a:extLst>
          </p:cNvPr>
          <p:cNvPicPr>
            <a:picLocks noChangeAspect="1"/>
          </p:cNvPicPr>
          <p:nvPr/>
        </p:nvPicPr>
        <p:blipFill>
          <a:blip r:embed="rId2"/>
          <a:stretch>
            <a:fillRect/>
          </a:stretch>
        </p:blipFill>
        <p:spPr>
          <a:xfrm>
            <a:off x="1035601" y="1664965"/>
            <a:ext cx="7834798" cy="5233522"/>
          </a:xfrm>
          <a:prstGeom prst="rect">
            <a:avLst/>
          </a:prstGeom>
        </p:spPr>
      </p:pic>
      <p:sp>
        <p:nvSpPr>
          <p:cNvPr id="6" name="标题 5">
            <a:extLst>
              <a:ext uri="{FF2B5EF4-FFF2-40B4-BE49-F238E27FC236}">
                <a16:creationId xmlns:a16="http://schemas.microsoft.com/office/drawing/2014/main" id="{56079AB6-A581-4F46-A08C-C6770F96EF9E}"/>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endParaRPr lang="zh-CN" altLang="en-US" dirty="0"/>
          </a:p>
        </p:txBody>
      </p:sp>
    </p:spTree>
    <p:extLst>
      <p:ext uri="{BB962C8B-B14F-4D97-AF65-F5344CB8AC3E}">
        <p14:creationId xmlns:p14="http://schemas.microsoft.com/office/powerpoint/2010/main" val="1291113700"/>
      </p:ext>
    </p:extLst>
  </p:cSld>
  <p:clrMapOvr>
    <a:masterClrMapping/>
  </p:clrMapOvr>
  <p:transition spd="med">
    <p:rand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B444AA3-B32F-437C-B210-9208C5263A90}"/>
              </a:ext>
            </a:extLst>
          </p:cNvPr>
          <p:cNvSpPr>
            <a:spLocks noGrp="1"/>
          </p:cNvSpPr>
          <p:nvPr>
            <p:ph idx="1"/>
          </p:nvPr>
        </p:nvSpPr>
        <p:spPr/>
        <p:txBody>
          <a:bodyPr/>
          <a:lstStyle/>
          <a:p>
            <a:r>
              <a:rPr lang="zh-CN" altLang="en-US" dirty="0"/>
              <a:t>高阶加速算法</a:t>
            </a:r>
            <a:endParaRPr lang="en-US" altLang="zh-CN" dirty="0"/>
          </a:p>
          <a:p>
            <a:pPr lvl="1"/>
            <a:r>
              <a:rPr lang="zh-CN" altLang="en-US" b="0" dirty="0"/>
              <a:t>高阶加速算法虽然有很好的理论结果，但在实际应用中并不容易实现。比如，</a:t>
            </a:r>
            <a:r>
              <a:rPr lang="en-US" altLang="zh-CN" b="0" dirty="0" err="1"/>
              <a:t>Nesterov</a:t>
            </a:r>
            <a:r>
              <a:rPr lang="zh-CN" altLang="en-US" b="0" dirty="0"/>
              <a:t>在</a:t>
            </a:r>
            <a:r>
              <a:rPr lang="en-US" altLang="zh-CN" b="0" dirty="0"/>
              <a:t>2020</a:t>
            </a:r>
            <a:r>
              <a:rPr lang="zh-CN" altLang="en-US" b="0" dirty="0"/>
              <a:t>年提出的高阶加速邻近点算法能从理论上分析得到最优的复杂度，但其高阶信息的计算需要花费很大代价。为了提高高阶加速算法的实用性，上海财经大学的江波教授介绍了一种带随机采样的三次正则牛顿类方法，它主要用来求解目标为有限个函数和的凸优化问题。该方法通过对可和目标函数的</a:t>
            </a:r>
            <a:r>
              <a:rPr lang="en-US" altLang="zh-CN" b="0" dirty="0"/>
              <a:t>Hessian</a:t>
            </a:r>
            <a:r>
              <a:rPr lang="zh-CN" altLang="en-US" b="0" dirty="0"/>
              <a:t>信息进行部分采样，能有效降低每步迭代的计算成本。该算法在机器学习领域有重要应用。</a:t>
            </a:r>
            <a:endParaRPr lang="zh-CN" altLang="en-US" dirty="0"/>
          </a:p>
        </p:txBody>
      </p:sp>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870324A7-C883-4128-9419-21001722D6AC}"/>
                  </a:ext>
                </a:extLst>
              </p:cNvPr>
              <p:cNvGraphicFramePr>
                <a:graphicFrameLocks noGrp="1"/>
              </p:cNvGraphicFramePr>
              <p:nvPr/>
            </p:nvGraphicFramePr>
            <p:xfrm>
              <a:off x="1311321" y="1552376"/>
              <a:ext cx="7392145" cy="5102428"/>
            </p:xfrm>
            <a:graphic>
              <a:graphicData uri="http://schemas.openxmlformats.org/drawingml/2006/table">
                <a:tbl>
                  <a:tblPr firstRow="1" bandRow="1">
                    <a:tableStyleId>{5C22544A-7EE6-4342-B048-85BDC9FD1C3A}</a:tableStyleId>
                  </a:tblPr>
                  <a:tblGrid>
                    <a:gridCol w="1056415">
                      <a:extLst>
                        <a:ext uri="{9D8B030D-6E8A-4147-A177-3AD203B41FA5}">
                          <a16:colId xmlns:a16="http://schemas.microsoft.com/office/drawing/2014/main" val="2366686656"/>
                        </a:ext>
                      </a:extLst>
                    </a:gridCol>
                    <a:gridCol w="3446123">
                      <a:extLst>
                        <a:ext uri="{9D8B030D-6E8A-4147-A177-3AD203B41FA5}">
                          <a16:colId xmlns:a16="http://schemas.microsoft.com/office/drawing/2014/main" val="2542452646"/>
                        </a:ext>
                      </a:extLst>
                    </a:gridCol>
                    <a:gridCol w="2889607">
                      <a:extLst>
                        <a:ext uri="{9D8B030D-6E8A-4147-A177-3AD203B41FA5}">
                          <a16:colId xmlns:a16="http://schemas.microsoft.com/office/drawing/2014/main" val="2120009116"/>
                        </a:ext>
                      </a:extLst>
                    </a:gridCol>
                  </a:tblGrid>
                  <a:tr h="411826">
                    <a:tc>
                      <a:txBody>
                        <a:bodyPr/>
                        <a:lstStyle/>
                        <a:p>
                          <a:endParaRPr lang="zh-CN" altLang="en-US" sz="1400" dirty="0"/>
                        </a:p>
                      </a:txBody>
                      <a:tcPr marL="70582" marR="70582" marT="35291" marB="35291"/>
                    </a:tc>
                    <a:tc>
                      <a:txBody>
                        <a:bodyPr/>
                        <a:lstStyle/>
                        <a:p>
                          <a:pPr algn="ctr"/>
                          <a:r>
                            <a:rPr lang="zh-CN" altLang="en-US" sz="1400" dirty="0">
                              <a:solidFill>
                                <a:srgbClr val="FF0000"/>
                              </a:solidFill>
                            </a:rPr>
                            <a:t>下界</a:t>
                          </a:r>
                        </a:p>
                      </a:txBody>
                      <a:tcPr marL="70582" marR="70582" marT="35291" marB="35291"/>
                    </a:tc>
                    <a:tc>
                      <a:txBody>
                        <a:bodyPr/>
                        <a:lstStyle/>
                        <a:p>
                          <a:pPr algn="ctr"/>
                          <a:r>
                            <a:rPr lang="zh-CN" altLang="en-US" sz="1400" dirty="0">
                              <a:solidFill>
                                <a:srgbClr val="FF0000"/>
                              </a:solidFill>
                            </a:rPr>
                            <a:t>上界</a:t>
                          </a:r>
                        </a:p>
                      </a:txBody>
                      <a:tcPr marL="70582" marR="70582" marT="35291" marB="35291"/>
                    </a:tc>
                    <a:extLst>
                      <a:ext uri="{0D108BD9-81ED-4DB2-BD59-A6C34878D82A}">
                        <a16:rowId xmlns:a16="http://schemas.microsoft.com/office/drawing/2014/main" val="2650220607"/>
                      </a:ext>
                    </a:extLst>
                  </a:tr>
                  <a:tr h="1088905">
                    <a:tc>
                      <a:txBody>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𝑝</m:t>
                                </m:r>
                                <m:r>
                                  <a:rPr lang="en-US" altLang="zh-CN" sz="1400" b="0" i="1" smtClean="0">
                                    <a:latin typeface="Cambria Math" panose="02040503050406030204" pitchFamily="18" charset="0"/>
                                  </a:rPr>
                                  <m:t>=1</m:t>
                                </m:r>
                              </m:oMath>
                            </m:oMathPara>
                          </a14:m>
                          <a:endParaRPr lang="zh-CN" altLang="en-US" sz="1400" dirty="0"/>
                        </a:p>
                      </a:txBody>
                      <a:tcPr marL="70582" marR="70582" marT="35291" marB="35291"/>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1500" b="0" i="0" smtClean="0">
                                    <a:latin typeface="Cambria Math" panose="02040503050406030204" pitchFamily="18" charset="0"/>
                                  </a:rPr>
                                  <m:t>Ω</m:t>
                                </m:r>
                                <m:d>
                                  <m:dPr>
                                    <m:ctrlPr>
                                      <a:rPr lang="en-US" altLang="zh-CN" sz="1500" b="0" i="1" smtClean="0">
                                        <a:latin typeface="Cambria Math" panose="02040503050406030204" pitchFamily="18" charset="0"/>
                                      </a:rPr>
                                    </m:ctrlPr>
                                  </m:dPr>
                                  <m:e>
                                    <m:sSup>
                                      <m:sSupPr>
                                        <m:ctrlPr>
                                          <a:rPr lang="en-US" altLang="zh-CN" sz="1500" b="0" i="1" smtClean="0">
                                            <a:latin typeface="Cambria Math" panose="02040503050406030204" pitchFamily="18" charset="0"/>
                                          </a:rPr>
                                        </m:ctrlPr>
                                      </m:sSupPr>
                                      <m:e>
                                        <m:d>
                                          <m:dPr>
                                            <m:ctrlPr>
                                              <a:rPr lang="en-US" altLang="zh-CN" sz="1500" b="0" i="1" smtClean="0">
                                                <a:latin typeface="Cambria Math" panose="02040503050406030204" pitchFamily="18" charset="0"/>
                                              </a:rPr>
                                            </m:ctrlPr>
                                          </m:dPr>
                                          <m:e>
                                            <m:f>
                                              <m:fPr>
                                                <m:ctrlPr>
                                                  <a:rPr lang="en-US" altLang="zh-CN" sz="1500" b="0" i="1" smtClean="0">
                                                    <a:latin typeface="Cambria Math" panose="02040503050406030204" pitchFamily="18" charset="0"/>
                                                  </a:rPr>
                                                </m:ctrlPr>
                                              </m:fPr>
                                              <m:num>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1</m:t>
                                                    </m:r>
                                                  </m:sub>
                                                </m:sSub>
                                                <m:r>
                                                  <m:rPr>
                                                    <m:lit/>
                                                  </m:rPr>
                                                  <a:rPr lang="en-US" altLang="zh-CN" sz="1500" b="0" i="1" smtClean="0">
                                                    <a:latin typeface="Cambria Math" panose="02040503050406030204" pitchFamily="18" charset="0"/>
                                                  </a:rPr>
                                                  <m:t>||</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𝑥</m:t>
                                                    </m:r>
                                                  </m:e>
                                                  <m:sub>
                                                    <m:r>
                                                      <a:rPr lang="en-US" altLang="zh-CN" sz="1500" b="0" i="1" smtClean="0">
                                                        <a:latin typeface="Cambria Math" panose="02040503050406030204" pitchFamily="18" charset="0"/>
                                                      </a:rPr>
                                                      <m:t>0</m:t>
                                                    </m:r>
                                                  </m:sub>
                                                </m:sSub>
                                                <m: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a:rPr lang="en-US" altLang="zh-CN" sz="1500" b="0" i="1" smtClean="0">
                                                        <a:latin typeface="Cambria Math" panose="02040503050406030204" pitchFamily="18" charset="0"/>
                                                      </a:rPr>
                                                      <m:t>𝑥</m:t>
                                                    </m:r>
                                                  </m:e>
                                                  <m:sup>
                                                    <m:r>
                                                      <a:rPr lang="en-US" altLang="zh-CN" sz="1500" b="0" i="1" smtClean="0">
                                                        <a:latin typeface="Cambria Math" panose="02040503050406030204" pitchFamily="18" charset="0"/>
                                                      </a:rPr>
                                                      <m:t>∗</m:t>
                                                    </m:r>
                                                  </m:sup>
                                                </m:sSup>
                                                <m:r>
                                                  <m:rPr>
                                                    <m:lit/>
                                                  </m:rP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m:rPr>
                                                        <m:lit/>
                                                      </m:rPr>
                                                      <a:rPr lang="en-US" altLang="zh-CN" sz="1500" b="0" i="1" smtClean="0">
                                                        <a:latin typeface="Cambria Math" panose="02040503050406030204" pitchFamily="18" charset="0"/>
                                                      </a:rPr>
                                                      <m:t>|</m:t>
                                                    </m:r>
                                                  </m:e>
                                                  <m:sup>
                                                    <m:r>
                                                      <a:rPr lang="en-US" altLang="zh-CN" sz="1500" b="0" i="1" smtClean="0">
                                                        <a:latin typeface="Cambria Math" panose="02040503050406030204" pitchFamily="18" charset="0"/>
                                                      </a:rPr>
                                                      <m:t>2</m:t>
                                                    </m:r>
                                                  </m:sup>
                                                </m:sSup>
                                              </m:num>
                                              <m:den>
                                                <m:r>
                                                  <a:rPr lang="en-US" altLang="zh-CN" sz="1500" b="0" i="1" smtClean="0">
                                                    <a:latin typeface="Cambria Math" panose="02040503050406030204" pitchFamily="18" charset="0"/>
                                                  </a:rPr>
                                                  <m:t>𝜖</m:t>
                                                </m:r>
                                              </m:den>
                                            </m:f>
                                          </m:e>
                                        </m:d>
                                      </m:e>
                                      <m:sup>
                                        <m:f>
                                          <m:fPr>
                                            <m:ctrlPr>
                                              <a:rPr lang="en-US" altLang="zh-CN" sz="1500" b="0" i="1" smtClean="0">
                                                <a:latin typeface="Cambria Math" panose="02040503050406030204" pitchFamily="18" charset="0"/>
                                              </a:rPr>
                                            </m:ctrlPr>
                                          </m:fPr>
                                          <m:num>
                                            <m:r>
                                              <a:rPr lang="en-US" altLang="zh-CN" sz="1500" b="0" i="1" smtClean="0">
                                                <a:latin typeface="Cambria Math" panose="02040503050406030204" pitchFamily="18" charset="0"/>
                                              </a:rPr>
                                              <m:t>1</m:t>
                                            </m:r>
                                          </m:num>
                                          <m:den>
                                            <m:r>
                                              <a:rPr lang="en-US" altLang="zh-CN" sz="1500" b="0" i="1" smtClean="0">
                                                <a:latin typeface="Cambria Math" panose="02040503050406030204" pitchFamily="18" charset="0"/>
                                              </a:rPr>
                                              <m:t>2</m:t>
                                            </m:r>
                                          </m:den>
                                        </m:f>
                                      </m:sup>
                                    </m:sSup>
                                  </m:e>
                                </m:d>
                              </m:oMath>
                            </m:oMathPara>
                          </a14:m>
                          <a:endParaRPr lang="en-US" altLang="zh-CN" sz="1500" b="0" dirty="0"/>
                        </a:p>
                        <a:p>
                          <a:pPr algn="ctr"/>
                          <a:r>
                            <a:rPr lang="en-US" altLang="zh-CN" sz="1500" dirty="0"/>
                            <a:t>[</a:t>
                          </a:r>
                          <a:r>
                            <a:rPr lang="en-US" altLang="zh-CN" sz="1500" dirty="0" err="1"/>
                            <a:t>Nemirovski,Yudin</a:t>
                          </a:r>
                          <a:r>
                            <a:rPr lang="en-US" altLang="zh-CN" sz="1500" dirty="0"/>
                            <a:t>(1983)]</a:t>
                          </a:r>
                          <a:endParaRPr lang="zh-CN" altLang="en-US" sz="1500" dirty="0"/>
                        </a:p>
                      </a:txBody>
                      <a:tcPr marL="70582" marR="70582" marT="35291" marB="35291"/>
                    </a:tc>
                    <a:tc>
                      <a:txBody>
                        <a:bodyPr/>
                        <a:lstStyle/>
                        <a:p>
                          <a:pPr algn="ctr"/>
                          <a14:m>
                            <m:oMathPara xmlns:m="http://schemas.openxmlformats.org/officeDocument/2006/math">
                              <m:oMathParaPr>
                                <m:jc m:val="centerGroup"/>
                              </m:oMathParaPr>
                              <m:oMath xmlns:m="http://schemas.openxmlformats.org/officeDocument/2006/math">
                                <m:r>
                                  <a:rPr lang="en-US" altLang="zh-CN" sz="1500" b="0" i="1" smtClean="0">
                                    <a:latin typeface="Cambria Math" panose="02040503050406030204" pitchFamily="18" charset="0"/>
                                  </a:rPr>
                                  <m:t>𝒪</m:t>
                                </m:r>
                                <m:d>
                                  <m:dPr>
                                    <m:ctrlPr>
                                      <a:rPr lang="en-US" altLang="zh-CN" sz="1500" b="0" i="1" smtClean="0">
                                        <a:latin typeface="Cambria Math" panose="02040503050406030204" pitchFamily="18" charset="0"/>
                                      </a:rPr>
                                    </m:ctrlPr>
                                  </m:dPr>
                                  <m:e>
                                    <m:sSup>
                                      <m:sSupPr>
                                        <m:ctrlPr>
                                          <a:rPr lang="en-US" altLang="zh-CN" sz="1500" b="0" i="1" smtClean="0">
                                            <a:latin typeface="Cambria Math" panose="02040503050406030204" pitchFamily="18" charset="0"/>
                                          </a:rPr>
                                        </m:ctrlPr>
                                      </m:sSupPr>
                                      <m:e>
                                        <m:d>
                                          <m:dPr>
                                            <m:ctrlPr>
                                              <a:rPr lang="en-US" altLang="zh-CN" sz="1500" b="0" i="1" smtClean="0">
                                                <a:latin typeface="Cambria Math" panose="02040503050406030204" pitchFamily="18" charset="0"/>
                                              </a:rPr>
                                            </m:ctrlPr>
                                          </m:dPr>
                                          <m:e>
                                            <m:f>
                                              <m:fPr>
                                                <m:ctrlPr>
                                                  <a:rPr lang="en-US" altLang="zh-CN" sz="1500" b="0" i="1" smtClean="0">
                                                    <a:latin typeface="Cambria Math" panose="02040503050406030204" pitchFamily="18" charset="0"/>
                                                  </a:rPr>
                                                </m:ctrlPr>
                                              </m:fPr>
                                              <m:num>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1</m:t>
                                                    </m:r>
                                                  </m:sub>
                                                </m:sSub>
                                                <m:r>
                                                  <m:rPr>
                                                    <m:lit/>
                                                  </m:rPr>
                                                  <a:rPr lang="en-US" altLang="zh-CN" sz="1500" b="0" i="1" smtClean="0">
                                                    <a:latin typeface="Cambria Math" panose="02040503050406030204" pitchFamily="18" charset="0"/>
                                                  </a:rPr>
                                                  <m:t>||</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𝑥</m:t>
                                                    </m:r>
                                                  </m:e>
                                                  <m:sub>
                                                    <m:r>
                                                      <a:rPr lang="en-US" altLang="zh-CN" sz="1500" b="0" i="1" smtClean="0">
                                                        <a:latin typeface="Cambria Math" panose="02040503050406030204" pitchFamily="18" charset="0"/>
                                                      </a:rPr>
                                                      <m:t>0</m:t>
                                                    </m:r>
                                                  </m:sub>
                                                </m:sSub>
                                                <m: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a:rPr lang="en-US" altLang="zh-CN" sz="1500" b="0" i="1" smtClean="0">
                                                        <a:latin typeface="Cambria Math" panose="02040503050406030204" pitchFamily="18" charset="0"/>
                                                      </a:rPr>
                                                      <m:t>𝑥</m:t>
                                                    </m:r>
                                                  </m:e>
                                                  <m:sup>
                                                    <m:r>
                                                      <a:rPr lang="en-US" altLang="zh-CN" sz="1500" b="0" i="1" smtClean="0">
                                                        <a:latin typeface="Cambria Math" panose="02040503050406030204" pitchFamily="18" charset="0"/>
                                                      </a:rPr>
                                                      <m:t>∗</m:t>
                                                    </m:r>
                                                  </m:sup>
                                                </m:sSup>
                                                <m:r>
                                                  <m:rPr>
                                                    <m:lit/>
                                                  </m:rP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m:rPr>
                                                        <m:lit/>
                                                      </m:rPr>
                                                      <a:rPr lang="en-US" altLang="zh-CN" sz="1500" b="0" i="1" smtClean="0">
                                                        <a:latin typeface="Cambria Math" panose="02040503050406030204" pitchFamily="18" charset="0"/>
                                                      </a:rPr>
                                                      <m:t>|</m:t>
                                                    </m:r>
                                                  </m:e>
                                                  <m:sup>
                                                    <m:r>
                                                      <a:rPr lang="en-US" altLang="zh-CN" sz="1500" b="0" i="1" smtClean="0">
                                                        <a:latin typeface="Cambria Math" panose="02040503050406030204" pitchFamily="18" charset="0"/>
                                                      </a:rPr>
                                                      <m:t>2</m:t>
                                                    </m:r>
                                                  </m:sup>
                                                </m:sSup>
                                              </m:num>
                                              <m:den>
                                                <m:r>
                                                  <a:rPr lang="en-US" altLang="zh-CN" sz="1500" b="0" i="1" smtClean="0">
                                                    <a:latin typeface="Cambria Math" panose="02040503050406030204" pitchFamily="18" charset="0"/>
                                                  </a:rPr>
                                                  <m:t>𝜖</m:t>
                                                </m:r>
                                              </m:den>
                                            </m:f>
                                          </m:e>
                                        </m:d>
                                      </m:e>
                                      <m:sup>
                                        <m:f>
                                          <m:fPr>
                                            <m:ctrlPr>
                                              <a:rPr lang="en-US" altLang="zh-CN" sz="1500" b="0" i="1" smtClean="0">
                                                <a:latin typeface="Cambria Math" panose="02040503050406030204" pitchFamily="18" charset="0"/>
                                              </a:rPr>
                                            </m:ctrlPr>
                                          </m:fPr>
                                          <m:num>
                                            <m:r>
                                              <a:rPr lang="en-US" altLang="zh-CN" sz="1500" b="0" i="1" smtClean="0">
                                                <a:latin typeface="Cambria Math" panose="02040503050406030204" pitchFamily="18" charset="0"/>
                                              </a:rPr>
                                              <m:t>1</m:t>
                                            </m:r>
                                          </m:num>
                                          <m:den>
                                            <m:r>
                                              <a:rPr lang="en-US" altLang="zh-CN" sz="1500" b="0" i="1" smtClean="0">
                                                <a:latin typeface="Cambria Math" panose="02040503050406030204" pitchFamily="18" charset="0"/>
                                              </a:rPr>
                                              <m:t>2</m:t>
                                            </m:r>
                                          </m:den>
                                        </m:f>
                                      </m:sup>
                                    </m:sSup>
                                  </m:e>
                                </m:d>
                              </m:oMath>
                            </m:oMathPara>
                          </a14:m>
                          <a:endParaRPr lang="en-US" altLang="zh-CN" sz="1500" b="0" dirty="0"/>
                        </a:p>
                        <a:p>
                          <a:pPr algn="ctr"/>
                          <a:r>
                            <a:rPr lang="en-US" altLang="zh-CN" sz="1500" dirty="0"/>
                            <a:t>[</a:t>
                          </a:r>
                          <a:r>
                            <a:rPr lang="en-US" altLang="zh-CN" sz="1500" dirty="0" err="1"/>
                            <a:t>Nesterov</a:t>
                          </a:r>
                          <a:r>
                            <a:rPr lang="en-US" altLang="zh-CN" sz="1500" dirty="0"/>
                            <a:t>(1983)]</a:t>
                          </a:r>
                          <a:endParaRPr lang="zh-CN" altLang="en-US" sz="1500" dirty="0"/>
                        </a:p>
                      </a:txBody>
                      <a:tcPr marL="70582" marR="70582" marT="35291" marB="35291"/>
                    </a:tc>
                    <a:extLst>
                      <a:ext uri="{0D108BD9-81ED-4DB2-BD59-A6C34878D82A}">
                        <a16:rowId xmlns:a16="http://schemas.microsoft.com/office/drawing/2014/main" val="2987265674"/>
                      </a:ext>
                    </a:extLst>
                  </a:tr>
                  <a:tr h="1063290">
                    <a:tc>
                      <a:txBody>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𝑝</m:t>
                                </m:r>
                                <m:r>
                                  <a:rPr lang="en-US" altLang="zh-CN" sz="1400" b="0" i="1" smtClean="0">
                                    <a:latin typeface="Cambria Math" panose="02040503050406030204" pitchFamily="18" charset="0"/>
                                  </a:rPr>
                                  <m:t>=2</m:t>
                                </m:r>
                              </m:oMath>
                            </m:oMathPara>
                          </a14:m>
                          <a:endParaRPr lang="zh-CN" altLang="en-US" sz="1400" dirty="0"/>
                        </a:p>
                      </a:txBody>
                      <a:tcPr marL="70582" marR="70582" marT="35291" marB="35291"/>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1500" b="0" i="0" smtClean="0">
                                    <a:latin typeface="Cambria Math" panose="02040503050406030204" pitchFamily="18" charset="0"/>
                                  </a:rPr>
                                  <m:t>Ω</m:t>
                                </m:r>
                                <m:d>
                                  <m:dPr>
                                    <m:ctrlPr>
                                      <a:rPr lang="en-US" altLang="zh-CN" sz="1500" b="0" i="1" smtClean="0">
                                        <a:latin typeface="Cambria Math" panose="02040503050406030204" pitchFamily="18" charset="0"/>
                                      </a:rPr>
                                    </m:ctrlPr>
                                  </m:dPr>
                                  <m:e>
                                    <m:sSup>
                                      <m:sSupPr>
                                        <m:ctrlPr>
                                          <a:rPr lang="en-US" altLang="zh-CN" sz="1500" b="0" i="1" smtClean="0">
                                            <a:latin typeface="Cambria Math" panose="02040503050406030204" pitchFamily="18" charset="0"/>
                                          </a:rPr>
                                        </m:ctrlPr>
                                      </m:sSupPr>
                                      <m:e>
                                        <m:d>
                                          <m:dPr>
                                            <m:ctrlPr>
                                              <a:rPr lang="en-US" altLang="zh-CN" sz="1500" b="0" i="1" smtClean="0">
                                                <a:latin typeface="Cambria Math" panose="02040503050406030204" pitchFamily="18" charset="0"/>
                                              </a:rPr>
                                            </m:ctrlPr>
                                          </m:dPr>
                                          <m:e>
                                            <m:f>
                                              <m:fPr>
                                                <m:ctrlPr>
                                                  <a:rPr lang="en-US" altLang="zh-CN" sz="1500" b="0" i="1" smtClean="0">
                                                    <a:latin typeface="Cambria Math" panose="02040503050406030204" pitchFamily="18" charset="0"/>
                                                  </a:rPr>
                                                </m:ctrlPr>
                                              </m:fPr>
                                              <m:num>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2</m:t>
                                                    </m:r>
                                                  </m:sub>
                                                </m:sSub>
                                                <m:r>
                                                  <m:rPr>
                                                    <m:lit/>
                                                  </m:rPr>
                                                  <a:rPr lang="en-US" altLang="zh-CN" sz="1500" b="0" i="1" smtClean="0">
                                                    <a:latin typeface="Cambria Math" panose="02040503050406030204" pitchFamily="18" charset="0"/>
                                                  </a:rPr>
                                                  <m:t>||</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𝑥</m:t>
                                                    </m:r>
                                                  </m:e>
                                                  <m:sub>
                                                    <m:r>
                                                      <a:rPr lang="en-US" altLang="zh-CN" sz="1500" b="0" i="1" smtClean="0">
                                                        <a:latin typeface="Cambria Math" panose="02040503050406030204" pitchFamily="18" charset="0"/>
                                                      </a:rPr>
                                                      <m:t>0</m:t>
                                                    </m:r>
                                                  </m:sub>
                                                </m:sSub>
                                                <m: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a:rPr lang="en-US" altLang="zh-CN" sz="1500" b="0" i="1" smtClean="0">
                                                        <a:latin typeface="Cambria Math" panose="02040503050406030204" pitchFamily="18" charset="0"/>
                                                      </a:rPr>
                                                      <m:t>𝑥</m:t>
                                                    </m:r>
                                                  </m:e>
                                                  <m:sup>
                                                    <m:r>
                                                      <a:rPr lang="en-US" altLang="zh-CN" sz="1500" b="0" i="1" smtClean="0">
                                                        <a:latin typeface="Cambria Math" panose="02040503050406030204" pitchFamily="18" charset="0"/>
                                                      </a:rPr>
                                                      <m:t>∗</m:t>
                                                    </m:r>
                                                  </m:sup>
                                                </m:sSup>
                                                <m:r>
                                                  <m:rPr>
                                                    <m:lit/>
                                                  </m:rP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m:rPr>
                                                        <m:lit/>
                                                      </m:rPr>
                                                      <a:rPr lang="en-US" altLang="zh-CN" sz="1500" b="0" i="1" smtClean="0">
                                                        <a:latin typeface="Cambria Math" panose="02040503050406030204" pitchFamily="18" charset="0"/>
                                                      </a:rPr>
                                                      <m:t>|</m:t>
                                                    </m:r>
                                                  </m:e>
                                                  <m:sup>
                                                    <m:r>
                                                      <a:rPr lang="en-US" altLang="zh-CN" sz="1500" b="0" i="1" smtClean="0">
                                                        <a:latin typeface="Cambria Math" panose="02040503050406030204" pitchFamily="18" charset="0"/>
                                                      </a:rPr>
                                                      <m:t>3</m:t>
                                                    </m:r>
                                                  </m:sup>
                                                </m:sSup>
                                              </m:num>
                                              <m:den>
                                                <m:r>
                                                  <a:rPr lang="en-US" altLang="zh-CN" sz="1500" b="0" i="1" smtClean="0">
                                                    <a:latin typeface="Cambria Math" panose="02040503050406030204" pitchFamily="18" charset="0"/>
                                                  </a:rPr>
                                                  <m:t>𝜖</m:t>
                                                </m:r>
                                              </m:den>
                                            </m:f>
                                          </m:e>
                                        </m:d>
                                      </m:e>
                                      <m:sup>
                                        <m:f>
                                          <m:fPr>
                                            <m:ctrlPr>
                                              <a:rPr lang="en-US" altLang="zh-CN" sz="1500" b="0" i="1" smtClean="0">
                                                <a:latin typeface="Cambria Math" panose="02040503050406030204" pitchFamily="18" charset="0"/>
                                              </a:rPr>
                                            </m:ctrlPr>
                                          </m:fPr>
                                          <m:num>
                                            <m:r>
                                              <a:rPr lang="en-US" altLang="zh-CN" sz="1500" b="0" i="1" smtClean="0">
                                                <a:latin typeface="Cambria Math" panose="02040503050406030204" pitchFamily="18" charset="0"/>
                                              </a:rPr>
                                              <m:t>2</m:t>
                                            </m:r>
                                          </m:num>
                                          <m:den>
                                            <m:r>
                                              <a:rPr lang="en-US" altLang="zh-CN" sz="1500" b="0" i="1" smtClean="0">
                                                <a:latin typeface="Cambria Math" panose="02040503050406030204" pitchFamily="18" charset="0"/>
                                              </a:rPr>
                                              <m:t>7</m:t>
                                            </m:r>
                                          </m:den>
                                        </m:f>
                                      </m:sup>
                                    </m:sSup>
                                  </m:e>
                                </m:d>
                              </m:oMath>
                            </m:oMathPara>
                          </a14:m>
                          <a:endParaRPr lang="en-US" altLang="zh-CN" sz="1500" b="0" dirty="0"/>
                        </a:p>
                        <a:p>
                          <a:pPr algn="ctr"/>
                          <a:r>
                            <a:rPr lang="en-US" altLang="zh-CN" sz="1500" dirty="0"/>
                            <a:t>[</a:t>
                          </a:r>
                          <a:r>
                            <a:rPr lang="en-US" altLang="zh-CN" sz="1500" dirty="0" err="1"/>
                            <a:t>Arjevani</a:t>
                          </a:r>
                          <a:r>
                            <a:rPr lang="en-US" altLang="zh-CN" sz="1500" dirty="0"/>
                            <a:t> et.al (2018)]</a:t>
                          </a:r>
                          <a:endParaRPr lang="zh-CN" altLang="en-US" sz="1500" dirty="0"/>
                        </a:p>
                      </a:txBody>
                      <a:tcPr marL="70582" marR="70582" marT="35291" marB="35291"/>
                    </a:tc>
                    <a:tc>
                      <a:txBody>
                        <a:bodyPr/>
                        <a:lstStyle/>
                        <a:p>
                          <a:pPr algn="ctr"/>
                          <a14:m>
                            <m:oMathPara xmlns:m="http://schemas.openxmlformats.org/officeDocument/2006/math">
                              <m:oMathParaPr>
                                <m:jc m:val="centerGroup"/>
                              </m:oMathParaPr>
                              <m:oMath xmlns:m="http://schemas.openxmlformats.org/officeDocument/2006/math">
                                <m:r>
                                  <a:rPr lang="en-US" altLang="zh-CN" sz="1500" b="0" i="1" smtClean="0">
                                    <a:latin typeface="Cambria Math" panose="02040503050406030204" pitchFamily="18" charset="0"/>
                                  </a:rPr>
                                  <m:t>𝒪</m:t>
                                </m:r>
                                <m:d>
                                  <m:dPr>
                                    <m:ctrlPr>
                                      <a:rPr lang="en-US" altLang="zh-CN" sz="1500" b="0" i="1" smtClean="0">
                                        <a:latin typeface="Cambria Math" panose="02040503050406030204" pitchFamily="18" charset="0"/>
                                      </a:rPr>
                                    </m:ctrlPr>
                                  </m:dPr>
                                  <m:e>
                                    <m:sSup>
                                      <m:sSupPr>
                                        <m:ctrlPr>
                                          <a:rPr lang="en-US" altLang="zh-CN" sz="1500" b="0" i="1" smtClean="0">
                                            <a:latin typeface="Cambria Math" panose="02040503050406030204" pitchFamily="18" charset="0"/>
                                          </a:rPr>
                                        </m:ctrlPr>
                                      </m:sSupPr>
                                      <m:e>
                                        <m:d>
                                          <m:dPr>
                                            <m:ctrlPr>
                                              <a:rPr lang="en-US" altLang="zh-CN" sz="1500" b="0" i="1" smtClean="0">
                                                <a:latin typeface="Cambria Math" panose="02040503050406030204" pitchFamily="18" charset="0"/>
                                              </a:rPr>
                                            </m:ctrlPr>
                                          </m:dPr>
                                          <m:e>
                                            <m:f>
                                              <m:fPr>
                                                <m:ctrlPr>
                                                  <a:rPr lang="en-US" altLang="zh-CN" sz="1500" b="0" i="1" smtClean="0">
                                                    <a:latin typeface="Cambria Math" panose="02040503050406030204" pitchFamily="18" charset="0"/>
                                                  </a:rPr>
                                                </m:ctrlPr>
                                              </m:fPr>
                                              <m:num>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2</m:t>
                                                    </m:r>
                                                  </m:sub>
                                                </m:sSub>
                                                <m:r>
                                                  <m:rPr>
                                                    <m:lit/>
                                                  </m:rPr>
                                                  <a:rPr lang="en-US" altLang="zh-CN" sz="1500" b="0" i="1" smtClean="0">
                                                    <a:latin typeface="Cambria Math" panose="02040503050406030204" pitchFamily="18" charset="0"/>
                                                  </a:rPr>
                                                  <m:t>||</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𝑥</m:t>
                                                    </m:r>
                                                  </m:e>
                                                  <m:sub>
                                                    <m:r>
                                                      <a:rPr lang="en-US" altLang="zh-CN" sz="1500" b="0" i="1" smtClean="0">
                                                        <a:latin typeface="Cambria Math" panose="02040503050406030204" pitchFamily="18" charset="0"/>
                                                      </a:rPr>
                                                      <m:t>0</m:t>
                                                    </m:r>
                                                  </m:sub>
                                                </m:sSub>
                                                <m: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a:rPr lang="en-US" altLang="zh-CN" sz="1500" b="0" i="1" smtClean="0">
                                                        <a:latin typeface="Cambria Math" panose="02040503050406030204" pitchFamily="18" charset="0"/>
                                                      </a:rPr>
                                                      <m:t>𝑥</m:t>
                                                    </m:r>
                                                  </m:e>
                                                  <m:sup>
                                                    <m:r>
                                                      <a:rPr lang="en-US" altLang="zh-CN" sz="1500" b="0" i="1" smtClean="0">
                                                        <a:latin typeface="Cambria Math" panose="02040503050406030204" pitchFamily="18" charset="0"/>
                                                      </a:rPr>
                                                      <m:t>∗</m:t>
                                                    </m:r>
                                                  </m:sup>
                                                </m:sSup>
                                                <m:r>
                                                  <m:rPr>
                                                    <m:lit/>
                                                  </m:rP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m:rPr>
                                                        <m:lit/>
                                                      </m:rPr>
                                                      <a:rPr lang="en-US" altLang="zh-CN" sz="1500" b="0" i="1" smtClean="0">
                                                        <a:latin typeface="Cambria Math" panose="02040503050406030204" pitchFamily="18" charset="0"/>
                                                      </a:rPr>
                                                      <m:t>|</m:t>
                                                    </m:r>
                                                  </m:e>
                                                  <m:sup>
                                                    <m:r>
                                                      <a:rPr lang="en-US" altLang="zh-CN" sz="1500" b="0" i="1" smtClean="0">
                                                        <a:latin typeface="Cambria Math" panose="02040503050406030204" pitchFamily="18" charset="0"/>
                                                      </a:rPr>
                                                      <m:t>3</m:t>
                                                    </m:r>
                                                  </m:sup>
                                                </m:sSup>
                                              </m:num>
                                              <m:den>
                                                <m:r>
                                                  <a:rPr lang="en-US" altLang="zh-CN" sz="1500" b="0" i="1" smtClean="0">
                                                    <a:latin typeface="Cambria Math" panose="02040503050406030204" pitchFamily="18" charset="0"/>
                                                  </a:rPr>
                                                  <m:t>𝜖</m:t>
                                                </m:r>
                                              </m:den>
                                            </m:f>
                                          </m:e>
                                        </m:d>
                                      </m:e>
                                      <m:sup>
                                        <m:f>
                                          <m:fPr>
                                            <m:ctrlPr>
                                              <a:rPr lang="en-US" altLang="zh-CN" sz="1500" b="0" i="1" smtClean="0">
                                                <a:latin typeface="Cambria Math" panose="02040503050406030204" pitchFamily="18" charset="0"/>
                                              </a:rPr>
                                            </m:ctrlPr>
                                          </m:fPr>
                                          <m:num>
                                            <m:r>
                                              <a:rPr lang="en-US" altLang="zh-CN" sz="1500" b="0" i="1" smtClean="0">
                                                <a:latin typeface="Cambria Math" panose="02040503050406030204" pitchFamily="18" charset="0"/>
                                              </a:rPr>
                                              <m:t>2</m:t>
                                            </m:r>
                                          </m:num>
                                          <m:den>
                                            <m:r>
                                              <a:rPr lang="en-US" altLang="zh-CN" sz="1500" b="0" i="1" smtClean="0">
                                                <a:latin typeface="Cambria Math" panose="02040503050406030204" pitchFamily="18" charset="0"/>
                                              </a:rPr>
                                              <m:t>7</m:t>
                                            </m:r>
                                          </m:den>
                                        </m:f>
                                      </m:sup>
                                    </m:sSup>
                                  </m:e>
                                </m:d>
                              </m:oMath>
                            </m:oMathPara>
                          </a14:m>
                          <a:endParaRPr lang="en-US" altLang="zh-CN" sz="1500" b="0" dirty="0"/>
                        </a:p>
                        <a:p>
                          <a:pPr algn="ctr"/>
                          <a:r>
                            <a:rPr lang="en-US" altLang="zh-CN" sz="1500" dirty="0"/>
                            <a:t>[</a:t>
                          </a:r>
                          <a:r>
                            <a:rPr lang="en-US" altLang="zh-CN" sz="1500" dirty="0" err="1"/>
                            <a:t>Monteiro,Svaiter</a:t>
                          </a:r>
                          <a:r>
                            <a:rPr lang="en-US" altLang="zh-CN" sz="1500" dirty="0"/>
                            <a:t>(2013)]</a:t>
                          </a:r>
                          <a:endParaRPr lang="zh-CN" altLang="en-US" sz="1500" dirty="0"/>
                        </a:p>
                      </a:txBody>
                      <a:tcPr marL="70582" marR="70582" marT="35291" marB="35291"/>
                    </a:tc>
                    <a:extLst>
                      <a:ext uri="{0D108BD9-81ED-4DB2-BD59-A6C34878D82A}">
                        <a16:rowId xmlns:a16="http://schemas.microsoft.com/office/drawing/2014/main" val="4111228455"/>
                      </a:ext>
                    </a:extLst>
                  </a:tr>
                  <a:tr h="1298564">
                    <a:tc>
                      <a:txBody>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𝑝</m:t>
                                </m:r>
                                <m:r>
                                  <a:rPr lang="en-US" altLang="zh-CN" sz="1400" b="0" i="1" smtClean="0">
                                    <a:latin typeface="Cambria Math" panose="02040503050406030204" pitchFamily="18" charset="0"/>
                                  </a:rPr>
                                  <m:t>≥3</m:t>
                                </m:r>
                              </m:oMath>
                            </m:oMathPara>
                          </a14:m>
                          <a:endParaRPr lang="zh-CN" altLang="en-US" sz="1400" dirty="0"/>
                        </a:p>
                      </a:txBody>
                      <a:tcPr marL="70582" marR="70582" marT="35291" marB="35291"/>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1500" b="0" i="0" smtClean="0">
                                    <a:latin typeface="Cambria Math" panose="02040503050406030204" pitchFamily="18" charset="0"/>
                                  </a:rPr>
                                  <m:t>Ω</m:t>
                                </m:r>
                                <m:d>
                                  <m:dPr>
                                    <m:ctrlPr>
                                      <a:rPr lang="en-US" altLang="zh-CN" sz="1500" b="0" i="1" smtClean="0">
                                        <a:latin typeface="Cambria Math" panose="02040503050406030204" pitchFamily="18" charset="0"/>
                                      </a:rPr>
                                    </m:ctrlPr>
                                  </m:dPr>
                                  <m:e>
                                    <m:sSup>
                                      <m:sSupPr>
                                        <m:ctrlPr>
                                          <a:rPr lang="en-US" altLang="zh-CN" sz="1500" b="0" i="1" smtClean="0">
                                            <a:latin typeface="Cambria Math" panose="02040503050406030204" pitchFamily="18" charset="0"/>
                                          </a:rPr>
                                        </m:ctrlPr>
                                      </m:sSupPr>
                                      <m:e>
                                        <m:d>
                                          <m:dPr>
                                            <m:ctrlPr>
                                              <a:rPr lang="en-US" altLang="zh-CN" sz="1500" b="0" i="1" smtClean="0">
                                                <a:latin typeface="Cambria Math" panose="02040503050406030204" pitchFamily="18" charset="0"/>
                                              </a:rPr>
                                            </m:ctrlPr>
                                          </m:dPr>
                                          <m:e>
                                            <m:f>
                                              <m:fPr>
                                                <m:ctrlPr>
                                                  <a:rPr lang="en-US" altLang="zh-CN" sz="1500" b="0" i="1" smtClean="0">
                                                    <a:latin typeface="Cambria Math" panose="02040503050406030204" pitchFamily="18" charset="0"/>
                                                  </a:rPr>
                                                </m:ctrlPr>
                                              </m:fPr>
                                              <m:num>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𝑝</m:t>
                                                    </m:r>
                                                  </m:sub>
                                                </m:sSub>
                                                <m:r>
                                                  <m:rPr>
                                                    <m:lit/>
                                                  </m:rPr>
                                                  <a:rPr lang="en-US" altLang="zh-CN" sz="1500" b="0" i="1" smtClean="0">
                                                    <a:latin typeface="Cambria Math" panose="02040503050406030204" pitchFamily="18" charset="0"/>
                                                  </a:rPr>
                                                  <m:t>||</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𝑥</m:t>
                                                    </m:r>
                                                  </m:e>
                                                  <m:sub>
                                                    <m:r>
                                                      <a:rPr lang="en-US" altLang="zh-CN" sz="1500" b="0" i="1" smtClean="0">
                                                        <a:latin typeface="Cambria Math" panose="02040503050406030204" pitchFamily="18" charset="0"/>
                                                      </a:rPr>
                                                      <m:t>0</m:t>
                                                    </m:r>
                                                  </m:sub>
                                                </m:sSub>
                                                <m: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a:rPr lang="en-US" altLang="zh-CN" sz="1500" b="0" i="1" smtClean="0">
                                                        <a:latin typeface="Cambria Math" panose="02040503050406030204" pitchFamily="18" charset="0"/>
                                                      </a:rPr>
                                                      <m:t>𝑥</m:t>
                                                    </m:r>
                                                  </m:e>
                                                  <m:sup>
                                                    <m:r>
                                                      <a:rPr lang="en-US" altLang="zh-CN" sz="1500" b="0" i="1" smtClean="0">
                                                        <a:latin typeface="Cambria Math" panose="02040503050406030204" pitchFamily="18" charset="0"/>
                                                      </a:rPr>
                                                      <m:t>∗</m:t>
                                                    </m:r>
                                                  </m:sup>
                                                </m:sSup>
                                                <m:r>
                                                  <m:rPr>
                                                    <m:lit/>
                                                  </m:rP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m:rPr>
                                                        <m:lit/>
                                                      </m:rPr>
                                                      <a:rPr lang="en-US" altLang="zh-CN" sz="1500" b="0" i="1" smtClean="0">
                                                        <a:latin typeface="Cambria Math" panose="02040503050406030204" pitchFamily="18" charset="0"/>
                                                      </a:rPr>
                                                      <m:t>|</m:t>
                                                    </m:r>
                                                  </m:e>
                                                  <m:sup>
                                                    <m:r>
                                                      <a:rPr lang="en-US" altLang="zh-CN" sz="1500" b="0" i="1" smtClean="0">
                                                        <a:latin typeface="Cambria Math" panose="02040503050406030204" pitchFamily="18" charset="0"/>
                                                      </a:rPr>
                                                      <m:t>𝑝</m:t>
                                                    </m:r>
                                                    <m:r>
                                                      <a:rPr lang="en-US" altLang="zh-CN" sz="1500" b="0" i="1" smtClean="0">
                                                        <a:latin typeface="Cambria Math" panose="02040503050406030204" pitchFamily="18" charset="0"/>
                                                      </a:rPr>
                                                      <m:t>+1</m:t>
                                                    </m:r>
                                                  </m:sup>
                                                </m:sSup>
                                              </m:num>
                                              <m:den>
                                                <m:r>
                                                  <a:rPr lang="en-US" altLang="zh-CN" sz="1500" b="0" i="1" smtClean="0">
                                                    <a:latin typeface="Cambria Math" panose="02040503050406030204" pitchFamily="18" charset="0"/>
                                                  </a:rPr>
                                                  <m:t>𝜖</m:t>
                                                </m:r>
                                              </m:den>
                                            </m:f>
                                          </m:e>
                                        </m:d>
                                      </m:e>
                                      <m:sup>
                                        <m:f>
                                          <m:fPr>
                                            <m:ctrlPr>
                                              <a:rPr lang="en-US" altLang="zh-CN" sz="1500" b="0" i="1" smtClean="0">
                                                <a:latin typeface="Cambria Math" panose="02040503050406030204" pitchFamily="18" charset="0"/>
                                              </a:rPr>
                                            </m:ctrlPr>
                                          </m:fPr>
                                          <m:num>
                                            <m:r>
                                              <a:rPr lang="en-US" altLang="zh-CN" sz="1500" b="0" i="1" smtClean="0">
                                                <a:latin typeface="Cambria Math" panose="02040503050406030204" pitchFamily="18" charset="0"/>
                                              </a:rPr>
                                              <m:t>2</m:t>
                                            </m:r>
                                          </m:num>
                                          <m:den>
                                            <m:r>
                                              <a:rPr lang="en-US" altLang="zh-CN" sz="1500" b="0" i="1" smtClean="0">
                                                <a:latin typeface="Cambria Math" panose="02040503050406030204" pitchFamily="18" charset="0"/>
                                              </a:rPr>
                                              <m:t>3</m:t>
                                            </m:r>
                                            <m:r>
                                              <a:rPr lang="en-US" altLang="zh-CN" sz="1500" b="0" i="1" smtClean="0">
                                                <a:latin typeface="Cambria Math" panose="02040503050406030204" pitchFamily="18" charset="0"/>
                                              </a:rPr>
                                              <m:t>𝑝</m:t>
                                            </m:r>
                                            <m:r>
                                              <a:rPr lang="en-US" altLang="zh-CN" sz="1500" b="0" i="1" smtClean="0">
                                                <a:latin typeface="Cambria Math" panose="02040503050406030204" pitchFamily="18" charset="0"/>
                                              </a:rPr>
                                              <m:t>+1</m:t>
                                            </m:r>
                                          </m:den>
                                        </m:f>
                                      </m:sup>
                                    </m:sSup>
                                  </m:e>
                                </m:d>
                              </m:oMath>
                            </m:oMathPara>
                          </a14:m>
                          <a:endParaRPr lang="en-US" altLang="zh-CN" sz="1500" b="0" dirty="0"/>
                        </a:p>
                        <a:p>
                          <a:pPr algn="ctr"/>
                          <a:r>
                            <a:rPr lang="en-US" altLang="zh-CN" sz="1500" dirty="0"/>
                            <a:t>[</a:t>
                          </a:r>
                          <a:r>
                            <a:rPr lang="en-US" altLang="zh-CN" sz="1500" dirty="0" err="1"/>
                            <a:t>Arjevani</a:t>
                          </a:r>
                          <a:r>
                            <a:rPr lang="en-US" altLang="zh-CN" sz="1500" dirty="0"/>
                            <a:t> et al(2018)] [</a:t>
                          </a:r>
                          <a:r>
                            <a:rPr lang="en-US" altLang="zh-CN" sz="1500" dirty="0" err="1"/>
                            <a:t>Nesterov</a:t>
                          </a:r>
                          <a:r>
                            <a:rPr lang="en-US" altLang="zh-CN" sz="1500" dirty="0"/>
                            <a:t>[2018]]</a:t>
                          </a:r>
                          <a:endParaRPr lang="zh-CN" altLang="en-US" sz="1500" dirty="0"/>
                        </a:p>
                      </a:txBody>
                      <a:tcPr marL="70582" marR="70582" marT="35291" marB="35291"/>
                    </a:tc>
                    <a:tc>
                      <a:txBody>
                        <a:bodyPr/>
                        <a:lstStyle/>
                        <a:p>
                          <a:pPr algn="ctr"/>
                          <a14:m>
                            <m:oMathPara xmlns:m="http://schemas.openxmlformats.org/officeDocument/2006/math">
                              <m:oMathParaPr>
                                <m:jc m:val="centerGroup"/>
                              </m:oMathParaPr>
                              <m:oMath xmlns:m="http://schemas.openxmlformats.org/officeDocument/2006/math">
                                <m:r>
                                  <a:rPr lang="en-US" altLang="zh-CN" sz="1500" b="0" i="1" smtClean="0">
                                    <a:latin typeface="Cambria Math" panose="02040503050406030204" pitchFamily="18" charset="0"/>
                                  </a:rPr>
                                  <m:t>𝒪</m:t>
                                </m:r>
                                <m:d>
                                  <m:dPr>
                                    <m:ctrlPr>
                                      <a:rPr lang="en-US" altLang="zh-CN" sz="1500" b="0" i="1" smtClean="0">
                                        <a:latin typeface="Cambria Math" panose="02040503050406030204" pitchFamily="18" charset="0"/>
                                      </a:rPr>
                                    </m:ctrlPr>
                                  </m:dPr>
                                  <m:e>
                                    <m:sSup>
                                      <m:sSupPr>
                                        <m:ctrlPr>
                                          <a:rPr lang="en-US" altLang="zh-CN" sz="1500" b="0" i="1" smtClean="0">
                                            <a:latin typeface="Cambria Math" panose="02040503050406030204" pitchFamily="18" charset="0"/>
                                          </a:rPr>
                                        </m:ctrlPr>
                                      </m:sSupPr>
                                      <m:e>
                                        <m:d>
                                          <m:dPr>
                                            <m:ctrlPr>
                                              <a:rPr lang="en-US" altLang="zh-CN" sz="1500" b="0" i="1" smtClean="0">
                                                <a:latin typeface="Cambria Math" panose="02040503050406030204" pitchFamily="18" charset="0"/>
                                              </a:rPr>
                                            </m:ctrlPr>
                                          </m:dPr>
                                          <m:e>
                                            <m:f>
                                              <m:fPr>
                                                <m:ctrlPr>
                                                  <a:rPr lang="en-US" altLang="zh-CN" sz="1500" b="0" i="1" smtClean="0">
                                                    <a:latin typeface="Cambria Math" panose="02040503050406030204" pitchFamily="18" charset="0"/>
                                                  </a:rPr>
                                                </m:ctrlPr>
                                              </m:fPr>
                                              <m:num>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𝑝</m:t>
                                                    </m:r>
                                                  </m:sub>
                                                </m:sSub>
                                                <m:r>
                                                  <m:rPr>
                                                    <m:lit/>
                                                  </m:rPr>
                                                  <a:rPr lang="en-US" altLang="zh-CN" sz="1500" b="0" i="1" smtClean="0">
                                                    <a:latin typeface="Cambria Math" panose="02040503050406030204" pitchFamily="18" charset="0"/>
                                                  </a:rPr>
                                                  <m:t>||</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𝑥</m:t>
                                                    </m:r>
                                                  </m:e>
                                                  <m:sub>
                                                    <m:r>
                                                      <a:rPr lang="en-US" altLang="zh-CN" sz="1500" b="0" i="1" smtClean="0">
                                                        <a:latin typeface="Cambria Math" panose="02040503050406030204" pitchFamily="18" charset="0"/>
                                                      </a:rPr>
                                                      <m:t>0</m:t>
                                                    </m:r>
                                                  </m:sub>
                                                </m:sSub>
                                                <m: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a:rPr lang="en-US" altLang="zh-CN" sz="1500" b="0" i="1" smtClean="0">
                                                        <a:latin typeface="Cambria Math" panose="02040503050406030204" pitchFamily="18" charset="0"/>
                                                      </a:rPr>
                                                      <m:t>𝑥</m:t>
                                                    </m:r>
                                                  </m:e>
                                                  <m:sup>
                                                    <m:r>
                                                      <a:rPr lang="en-US" altLang="zh-CN" sz="1500" b="0" i="1" smtClean="0">
                                                        <a:latin typeface="Cambria Math" panose="02040503050406030204" pitchFamily="18" charset="0"/>
                                                      </a:rPr>
                                                      <m:t>∗</m:t>
                                                    </m:r>
                                                  </m:sup>
                                                </m:sSup>
                                                <m:r>
                                                  <m:rPr>
                                                    <m:lit/>
                                                  </m:rP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m:rPr>
                                                        <m:lit/>
                                                      </m:rPr>
                                                      <a:rPr lang="en-US" altLang="zh-CN" sz="1500" b="0" i="1" smtClean="0">
                                                        <a:latin typeface="Cambria Math" panose="02040503050406030204" pitchFamily="18" charset="0"/>
                                                      </a:rPr>
                                                      <m:t>|</m:t>
                                                    </m:r>
                                                  </m:e>
                                                  <m:sup>
                                                    <m:r>
                                                      <a:rPr lang="en-US" altLang="zh-CN" sz="1500" b="0" i="1" smtClean="0">
                                                        <a:latin typeface="Cambria Math" panose="02040503050406030204" pitchFamily="18" charset="0"/>
                                                      </a:rPr>
                                                      <m:t>𝑝</m:t>
                                                    </m:r>
                                                    <m:r>
                                                      <a:rPr lang="en-US" altLang="zh-CN" sz="1500" b="0" i="1" smtClean="0">
                                                        <a:latin typeface="Cambria Math" panose="02040503050406030204" pitchFamily="18" charset="0"/>
                                                      </a:rPr>
                                                      <m:t>+1</m:t>
                                                    </m:r>
                                                  </m:sup>
                                                </m:sSup>
                                              </m:num>
                                              <m:den>
                                                <m:r>
                                                  <a:rPr lang="en-US" altLang="zh-CN" sz="1500" b="0" i="1" smtClean="0">
                                                    <a:latin typeface="Cambria Math" panose="02040503050406030204" pitchFamily="18" charset="0"/>
                                                  </a:rPr>
                                                  <m:t>𝜖</m:t>
                                                </m:r>
                                              </m:den>
                                            </m:f>
                                          </m:e>
                                        </m:d>
                                      </m:e>
                                      <m:sup>
                                        <m:f>
                                          <m:fPr>
                                            <m:ctrlPr>
                                              <a:rPr lang="en-US" altLang="zh-CN" sz="1500" b="0" i="1" smtClean="0">
                                                <a:latin typeface="Cambria Math" panose="02040503050406030204" pitchFamily="18" charset="0"/>
                                              </a:rPr>
                                            </m:ctrlPr>
                                          </m:fPr>
                                          <m:num>
                                            <m:r>
                                              <a:rPr lang="en-US" altLang="zh-CN" sz="1500" b="0" i="1" smtClean="0">
                                                <a:latin typeface="Cambria Math" panose="02040503050406030204" pitchFamily="18" charset="0"/>
                                              </a:rPr>
                                              <m:t>1</m:t>
                                            </m:r>
                                          </m:num>
                                          <m:den>
                                            <m:r>
                                              <a:rPr lang="en-US" altLang="zh-CN" sz="1500" b="0" i="1" smtClean="0">
                                                <a:latin typeface="Cambria Math" panose="02040503050406030204" pitchFamily="18" charset="0"/>
                                              </a:rPr>
                                              <m:t>𝑝</m:t>
                                            </m:r>
                                            <m:r>
                                              <a:rPr lang="en-US" altLang="zh-CN" sz="1500" b="0" i="1" smtClean="0">
                                                <a:latin typeface="Cambria Math" panose="02040503050406030204" pitchFamily="18" charset="0"/>
                                              </a:rPr>
                                              <m:t>+1</m:t>
                                            </m:r>
                                          </m:den>
                                        </m:f>
                                      </m:sup>
                                    </m:sSup>
                                  </m:e>
                                </m:d>
                              </m:oMath>
                            </m:oMathPara>
                          </a14:m>
                          <a:endParaRPr lang="en-US" altLang="zh-CN" sz="1500" b="0" dirty="0"/>
                        </a:p>
                        <a:p>
                          <a:pPr algn="ctr"/>
                          <a:r>
                            <a:rPr lang="en-US" altLang="zh-CN" sz="1500" dirty="0"/>
                            <a:t>[Baes(2009)]</a:t>
                          </a:r>
                        </a:p>
                        <a:p>
                          <a:pPr algn="ctr"/>
                          <a:r>
                            <a:rPr lang="en-US" altLang="zh-CN" sz="1500" dirty="0"/>
                            <a:t>[</a:t>
                          </a:r>
                          <a:r>
                            <a:rPr lang="en-US" altLang="zh-CN" sz="1500" dirty="0" err="1"/>
                            <a:t>Nesterov</a:t>
                          </a:r>
                          <a:r>
                            <a:rPr lang="en-US" altLang="zh-CN" sz="1500" dirty="0"/>
                            <a:t> [2018]]</a:t>
                          </a:r>
                          <a:endParaRPr lang="zh-CN" altLang="en-US" sz="1500" dirty="0"/>
                        </a:p>
                      </a:txBody>
                      <a:tcPr marL="70582" marR="70582" marT="35291" marB="35291"/>
                    </a:tc>
                    <a:extLst>
                      <a:ext uri="{0D108BD9-81ED-4DB2-BD59-A6C34878D82A}">
                        <a16:rowId xmlns:a16="http://schemas.microsoft.com/office/drawing/2014/main" val="479403938"/>
                      </a:ext>
                    </a:extLst>
                  </a:tr>
                  <a:tr h="828017">
                    <a:tc>
                      <a:txBody>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𝑝</m:t>
                                </m:r>
                                <m:r>
                                  <a:rPr lang="en-US" altLang="zh-CN" sz="1400" b="0" i="1" smtClean="0">
                                    <a:latin typeface="Cambria Math" panose="02040503050406030204" pitchFamily="18" charset="0"/>
                                  </a:rPr>
                                  <m:t>≥3</m:t>
                                </m:r>
                              </m:oMath>
                            </m:oMathPara>
                          </a14:m>
                          <a:endParaRPr lang="zh-CN" altLang="en-US" sz="1400" dirty="0"/>
                        </a:p>
                      </a:txBody>
                      <a:tcPr marL="70582" marR="70582" marT="35291" marB="35291"/>
                    </a:tc>
                    <a:tc>
                      <a:txBody>
                        <a:bodyPr/>
                        <a:lstStyle/>
                        <a:p>
                          <a:pPr algn="ctr"/>
                          <a:endParaRPr lang="zh-CN" altLang="en-US" sz="1500" dirty="0"/>
                        </a:p>
                      </a:txBody>
                      <a:tcPr marL="70582" marR="70582" marT="35291" marB="35291"/>
                    </a:tc>
                    <a:tc>
                      <a:txBody>
                        <a:bodyPr/>
                        <a:lstStyle/>
                        <a:p>
                          <a:pPr algn="ctr"/>
                          <a14:m>
                            <m:oMathPara xmlns:m="http://schemas.openxmlformats.org/officeDocument/2006/math">
                              <m:oMathParaPr>
                                <m:jc m:val="centerGroup"/>
                              </m:oMathParaPr>
                              <m:oMath xmlns:m="http://schemas.openxmlformats.org/officeDocument/2006/math">
                                <m:r>
                                  <a:rPr lang="en-US" altLang="zh-CN" sz="1500" b="0" i="1" smtClean="0">
                                    <a:latin typeface="Cambria Math" panose="02040503050406030204" pitchFamily="18" charset="0"/>
                                  </a:rPr>
                                  <m:t>𝒪</m:t>
                                </m:r>
                                <m:d>
                                  <m:dPr>
                                    <m:ctrlPr>
                                      <a:rPr lang="en-US" altLang="zh-CN" sz="1500" b="0" i="1" smtClean="0">
                                        <a:latin typeface="Cambria Math" panose="02040503050406030204" pitchFamily="18" charset="0"/>
                                      </a:rPr>
                                    </m:ctrlPr>
                                  </m:dPr>
                                  <m:e>
                                    <m:sSup>
                                      <m:sSupPr>
                                        <m:ctrlPr>
                                          <a:rPr lang="en-US" altLang="zh-CN" sz="1500" b="0" i="1" smtClean="0">
                                            <a:latin typeface="Cambria Math" panose="02040503050406030204" pitchFamily="18" charset="0"/>
                                          </a:rPr>
                                        </m:ctrlPr>
                                      </m:sSupPr>
                                      <m:e>
                                        <m:d>
                                          <m:dPr>
                                            <m:ctrlPr>
                                              <a:rPr lang="en-US" altLang="zh-CN" sz="1500" b="0" i="1" smtClean="0">
                                                <a:latin typeface="Cambria Math" panose="02040503050406030204" pitchFamily="18" charset="0"/>
                                              </a:rPr>
                                            </m:ctrlPr>
                                          </m:dPr>
                                          <m:e>
                                            <m:f>
                                              <m:fPr>
                                                <m:ctrlPr>
                                                  <a:rPr lang="en-US" altLang="zh-CN" sz="1500" b="0" i="1" smtClean="0">
                                                    <a:latin typeface="Cambria Math" panose="02040503050406030204" pitchFamily="18" charset="0"/>
                                                  </a:rPr>
                                                </m:ctrlPr>
                                              </m:fPr>
                                              <m:num>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𝐿</m:t>
                                                    </m:r>
                                                  </m:e>
                                                  <m:sub>
                                                    <m:r>
                                                      <a:rPr lang="en-US" altLang="zh-CN" sz="1500" b="0" i="1" smtClean="0">
                                                        <a:latin typeface="Cambria Math" panose="02040503050406030204" pitchFamily="18" charset="0"/>
                                                      </a:rPr>
                                                      <m:t>𝑝</m:t>
                                                    </m:r>
                                                  </m:sub>
                                                </m:sSub>
                                                <m:r>
                                                  <m:rPr>
                                                    <m:lit/>
                                                  </m:rPr>
                                                  <a:rPr lang="en-US" altLang="zh-CN" sz="1500" b="0" i="1" smtClean="0">
                                                    <a:latin typeface="Cambria Math" panose="02040503050406030204" pitchFamily="18" charset="0"/>
                                                  </a:rPr>
                                                  <m:t>||</m:t>
                                                </m:r>
                                                <m:sSub>
                                                  <m:sSubPr>
                                                    <m:ctrlPr>
                                                      <a:rPr lang="en-US" altLang="zh-CN" sz="1500" b="0" i="1" smtClean="0">
                                                        <a:latin typeface="Cambria Math" panose="02040503050406030204" pitchFamily="18" charset="0"/>
                                                      </a:rPr>
                                                    </m:ctrlPr>
                                                  </m:sSubPr>
                                                  <m:e>
                                                    <m:r>
                                                      <a:rPr lang="en-US" altLang="zh-CN" sz="1500" b="0" i="1" smtClean="0">
                                                        <a:latin typeface="Cambria Math" panose="02040503050406030204" pitchFamily="18" charset="0"/>
                                                      </a:rPr>
                                                      <m:t>𝑥</m:t>
                                                    </m:r>
                                                  </m:e>
                                                  <m:sub>
                                                    <m:r>
                                                      <a:rPr lang="en-US" altLang="zh-CN" sz="1500" b="0" i="1" smtClean="0">
                                                        <a:latin typeface="Cambria Math" panose="02040503050406030204" pitchFamily="18" charset="0"/>
                                                      </a:rPr>
                                                      <m:t>0</m:t>
                                                    </m:r>
                                                  </m:sub>
                                                </m:sSub>
                                                <m: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a:rPr lang="en-US" altLang="zh-CN" sz="1500" b="0" i="1" smtClean="0">
                                                        <a:latin typeface="Cambria Math" panose="02040503050406030204" pitchFamily="18" charset="0"/>
                                                      </a:rPr>
                                                      <m:t>𝑥</m:t>
                                                    </m:r>
                                                  </m:e>
                                                  <m:sup>
                                                    <m:r>
                                                      <a:rPr lang="en-US" altLang="zh-CN" sz="1500" b="0" i="1" smtClean="0">
                                                        <a:latin typeface="Cambria Math" panose="02040503050406030204" pitchFamily="18" charset="0"/>
                                                      </a:rPr>
                                                      <m:t>∗</m:t>
                                                    </m:r>
                                                  </m:sup>
                                                </m:sSup>
                                                <m:r>
                                                  <m:rPr>
                                                    <m:lit/>
                                                  </m:rPr>
                                                  <a:rPr lang="en-US" altLang="zh-CN" sz="1500" b="0" i="1" smtClean="0">
                                                    <a:latin typeface="Cambria Math" panose="02040503050406030204" pitchFamily="18" charset="0"/>
                                                  </a:rPr>
                                                  <m:t>|</m:t>
                                                </m:r>
                                                <m:sSup>
                                                  <m:sSupPr>
                                                    <m:ctrlPr>
                                                      <a:rPr lang="en-US" altLang="zh-CN" sz="1500" b="0" i="1" smtClean="0">
                                                        <a:latin typeface="Cambria Math" panose="02040503050406030204" pitchFamily="18" charset="0"/>
                                                      </a:rPr>
                                                    </m:ctrlPr>
                                                  </m:sSupPr>
                                                  <m:e>
                                                    <m:r>
                                                      <m:rPr>
                                                        <m:lit/>
                                                      </m:rPr>
                                                      <a:rPr lang="en-US" altLang="zh-CN" sz="1500" b="0" i="1" smtClean="0">
                                                        <a:latin typeface="Cambria Math" panose="02040503050406030204" pitchFamily="18" charset="0"/>
                                                      </a:rPr>
                                                      <m:t>|</m:t>
                                                    </m:r>
                                                  </m:e>
                                                  <m:sup>
                                                    <m:r>
                                                      <a:rPr lang="en-US" altLang="zh-CN" sz="1500" b="0" i="1" smtClean="0">
                                                        <a:latin typeface="Cambria Math" panose="02040503050406030204" pitchFamily="18" charset="0"/>
                                                      </a:rPr>
                                                      <m:t>𝑝</m:t>
                                                    </m:r>
                                                    <m:r>
                                                      <a:rPr lang="en-US" altLang="zh-CN" sz="1500" b="0" i="1" smtClean="0">
                                                        <a:latin typeface="Cambria Math" panose="02040503050406030204" pitchFamily="18" charset="0"/>
                                                      </a:rPr>
                                                      <m:t>+1</m:t>
                                                    </m:r>
                                                  </m:sup>
                                                </m:sSup>
                                              </m:num>
                                              <m:den>
                                                <m:r>
                                                  <a:rPr lang="en-US" altLang="zh-CN" sz="1500" b="0" i="1" smtClean="0">
                                                    <a:latin typeface="Cambria Math" panose="02040503050406030204" pitchFamily="18" charset="0"/>
                                                  </a:rPr>
                                                  <m:t>𝜖</m:t>
                                                </m:r>
                                              </m:den>
                                            </m:f>
                                          </m:e>
                                        </m:d>
                                      </m:e>
                                      <m:sup>
                                        <m:f>
                                          <m:fPr>
                                            <m:ctrlPr>
                                              <a:rPr lang="en-US" altLang="zh-CN" sz="1500" b="0" i="1" smtClean="0">
                                                <a:latin typeface="Cambria Math" panose="02040503050406030204" pitchFamily="18" charset="0"/>
                                              </a:rPr>
                                            </m:ctrlPr>
                                          </m:fPr>
                                          <m:num>
                                            <m:r>
                                              <a:rPr lang="en-US" altLang="zh-CN" sz="1500" b="0" i="1" smtClean="0">
                                                <a:latin typeface="Cambria Math" panose="02040503050406030204" pitchFamily="18" charset="0"/>
                                              </a:rPr>
                                              <m:t>2</m:t>
                                            </m:r>
                                          </m:num>
                                          <m:den>
                                            <m:r>
                                              <a:rPr lang="en-US" altLang="zh-CN" sz="1500" b="0" i="1" smtClean="0">
                                                <a:latin typeface="Cambria Math" panose="02040503050406030204" pitchFamily="18" charset="0"/>
                                              </a:rPr>
                                              <m:t>3</m:t>
                                            </m:r>
                                            <m:r>
                                              <a:rPr lang="en-US" altLang="zh-CN" sz="1500" b="0" i="1" smtClean="0">
                                                <a:latin typeface="Cambria Math" panose="02040503050406030204" pitchFamily="18" charset="0"/>
                                              </a:rPr>
                                              <m:t>𝑝</m:t>
                                            </m:r>
                                            <m:r>
                                              <a:rPr lang="en-US" altLang="zh-CN" sz="1500" b="0" i="1" smtClean="0">
                                                <a:latin typeface="Cambria Math" panose="02040503050406030204" pitchFamily="18" charset="0"/>
                                              </a:rPr>
                                              <m:t>+1</m:t>
                                            </m:r>
                                          </m:den>
                                        </m:f>
                                      </m:sup>
                                    </m:sSup>
                                  </m:e>
                                </m:d>
                              </m:oMath>
                            </m:oMathPara>
                          </a14:m>
                          <a:endParaRPr lang="zh-CN" altLang="en-US" sz="1500" dirty="0"/>
                        </a:p>
                      </a:txBody>
                      <a:tcPr marL="70582" marR="70582" marT="35291" marB="35291"/>
                    </a:tc>
                    <a:extLst>
                      <a:ext uri="{0D108BD9-81ED-4DB2-BD59-A6C34878D82A}">
                        <a16:rowId xmlns:a16="http://schemas.microsoft.com/office/drawing/2014/main" val="2160354360"/>
                      </a:ext>
                    </a:extLst>
                  </a:tr>
                  <a:tr h="411826">
                    <a:tc>
                      <a:txBody>
                        <a:bodyPr/>
                        <a:lstStyle/>
                        <a:p>
                          <a:endParaRPr lang="zh-CN" altLang="en-US" sz="1400"/>
                        </a:p>
                      </a:txBody>
                      <a:tcPr marL="70582" marR="70582" marT="35291" marB="35291"/>
                    </a:tc>
                    <a:tc>
                      <a:txBody>
                        <a:bodyPr/>
                        <a:lstStyle/>
                        <a:p>
                          <a:endParaRPr lang="zh-CN" altLang="en-US" sz="1400"/>
                        </a:p>
                      </a:txBody>
                      <a:tcPr marL="70582" marR="70582" marT="35291" marB="35291"/>
                    </a:tc>
                    <a:tc>
                      <a:txBody>
                        <a:bodyPr/>
                        <a:lstStyle/>
                        <a:p>
                          <a:endParaRPr lang="zh-CN" altLang="en-US" sz="1400" dirty="0"/>
                        </a:p>
                      </a:txBody>
                      <a:tcPr marL="70582" marR="70582" marT="35291" marB="35291"/>
                    </a:tc>
                    <a:extLst>
                      <a:ext uri="{0D108BD9-81ED-4DB2-BD59-A6C34878D82A}">
                        <a16:rowId xmlns:a16="http://schemas.microsoft.com/office/drawing/2014/main" val="1302463634"/>
                      </a:ext>
                    </a:extLst>
                  </a:tr>
                </a:tbl>
              </a:graphicData>
            </a:graphic>
          </p:graphicFrame>
        </mc:Choice>
        <mc:Fallback xmlns="">
          <p:graphicFrame>
            <p:nvGraphicFramePr>
              <p:cNvPr id="5" name="表格 4">
                <a:extLst>
                  <a:ext uri="{FF2B5EF4-FFF2-40B4-BE49-F238E27FC236}">
                    <a16:creationId xmlns:a16="http://schemas.microsoft.com/office/drawing/2014/main" id="{870324A7-C883-4128-9419-21001722D6AC}"/>
                  </a:ext>
                </a:extLst>
              </p:cNvPr>
              <p:cNvGraphicFramePr>
                <a:graphicFrameLocks noGrp="1"/>
              </p:cNvGraphicFramePr>
              <p:nvPr>
                <p:extLst/>
              </p:nvPr>
            </p:nvGraphicFramePr>
            <p:xfrm>
              <a:off x="1311321" y="1552376"/>
              <a:ext cx="7392145" cy="5102428"/>
            </p:xfrm>
            <a:graphic>
              <a:graphicData uri="http://schemas.openxmlformats.org/drawingml/2006/table">
                <a:tbl>
                  <a:tblPr firstRow="1" bandRow="1">
                    <a:tableStyleId>{5C22544A-7EE6-4342-B048-85BDC9FD1C3A}</a:tableStyleId>
                  </a:tblPr>
                  <a:tblGrid>
                    <a:gridCol w="1056415">
                      <a:extLst>
                        <a:ext uri="{9D8B030D-6E8A-4147-A177-3AD203B41FA5}">
                          <a16:colId xmlns:a16="http://schemas.microsoft.com/office/drawing/2014/main" val="2366686656"/>
                        </a:ext>
                      </a:extLst>
                    </a:gridCol>
                    <a:gridCol w="3446123">
                      <a:extLst>
                        <a:ext uri="{9D8B030D-6E8A-4147-A177-3AD203B41FA5}">
                          <a16:colId xmlns:a16="http://schemas.microsoft.com/office/drawing/2014/main" val="2542452646"/>
                        </a:ext>
                      </a:extLst>
                    </a:gridCol>
                    <a:gridCol w="2889607">
                      <a:extLst>
                        <a:ext uri="{9D8B030D-6E8A-4147-A177-3AD203B41FA5}">
                          <a16:colId xmlns:a16="http://schemas.microsoft.com/office/drawing/2014/main" val="2120009116"/>
                        </a:ext>
                      </a:extLst>
                    </a:gridCol>
                  </a:tblGrid>
                  <a:tr h="411826">
                    <a:tc>
                      <a:txBody>
                        <a:bodyPr/>
                        <a:lstStyle/>
                        <a:p>
                          <a:endParaRPr lang="zh-CN" altLang="en-US" sz="1400" dirty="0"/>
                        </a:p>
                      </a:txBody>
                      <a:tcPr marL="70582" marR="70582" marT="35291" marB="35291"/>
                    </a:tc>
                    <a:tc>
                      <a:txBody>
                        <a:bodyPr/>
                        <a:lstStyle/>
                        <a:p>
                          <a:pPr algn="ctr"/>
                          <a:r>
                            <a:rPr lang="zh-CN" altLang="en-US" sz="1400" dirty="0">
                              <a:solidFill>
                                <a:srgbClr val="FF0000"/>
                              </a:solidFill>
                            </a:rPr>
                            <a:t>下界</a:t>
                          </a:r>
                        </a:p>
                      </a:txBody>
                      <a:tcPr marL="70582" marR="70582" marT="35291" marB="35291"/>
                    </a:tc>
                    <a:tc>
                      <a:txBody>
                        <a:bodyPr/>
                        <a:lstStyle/>
                        <a:p>
                          <a:pPr algn="ctr"/>
                          <a:r>
                            <a:rPr lang="zh-CN" altLang="en-US" sz="1400" dirty="0">
                              <a:solidFill>
                                <a:srgbClr val="FF0000"/>
                              </a:solidFill>
                            </a:rPr>
                            <a:t>上界</a:t>
                          </a:r>
                        </a:p>
                      </a:txBody>
                      <a:tcPr marL="70582" marR="70582" marT="35291" marB="35291"/>
                    </a:tc>
                    <a:extLst>
                      <a:ext uri="{0D108BD9-81ED-4DB2-BD59-A6C34878D82A}">
                        <a16:rowId xmlns:a16="http://schemas.microsoft.com/office/drawing/2014/main" val="2650220607"/>
                      </a:ext>
                    </a:extLst>
                  </a:tr>
                  <a:tr h="1088905">
                    <a:tc>
                      <a:txBody>
                        <a:bodyPr/>
                        <a:lstStyle/>
                        <a:p>
                          <a:endParaRPr lang="zh-CN"/>
                        </a:p>
                      </a:txBody>
                      <a:tcPr marL="70582" marR="70582" marT="35291" marB="35291">
                        <a:blipFill>
                          <a:blip r:embed="rId2"/>
                          <a:stretch>
                            <a:fillRect l="-578" t="-40449" r="-603468" b="-333708"/>
                          </a:stretch>
                        </a:blipFill>
                      </a:tcPr>
                    </a:tc>
                    <a:tc>
                      <a:txBody>
                        <a:bodyPr/>
                        <a:lstStyle/>
                        <a:p>
                          <a:endParaRPr lang="zh-CN"/>
                        </a:p>
                      </a:txBody>
                      <a:tcPr marL="70582" marR="70582" marT="35291" marB="35291">
                        <a:blipFill>
                          <a:blip r:embed="rId2"/>
                          <a:stretch>
                            <a:fillRect l="-30742" t="-40449" r="-84452" b="-333708"/>
                          </a:stretch>
                        </a:blipFill>
                      </a:tcPr>
                    </a:tc>
                    <a:tc>
                      <a:txBody>
                        <a:bodyPr/>
                        <a:lstStyle/>
                        <a:p>
                          <a:endParaRPr lang="zh-CN"/>
                        </a:p>
                      </a:txBody>
                      <a:tcPr marL="70582" marR="70582" marT="35291" marB="35291">
                        <a:blipFill>
                          <a:blip r:embed="rId2"/>
                          <a:stretch>
                            <a:fillRect l="-156118" t="-40449" r="-844" b="-333708"/>
                          </a:stretch>
                        </a:blipFill>
                      </a:tcPr>
                    </a:tc>
                    <a:extLst>
                      <a:ext uri="{0D108BD9-81ED-4DB2-BD59-A6C34878D82A}">
                        <a16:rowId xmlns:a16="http://schemas.microsoft.com/office/drawing/2014/main" val="2987265674"/>
                      </a:ext>
                    </a:extLst>
                  </a:tr>
                  <a:tr h="1063290">
                    <a:tc>
                      <a:txBody>
                        <a:bodyPr/>
                        <a:lstStyle/>
                        <a:p>
                          <a:endParaRPr lang="zh-CN"/>
                        </a:p>
                      </a:txBody>
                      <a:tcPr marL="70582" marR="70582" marT="35291" marB="35291">
                        <a:blipFill>
                          <a:blip r:embed="rId2"/>
                          <a:stretch>
                            <a:fillRect l="-578" t="-142857" r="-603468" b="-239429"/>
                          </a:stretch>
                        </a:blipFill>
                      </a:tcPr>
                    </a:tc>
                    <a:tc>
                      <a:txBody>
                        <a:bodyPr/>
                        <a:lstStyle/>
                        <a:p>
                          <a:endParaRPr lang="zh-CN"/>
                        </a:p>
                      </a:txBody>
                      <a:tcPr marL="70582" marR="70582" marT="35291" marB="35291">
                        <a:blipFill>
                          <a:blip r:embed="rId2"/>
                          <a:stretch>
                            <a:fillRect l="-30742" t="-142857" r="-84452" b="-239429"/>
                          </a:stretch>
                        </a:blipFill>
                      </a:tcPr>
                    </a:tc>
                    <a:tc>
                      <a:txBody>
                        <a:bodyPr/>
                        <a:lstStyle/>
                        <a:p>
                          <a:endParaRPr lang="zh-CN"/>
                        </a:p>
                      </a:txBody>
                      <a:tcPr marL="70582" marR="70582" marT="35291" marB="35291">
                        <a:blipFill>
                          <a:blip r:embed="rId2"/>
                          <a:stretch>
                            <a:fillRect l="-156118" t="-142857" r="-844" b="-239429"/>
                          </a:stretch>
                        </a:blipFill>
                      </a:tcPr>
                    </a:tc>
                    <a:extLst>
                      <a:ext uri="{0D108BD9-81ED-4DB2-BD59-A6C34878D82A}">
                        <a16:rowId xmlns:a16="http://schemas.microsoft.com/office/drawing/2014/main" val="4111228455"/>
                      </a:ext>
                    </a:extLst>
                  </a:tr>
                  <a:tr h="1298564">
                    <a:tc>
                      <a:txBody>
                        <a:bodyPr/>
                        <a:lstStyle/>
                        <a:p>
                          <a:endParaRPr lang="zh-CN"/>
                        </a:p>
                      </a:txBody>
                      <a:tcPr marL="70582" marR="70582" marT="35291" marB="35291">
                        <a:blipFill>
                          <a:blip r:embed="rId2"/>
                          <a:stretch>
                            <a:fillRect l="-578" t="-199531" r="-603468" b="-96714"/>
                          </a:stretch>
                        </a:blipFill>
                      </a:tcPr>
                    </a:tc>
                    <a:tc>
                      <a:txBody>
                        <a:bodyPr/>
                        <a:lstStyle/>
                        <a:p>
                          <a:endParaRPr lang="zh-CN"/>
                        </a:p>
                      </a:txBody>
                      <a:tcPr marL="70582" marR="70582" marT="35291" marB="35291">
                        <a:blipFill>
                          <a:blip r:embed="rId2"/>
                          <a:stretch>
                            <a:fillRect l="-30742" t="-199531" r="-84452" b="-96714"/>
                          </a:stretch>
                        </a:blipFill>
                      </a:tcPr>
                    </a:tc>
                    <a:tc>
                      <a:txBody>
                        <a:bodyPr/>
                        <a:lstStyle/>
                        <a:p>
                          <a:endParaRPr lang="zh-CN"/>
                        </a:p>
                      </a:txBody>
                      <a:tcPr marL="70582" marR="70582" marT="35291" marB="35291">
                        <a:blipFill>
                          <a:blip r:embed="rId2"/>
                          <a:stretch>
                            <a:fillRect l="-156118" t="-199531" r="-844" b="-96714"/>
                          </a:stretch>
                        </a:blipFill>
                      </a:tcPr>
                    </a:tc>
                    <a:extLst>
                      <a:ext uri="{0D108BD9-81ED-4DB2-BD59-A6C34878D82A}">
                        <a16:rowId xmlns:a16="http://schemas.microsoft.com/office/drawing/2014/main" val="479403938"/>
                      </a:ext>
                    </a:extLst>
                  </a:tr>
                  <a:tr h="828017">
                    <a:tc>
                      <a:txBody>
                        <a:bodyPr/>
                        <a:lstStyle/>
                        <a:p>
                          <a:endParaRPr lang="zh-CN"/>
                        </a:p>
                      </a:txBody>
                      <a:tcPr marL="70582" marR="70582" marT="35291" marB="35291">
                        <a:blipFill>
                          <a:blip r:embed="rId2"/>
                          <a:stretch>
                            <a:fillRect l="-578" t="-469118" r="-603468" b="-51471"/>
                          </a:stretch>
                        </a:blipFill>
                      </a:tcPr>
                    </a:tc>
                    <a:tc>
                      <a:txBody>
                        <a:bodyPr/>
                        <a:lstStyle/>
                        <a:p>
                          <a:pPr algn="ctr"/>
                          <a:endParaRPr lang="zh-CN" altLang="en-US" sz="1500" dirty="0"/>
                        </a:p>
                      </a:txBody>
                      <a:tcPr marL="70582" marR="70582" marT="35291" marB="35291"/>
                    </a:tc>
                    <a:tc>
                      <a:txBody>
                        <a:bodyPr/>
                        <a:lstStyle/>
                        <a:p>
                          <a:endParaRPr lang="zh-CN"/>
                        </a:p>
                      </a:txBody>
                      <a:tcPr marL="70582" marR="70582" marT="35291" marB="35291">
                        <a:blipFill>
                          <a:blip r:embed="rId2"/>
                          <a:stretch>
                            <a:fillRect l="-156118" t="-469118" r="-844" b="-51471"/>
                          </a:stretch>
                        </a:blipFill>
                      </a:tcPr>
                    </a:tc>
                    <a:extLst>
                      <a:ext uri="{0D108BD9-81ED-4DB2-BD59-A6C34878D82A}">
                        <a16:rowId xmlns:a16="http://schemas.microsoft.com/office/drawing/2014/main" val="2160354360"/>
                      </a:ext>
                    </a:extLst>
                  </a:tr>
                  <a:tr h="411826">
                    <a:tc>
                      <a:txBody>
                        <a:bodyPr/>
                        <a:lstStyle/>
                        <a:p>
                          <a:endParaRPr lang="zh-CN" altLang="en-US" sz="1400"/>
                        </a:p>
                      </a:txBody>
                      <a:tcPr marL="70582" marR="70582" marT="35291" marB="35291"/>
                    </a:tc>
                    <a:tc>
                      <a:txBody>
                        <a:bodyPr/>
                        <a:lstStyle/>
                        <a:p>
                          <a:endParaRPr lang="zh-CN" altLang="en-US" sz="1400"/>
                        </a:p>
                      </a:txBody>
                      <a:tcPr marL="70582" marR="70582" marT="35291" marB="35291"/>
                    </a:tc>
                    <a:tc>
                      <a:txBody>
                        <a:bodyPr/>
                        <a:lstStyle/>
                        <a:p>
                          <a:endParaRPr lang="zh-CN" altLang="en-US" sz="1400" dirty="0"/>
                        </a:p>
                      </a:txBody>
                      <a:tcPr marL="70582" marR="70582" marT="35291" marB="35291"/>
                    </a:tc>
                    <a:extLst>
                      <a:ext uri="{0D108BD9-81ED-4DB2-BD59-A6C34878D82A}">
                        <a16:rowId xmlns:a16="http://schemas.microsoft.com/office/drawing/2014/main" val="1302463634"/>
                      </a:ext>
                    </a:extLst>
                  </a:tr>
                </a:tbl>
              </a:graphicData>
            </a:graphic>
          </p:graphicFrame>
        </mc:Fallback>
      </mc:AlternateContent>
      <p:sp>
        <p:nvSpPr>
          <p:cNvPr id="6" name="矩形 5">
            <a:extLst>
              <a:ext uri="{FF2B5EF4-FFF2-40B4-BE49-F238E27FC236}">
                <a16:creationId xmlns:a16="http://schemas.microsoft.com/office/drawing/2014/main" id="{5185AB50-58A7-49AD-982F-3C8833FE0F93}"/>
              </a:ext>
            </a:extLst>
          </p:cNvPr>
          <p:cNvSpPr/>
          <p:nvPr/>
        </p:nvSpPr>
        <p:spPr>
          <a:xfrm>
            <a:off x="1311321" y="6029708"/>
            <a:ext cx="7283358" cy="947760"/>
          </a:xfrm>
          <a:prstGeom prst="rect">
            <a:avLst/>
          </a:prstGeom>
        </p:spPr>
        <p:txBody>
          <a:bodyPr wrap="square">
            <a:spAutoFit/>
          </a:bodyPr>
          <a:lstStyle/>
          <a:p>
            <a:r>
              <a:rPr lang="zh-CN" altLang="en-US" sz="1853" dirty="0">
                <a:solidFill>
                  <a:srgbClr val="CC00CC"/>
                </a:solidFill>
              </a:rPr>
              <a:t>Bo Jiang, Haoyue Wang, Shuzhong Zhang, Mathematics of OperationsResearch, published online, 2021 (posted on arXiv:1812.06557, 2018).</a:t>
            </a:r>
          </a:p>
        </p:txBody>
      </p:sp>
      <p:sp>
        <p:nvSpPr>
          <p:cNvPr id="7" name="标题 6">
            <a:extLst>
              <a:ext uri="{FF2B5EF4-FFF2-40B4-BE49-F238E27FC236}">
                <a16:creationId xmlns:a16="http://schemas.microsoft.com/office/drawing/2014/main" id="{C129865D-4CF2-44EF-9648-27678703E5CB}"/>
              </a:ext>
            </a:extLst>
          </p:cNvPr>
          <p:cNvSpPr>
            <a:spLocks noGrp="1"/>
          </p:cNvSpPr>
          <p:nvPr>
            <p:ph type="title"/>
          </p:nvPr>
        </p:nvSpPr>
        <p:spPr/>
        <p:txBody>
          <a:bodyPr/>
          <a:lstStyle/>
          <a:p>
            <a:r>
              <a:rPr lang="zh-CN" altLang="en-US" dirty="0"/>
              <a:t>第</a:t>
            </a:r>
            <a:r>
              <a:rPr lang="en-US" altLang="zh-CN" dirty="0"/>
              <a:t>5</a:t>
            </a:r>
            <a:r>
              <a:rPr lang="zh-CN" altLang="en-US" dirty="0"/>
              <a:t>章</a:t>
            </a:r>
            <a:r>
              <a:rPr lang="zh-CN" altLang="en-US" dirty="0">
                <a:latin typeface="隶书" panose="02010509060101010101" pitchFamily="1" charset="-122"/>
              </a:rPr>
              <a:t>无约束最优化方法</a:t>
            </a:r>
            <a:r>
              <a:rPr lang="en-US" altLang="zh-CN" dirty="0">
                <a:latin typeface="隶书" panose="02010509060101010101" pitchFamily="1" charset="-122"/>
              </a:rPr>
              <a:t>(Unconstrained Optimization Methods)-</a:t>
            </a:r>
            <a:r>
              <a:rPr lang="zh-CN" altLang="en-US" sz="2800" dirty="0"/>
              <a:t>牛顿法</a:t>
            </a:r>
            <a:endParaRPr lang="zh-CN" altLang="en-US" dirty="0"/>
          </a:p>
        </p:txBody>
      </p:sp>
    </p:spTree>
    <p:extLst>
      <p:ext uri="{BB962C8B-B14F-4D97-AF65-F5344CB8AC3E}">
        <p14:creationId xmlns:p14="http://schemas.microsoft.com/office/powerpoint/2010/main" val="282234119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靠近终点的之字形现象</a:t>
                </a:r>
                <a:r>
                  <a:rPr lang="en-US" altLang="zh-CN" dirty="0"/>
                  <a:t>(Zigzagging)</a:t>
                </a:r>
                <a:r>
                  <a:rPr lang="zh-CN" altLang="en-US" dirty="0"/>
                  <a:t>：收敛慢？</a:t>
                </a:r>
                <a:endParaRPr lang="en-US" altLang="zh-CN" dirty="0"/>
              </a:p>
              <a:p>
                <a:pPr marL="0" indent="0">
                  <a:buNone/>
                </a:pPr>
                <a14:m>
                  <m:oMathPara xmlns:m="http://schemas.openxmlformats.org/officeDocument/2006/math">
                    <m:oMathParaPr>
                      <m:jc m:val="centerGroup"/>
                    </m:oMathParaPr>
                    <m:oMath xmlns:m="http://schemas.openxmlformats.org/officeDocument/2006/math">
                      <m:d>
                        <m:dPr>
                          <m:ctrlPr>
                            <a:rPr lang="en-US" altLang="zh-CN" b="1" i="1" smtClean="0">
                              <a:solidFill>
                                <a:srgbClr val="CC00CC"/>
                              </a:solidFill>
                              <a:latin typeface="Cambria Math" panose="02040503050406030204" pitchFamily="18" charset="0"/>
                            </a:rPr>
                          </m:ctrlPr>
                        </m:dPr>
                        <m:e>
                          <m:r>
                            <a:rPr lang="en-US" altLang="zh-CN" b="1" i="1" smtClean="0">
                              <a:solidFill>
                                <a:srgbClr val="CC00CC"/>
                              </a:solidFill>
                              <a:latin typeface="Cambria Math"/>
                            </a:rPr>
                            <m:t>𝟓</m:t>
                          </m:r>
                          <m:r>
                            <a:rPr lang="en-US" altLang="zh-CN" b="1" i="1" smtClean="0">
                              <a:solidFill>
                                <a:srgbClr val="CC00CC"/>
                              </a:solidFill>
                              <a:latin typeface="Cambria Math"/>
                            </a:rPr>
                            <m:t>−</m:t>
                          </m:r>
                          <m:r>
                            <a:rPr lang="en-US" altLang="zh-CN" b="1" i="1" smtClean="0">
                              <a:solidFill>
                                <a:srgbClr val="CC00CC"/>
                              </a:solidFill>
                              <a:latin typeface="Cambria Math"/>
                            </a:rPr>
                            <m:t>𝟐</m:t>
                          </m:r>
                        </m:e>
                      </m:d>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r>
                            <a:rPr lang="en-US" altLang="zh-CN" b="1" i="1" smtClean="0">
                              <a:latin typeface="Cambria Math"/>
                            </a:rPr>
                            <m:t>𝝀</m:t>
                          </m:r>
                          <m:r>
                            <a:rPr lang="en-US" altLang="zh-CN" b="1" i="1" smtClean="0">
                              <a:latin typeface="Cambria Math"/>
                            </a:rPr>
                            <m:t>𝒅</m:t>
                          </m:r>
                        </m:e>
                      </m:d>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r>
                        <a:rPr lang="en-US" altLang="zh-CN" b="1" i="1" smtClean="0">
                          <a:latin typeface="Cambria Math"/>
                        </a:rPr>
                        <m:t>+</m:t>
                      </m:r>
                      <m:r>
                        <a:rPr lang="en-US" altLang="zh-CN" b="1" i="1" smtClean="0">
                          <a:latin typeface="Cambria Math"/>
                        </a:rPr>
                        <m:t>𝝀𝜵</m:t>
                      </m:r>
                      <m:r>
                        <a:rPr lang="en-US" altLang="zh-CN" b="1" i="1" smtClean="0">
                          <a:latin typeface="Cambria Math"/>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e>
                          </m:d>
                        </m:e>
                        <m:sup>
                          <m:r>
                            <a:rPr lang="en-US" altLang="zh-CN" b="1" i="1" smtClean="0">
                              <a:latin typeface="Cambria Math"/>
                            </a:rPr>
                            <m:t>𝑻</m:t>
                          </m:r>
                        </m:sup>
                      </m:sSup>
                      <m:r>
                        <a:rPr lang="en-US" altLang="zh-CN" b="1" i="1" smtClean="0">
                          <a:latin typeface="Cambria Math"/>
                        </a:rPr>
                        <m:t>𝒅</m:t>
                      </m:r>
                      <m:r>
                        <a:rPr lang="en-US" altLang="zh-CN" b="1" i="0" smtClean="0">
                          <a:latin typeface="Cambria Math"/>
                        </a:rPr>
                        <m:t>+</m:t>
                      </m:r>
                      <m:r>
                        <a:rPr lang="en-US" altLang="zh-CN" b="1" i="1" smtClean="0">
                          <a:latin typeface="Cambria Math"/>
                        </a:rPr>
                        <m:t>𝝀</m:t>
                      </m:r>
                      <m:d>
                        <m:dPr>
                          <m:begChr m:val="‖"/>
                          <m:endChr m:val="‖"/>
                          <m:ctrlPr>
                            <a:rPr lang="en-US" altLang="zh-CN" b="1" i="1" smtClean="0">
                              <a:latin typeface="Cambria Math" panose="02040503050406030204" pitchFamily="18" charset="0"/>
                            </a:rPr>
                          </m:ctrlPr>
                        </m:dPr>
                        <m:e>
                          <m:r>
                            <a:rPr lang="en-US" altLang="zh-CN" b="1" i="1" smtClean="0">
                              <a:latin typeface="Cambria Math"/>
                            </a:rPr>
                            <m:t>𝒅</m:t>
                          </m:r>
                        </m:e>
                      </m:d>
                      <m:r>
                        <a:rPr lang="en-US" altLang="zh-CN" b="1" i="1" smtClean="0">
                          <a:latin typeface="Cambria Math"/>
                        </a:rPr>
                        <m:t>𝜶</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r>
                        <a:rPr lang="en-US" altLang="zh-CN" b="1" i="1" smtClean="0">
                          <a:latin typeface="Cambria Math"/>
                        </a:rPr>
                        <m:t>𝝀</m:t>
                      </m:r>
                      <m:r>
                        <a:rPr lang="en-US" altLang="zh-CN" b="1" i="1" smtClean="0">
                          <a:latin typeface="Cambria Math"/>
                        </a:rPr>
                        <m:t>𝒅</m:t>
                      </m:r>
                      <m:r>
                        <a:rPr lang="en-US" altLang="zh-CN" b="1" i="1" smtClean="0">
                          <a:latin typeface="Cambria Math"/>
                        </a:rPr>
                        <m:t>)</m:t>
                      </m:r>
                    </m:oMath>
                  </m:oMathPara>
                </a14:m>
                <a:endParaRPr lang="en-US" altLang="zh-CN" dirty="0"/>
              </a:p>
              <a:p>
                <a:r>
                  <a:rPr lang="zh-CN" altLang="en-US" dirty="0"/>
                  <a:t>这里当</a:t>
                </a:r>
                <a14:m>
                  <m:oMath xmlns:m="http://schemas.openxmlformats.org/officeDocument/2006/math">
                    <m:r>
                      <a:rPr lang="en-US" altLang="zh-CN" b="1" i="1" smtClean="0">
                        <a:latin typeface="Cambria Math"/>
                      </a:rPr>
                      <m:t>𝝀</m:t>
                    </m:r>
                    <m:r>
                      <a:rPr lang="en-US" altLang="zh-CN" b="1" i="1" smtClean="0">
                        <a:latin typeface="Cambria Math"/>
                      </a:rPr>
                      <m:t>𝒅</m:t>
                    </m:r>
                    <m:r>
                      <a:rPr lang="en-US" altLang="zh-CN" b="1" i="1" smtClean="0">
                        <a:latin typeface="Cambria Math"/>
                      </a:rPr>
                      <m:t>→</m:t>
                    </m:r>
                    <m:r>
                      <a:rPr lang="en-US" altLang="zh-CN" b="1" i="1" smtClean="0">
                        <a:latin typeface="Cambria Math"/>
                      </a:rPr>
                      <m:t>𝟎</m:t>
                    </m:r>
                  </m:oMath>
                </a14:m>
                <a:r>
                  <a:rPr lang="zh-CN" altLang="en-US" dirty="0"/>
                  <a:t>时</a:t>
                </a:r>
                <a:r>
                  <a:rPr lang="en-US" altLang="zh-CN" dirty="0"/>
                  <a:t>,</a:t>
                </a:r>
                <a14:m>
                  <m:oMath xmlns:m="http://schemas.openxmlformats.org/officeDocument/2006/math">
                    <m:r>
                      <a:rPr lang="en-US" altLang="zh-CN" b="1" i="1" smtClean="0">
                        <a:latin typeface="Cambria Math"/>
                      </a:rPr>
                      <m:t>𝜶</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r>
                          <a:rPr lang="en-US" altLang="zh-CN" b="1" i="1" smtClean="0">
                            <a:latin typeface="Cambria Math"/>
                          </a:rPr>
                          <m:t>𝝀</m:t>
                        </m:r>
                        <m:r>
                          <a:rPr lang="en-US" altLang="zh-CN" b="1" i="1" smtClean="0">
                            <a:latin typeface="Cambria Math"/>
                          </a:rPr>
                          <m:t>𝒅</m:t>
                        </m:r>
                      </m:e>
                    </m:d>
                    <m:r>
                      <a:rPr lang="en-US" altLang="zh-CN" b="1" i="1" smtClean="0">
                        <a:latin typeface="Cambria Math"/>
                      </a:rPr>
                      <m:t>→</m:t>
                    </m:r>
                    <m:r>
                      <a:rPr lang="en-US" altLang="zh-CN" b="1" i="1" smtClean="0">
                        <a:latin typeface="Cambria Math"/>
                      </a:rPr>
                      <m:t>𝟎</m:t>
                    </m:r>
                  </m:oMath>
                </a14:m>
                <a:r>
                  <a:rPr lang="en-US" altLang="zh-CN" dirty="0"/>
                  <a:t>,</a:t>
                </a:r>
                <a:r>
                  <a:rPr lang="zh-CN" altLang="en-US" dirty="0"/>
                  <a:t>且</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1" i="1" smtClean="0">
                            <a:latin typeface="Cambria Math"/>
                          </a:rPr>
                          <m:t>𝒅</m:t>
                        </m:r>
                      </m:e>
                    </m:d>
                    <m:r>
                      <a:rPr lang="en-US" altLang="zh-CN" b="1" i="1" smtClean="0">
                        <a:latin typeface="Cambria Math"/>
                      </a:rPr>
                      <m:t>=</m:t>
                    </m:r>
                    <m:r>
                      <a:rPr lang="en-US" altLang="zh-CN" b="1" i="1" smtClean="0">
                        <a:latin typeface="Cambria Math"/>
                      </a:rPr>
                      <m:t>𝟏</m:t>
                    </m:r>
                  </m:oMath>
                </a14:m>
                <a:r>
                  <a:rPr lang="en-US" altLang="zh-CN" dirty="0"/>
                  <a:t>,</a:t>
                </a:r>
                <a:r>
                  <a:rPr lang="zh-CN" altLang="en-US" dirty="0"/>
                  <a:t>显然靠近最优点时</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1" i="0" smtClean="0">
                            <a:latin typeface="Cambria Math"/>
                          </a:rPr>
                          <m:t>𝛁</m:t>
                        </m:r>
                        <m:r>
                          <a:rPr lang="en-US" altLang="zh-CN" b="1" i="1" smtClean="0">
                            <a:latin typeface="Cambria Math"/>
                          </a:rPr>
                          <m:t>𝒇</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r>
                          <a:rPr lang="en-US" altLang="zh-CN" b="1" i="1" smtClean="0">
                            <a:latin typeface="Cambria Math"/>
                          </a:rPr>
                          <m:t>)</m:t>
                        </m:r>
                      </m:e>
                    </m:d>
                  </m:oMath>
                </a14:m>
                <a:r>
                  <a:rPr lang="zh-CN" altLang="en-US" dirty="0"/>
                  <a:t>很小，使得</a:t>
                </a:r>
                <a:r>
                  <a:rPr lang="en-US" altLang="zh-CN" dirty="0"/>
                  <a:t>(5-2)</a:t>
                </a:r>
                <a:r>
                  <a:rPr lang="zh-CN" altLang="en-US" dirty="0"/>
                  <a:t>式右边第二项很小，也即此时只用</a:t>
                </a:r>
                <a14:m>
                  <m:oMath xmlns:m="http://schemas.openxmlformats.org/officeDocument/2006/math">
                    <m:r>
                      <a:rPr lang="en-US" altLang="zh-CN" b="1" i="1" smtClean="0">
                        <a:latin typeface="Cambria Math"/>
                      </a:rPr>
                      <m:t>𝒇</m:t>
                    </m:r>
                  </m:oMath>
                </a14:m>
                <a:r>
                  <a:rPr lang="zh-CN" altLang="en-US" dirty="0"/>
                  <a:t>的线性逼近来寻找移动方向，可以预见，后面的可忽略项对函数</a:t>
                </a:r>
                <a14:m>
                  <m:oMath xmlns:m="http://schemas.openxmlformats.org/officeDocument/2006/math">
                    <m:r>
                      <a:rPr lang="en-US" altLang="zh-CN" b="1" i="1" smtClean="0">
                        <a:latin typeface="Cambria Math"/>
                      </a:rPr>
                      <m:t>𝒇</m:t>
                    </m:r>
                  </m:oMath>
                </a14:m>
                <a:r>
                  <a:rPr lang="zh-CN" altLang="en-US" dirty="0"/>
                  <a:t>的描述起到重要作用</a:t>
                </a:r>
                <a:endParaRPr lang="en-US" altLang="zh-CN" dirty="0"/>
              </a:p>
              <a:p>
                <a:r>
                  <a:rPr lang="zh-CN" altLang="en-US" dirty="0"/>
                  <a:t>一般来说，可通过偏转梯度方向来避免</a:t>
                </a:r>
                <a:r>
                  <a:rPr lang="en-US" altLang="zh-CN" dirty="0"/>
                  <a:t>Zigzagging.</a:t>
                </a:r>
              </a:p>
              <a:p>
                <a:r>
                  <a:rPr lang="zh-CN" altLang="en-US" dirty="0"/>
                  <a:t>例如</a:t>
                </a:r>
                <a14:m>
                  <m:oMath xmlns:m="http://schemas.openxmlformats.org/officeDocument/2006/math">
                    <m:r>
                      <a:rPr lang="en-US" altLang="zh-CN" b="1" i="1" smtClean="0">
                        <a:latin typeface="Cambria Math"/>
                      </a:rPr>
                      <m:t>𝒅</m:t>
                    </m:r>
                    <m:r>
                      <a:rPr lang="en-US" altLang="zh-CN" b="1" i="1" smtClean="0">
                        <a:latin typeface="Cambria Math"/>
                      </a:rPr>
                      <m:t>=−</m:t>
                    </m:r>
                    <m:r>
                      <a:rPr lang="en-US" altLang="zh-CN" b="1" i="0"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𝒅</m:t>
                    </m:r>
                    <m:r>
                      <a:rPr lang="en-US" altLang="zh-CN" b="1" i="1" smtClean="0">
                        <a:latin typeface="Cambria Math"/>
                      </a:rPr>
                      <m:t>=−</m:t>
                    </m:r>
                    <m:r>
                      <a:rPr lang="en-US" altLang="zh-CN" b="1" i="1" smtClean="0">
                        <a:latin typeface="Cambria Math"/>
                      </a:rPr>
                      <m:t>𝑫</m:t>
                    </m:r>
                    <m:r>
                      <a:rPr lang="en-US" altLang="zh-CN" b="1" i="0" smtClean="0">
                        <a:latin typeface="Cambria Math"/>
                      </a:rPr>
                      <m:t>𝛁</m:t>
                    </m:r>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r>
                  <a:rPr lang="zh-CN" altLang="en-US" dirty="0"/>
                  <a:t>或者</a:t>
                </a:r>
                <a14:m>
                  <m:oMath xmlns:m="http://schemas.openxmlformats.org/officeDocument/2006/math">
                    <m:r>
                      <a:rPr lang="en-US" altLang="zh-CN" b="1" i="1" smtClean="0">
                        <a:latin typeface="Cambria Math"/>
                      </a:rPr>
                      <m:t>𝒅</m:t>
                    </m:r>
                    <m:r>
                      <a:rPr lang="en-US" altLang="zh-CN" b="1" i="1" smtClean="0">
                        <a:latin typeface="Cambria Math"/>
                      </a:rPr>
                      <m:t>=−</m:t>
                    </m:r>
                    <m:r>
                      <a:rPr lang="en-US" altLang="zh-CN" b="1" i="0"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𝒈</m:t>
                    </m:r>
                  </m:oMath>
                </a14:m>
                <a:r>
                  <a:rPr lang="en-US" altLang="zh-CN" dirty="0"/>
                  <a:t>,</a:t>
                </a:r>
                <a:r>
                  <a:rPr lang="zh-CN" altLang="en-US" dirty="0"/>
                  <a:t>这里</a:t>
                </a:r>
                <a14:m>
                  <m:oMath xmlns:m="http://schemas.openxmlformats.org/officeDocument/2006/math">
                    <m:r>
                      <a:rPr lang="en-US" altLang="zh-CN" b="1" i="1" smtClean="0">
                        <a:latin typeface="Cambria Math"/>
                      </a:rPr>
                      <m:t>𝑫</m:t>
                    </m:r>
                  </m:oMath>
                </a14:m>
                <a:r>
                  <a:rPr lang="zh-CN" altLang="en-US" dirty="0"/>
                  <a:t>是一个合适的矩阵，</a:t>
                </a:r>
                <a14:m>
                  <m:oMath xmlns:m="http://schemas.openxmlformats.org/officeDocument/2006/math">
                    <m:r>
                      <a:rPr lang="en-US" altLang="zh-CN" b="1" i="1" smtClean="0">
                        <a:latin typeface="Cambria Math"/>
                      </a:rPr>
                      <m:t>𝒈</m:t>
                    </m:r>
                  </m:oMath>
                </a14:m>
                <a:r>
                  <a:rPr lang="zh-CN" altLang="en-US" dirty="0"/>
                  <a:t>是一个合适的向量</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926" b="-7158"/>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一般来说，一阶方法收敛慢，尤其是一些特殊的平坦曲面，下降慢</a:t>
                </a:r>
                <a:endParaRPr lang="en-US" altLang="zh-CN" dirty="0"/>
              </a:p>
              <a:p>
                <a:endParaRPr lang="en-US" altLang="zh-CN" dirty="0"/>
              </a:p>
              <a:p>
                <a:endParaRPr lang="en-US" altLang="zh-CN" dirty="0"/>
              </a:p>
              <a:p>
                <a:endParaRPr lang="en-US" altLang="zh-CN" dirty="0"/>
              </a:p>
              <a:p>
                <a:r>
                  <a:rPr lang="zh-CN" altLang="en-US" dirty="0"/>
                  <a:t>显然上述方法都是一阶方法，实际上对一阶方法还有很多变种</a:t>
                </a:r>
                <a:endParaRPr lang="en-US" altLang="zh-CN" dirty="0"/>
              </a:p>
              <a:p>
                <a:pPr lvl="1"/>
                <a:r>
                  <a:rPr lang="en-US" altLang="zh-CN" dirty="0"/>
                  <a:t>Momentum</a:t>
                </a:r>
                <a:r>
                  <a:rPr lang="zh-CN" altLang="en-US" dirty="0"/>
                  <a:t>更新：</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𝒗</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𝜷</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𝒗</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𝜶</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𝒈</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oMath>
                </a14:m>
                <a:r>
                  <a:rPr lang="en-US" altLang="zh-CN" dirty="0"/>
                  <a:t>;</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𝒙</m:t>
                        </m:r>
                      </m:e>
                      <m:sup>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e>
                        </m:d>
                      </m:sup>
                    </m:sSup>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𝒙</m:t>
                        </m:r>
                      </m:e>
                      <m:sup>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𝒌</m:t>
                            </m:r>
                          </m:e>
                        </m:d>
                      </m:sup>
                    </m:sSup>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𝒗</m:t>
                        </m:r>
                      </m:e>
                      <m:sup>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e>
                        </m:d>
                      </m:sup>
                    </m:sSup>
                  </m:oMath>
                </a14:m>
                <a:endParaRPr lang="en-US" altLang="zh-CN" dirty="0"/>
              </a:p>
              <a:p>
                <a:pPr lvl="1"/>
                <a:r>
                  <a:rPr lang="en-US" altLang="zh-CN" dirty="0" err="1"/>
                  <a:t>Rosenbrock</a:t>
                </a:r>
                <a:r>
                  <a:rPr lang="zh-CN" altLang="en-US" dirty="0"/>
                  <a:t>函数</a:t>
                </a:r>
                <a14:m>
                  <m:oMath xmlns:m="http://schemas.openxmlformats.org/officeDocument/2006/math">
                    <m:r>
                      <a:rPr lang="en-US" altLang="zh-CN" b="1" i="1" smtClean="0">
                        <a:latin typeface="Cambria Math" panose="02040503050406030204" pitchFamily="18" charset="0"/>
                      </a:rPr>
                      <m:t>𝒃</m:t>
                    </m:r>
                    <m:r>
                      <a:rPr lang="en-US" altLang="zh-CN" b="1" i="1" smtClean="0">
                        <a:latin typeface="Cambria Math" panose="02040503050406030204" pitchFamily="18" charset="0"/>
                      </a:rPr>
                      <m:t>=</m:t>
                    </m:r>
                    <m:r>
                      <a:rPr lang="en-US" altLang="zh-CN" b="1" i="1" smtClean="0">
                        <a:latin typeface="Cambria Math" panose="02040503050406030204" pitchFamily="18" charset="0"/>
                      </a:rPr>
                      <m:t>𝟏𝟎𝟎</m:t>
                    </m:r>
                  </m:oMath>
                </a14:m>
                <a:endParaRPr lang="en-US" altLang="zh-CN" dirty="0"/>
              </a:p>
              <a:p>
                <a:pPr lvl="1"/>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41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021A54D-B18A-4B2E-BCAA-C050114BABD2}"/>
              </a:ext>
            </a:extLst>
          </p:cNvPr>
          <p:cNvPicPr>
            <a:picLocks noChangeAspect="1"/>
          </p:cNvPicPr>
          <p:nvPr/>
        </p:nvPicPr>
        <p:blipFill>
          <a:blip r:embed="rId3"/>
          <a:stretch>
            <a:fillRect/>
          </a:stretch>
        </p:blipFill>
        <p:spPr>
          <a:xfrm>
            <a:off x="3944888" y="1736973"/>
            <a:ext cx="2801166" cy="2090626"/>
          </a:xfrm>
          <a:prstGeom prst="rect">
            <a:avLst/>
          </a:prstGeom>
        </p:spPr>
      </p:pic>
      <p:pic>
        <p:nvPicPr>
          <p:cNvPr id="5" name="图片 4">
            <a:extLst>
              <a:ext uri="{FF2B5EF4-FFF2-40B4-BE49-F238E27FC236}">
                <a16:creationId xmlns:a16="http://schemas.microsoft.com/office/drawing/2014/main" id="{71660F46-AB3A-4134-A961-41453ABDA0C0}"/>
              </a:ext>
            </a:extLst>
          </p:cNvPr>
          <p:cNvPicPr>
            <a:picLocks noChangeAspect="1"/>
          </p:cNvPicPr>
          <p:nvPr/>
        </p:nvPicPr>
        <p:blipFill>
          <a:blip r:embed="rId4"/>
          <a:stretch>
            <a:fillRect/>
          </a:stretch>
        </p:blipFill>
        <p:spPr>
          <a:xfrm>
            <a:off x="5426821" y="5318042"/>
            <a:ext cx="3738290" cy="1706303"/>
          </a:xfrm>
          <a:prstGeom prst="rect">
            <a:avLst/>
          </a:prstGeom>
        </p:spPr>
      </p:pic>
    </p:spTree>
    <p:extLst>
      <p:ext uri="{BB962C8B-B14F-4D97-AF65-F5344CB8AC3E}">
        <p14:creationId xmlns:p14="http://schemas.microsoft.com/office/powerpoint/2010/main" val="164797998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显然上述方法都是一阶方法，实际上对一阶方法还有很多变种</a:t>
                </a:r>
                <a:endParaRPr lang="en-US" altLang="zh-CN" dirty="0"/>
              </a:p>
              <a:p>
                <a:pPr lvl="1"/>
                <a:r>
                  <a:rPr lang="en-US" altLang="zh-CN" dirty="0"/>
                  <a:t>Momentum</a:t>
                </a:r>
                <a:r>
                  <a:rPr lang="zh-CN" altLang="en-US" dirty="0"/>
                  <a:t>更新：</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𝒗</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𝜷</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𝒗</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𝜶</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𝒈</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oMath>
                </a14:m>
                <a:r>
                  <a:rPr lang="en-US" altLang="zh-CN" dirty="0"/>
                  <a:t>;</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𝒙</m:t>
                        </m:r>
                      </m:e>
                      <m:sup>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e>
                        </m:d>
                      </m:sup>
                    </m:sSup>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𝒙</m:t>
                        </m:r>
                      </m:e>
                      <m:sup>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𝒌</m:t>
                            </m:r>
                          </m:e>
                        </m:d>
                      </m:sup>
                    </m:sSup>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𝒗</m:t>
                        </m:r>
                      </m:e>
                      <m:sup>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e>
                        </m:d>
                      </m:sup>
                    </m:sSup>
                  </m:oMath>
                </a14:m>
                <a:endParaRPr lang="en-US" altLang="zh-CN" dirty="0"/>
              </a:p>
              <a:p>
                <a:pPr lvl="2"/>
                <a:r>
                  <a:rPr lang="zh-CN" altLang="en-US" dirty="0"/>
                  <a:t>动量法在底部不会减缓步长</a:t>
                </a:r>
                <a:endParaRPr lang="en-US" altLang="zh-CN" dirty="0"/>
              </a:p>
              <a:p>
                <a:pPr lvl="1"/>
                <a:r>
                  <a:rPr lang="en-US" altLang="zh-CN" dirty="0" err="1"/>
                  <a:t>Nesterov</a:t>
                </a:r>
                <a:r>
                  <a:rPr lang="en-US" altLang="zh-CN" dirty="0"/>
                  <a:t> Momentum</a:t>
                </a:r>
                <a:r>
                  <a:rPr lang="zh-CN" altLang="en-US" dirty="0"/>
                  <a:t>使用将来位置梯度</a:t>
                </a:r>
                <a:endParaRPr lang="en-US" altLang="zh-CN" dirty="0"/>
              </a:p>
              <a:p>
                <a:pPr lvl="2"/>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𝒗</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e>
                        </m:d>
                      </m:sup>
                    </m:sSup>
                    <m:r>
                      <a:rPr lang="en-US" altLang="zh-CN" i="1">
                        <a:latin typeface="Cambria Math" panose="02040503050406030204" pitchFamily="18" charset="0"/>
                      </a:rPr>
                      <m:t>=</m:t>
                    </m:r>
                    <m:r>
                      <a:rPr lang="en-US" altLang="zh-CN" i="1">
                        <a:latin typeface="Cambria Math" panose="02040503050406030204" pitchFamily="18" charset="0"/>
                      </a:rPr>
                      <m:t>𝜷</m:t>
                    </m:r>
                    <m:sSup>
                      <m:sSupPr>
                        <m:ctrlPr>
                          <a:rPr lang="en-US" altLang="zh-CN" i="1">
                            <a:latin typeface="Cambria Math" panose="02040503050406030204" pitchFamily="18" charset="0"/>
                          </a:rPr>
                        </m:ctrlPr>
                      </m:sSupPr>
                      <m:e>
                        <m:r>
                          <a:rPr lang="en-US" altLang="zh-CN" i="1">
                            <a:latin typeface="Cambria Math" panose="02040503050406030204" pitchFamily="18" charset="0"/>
                          </a:rPr>
                          <m:t>𝒗</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e>
                        </m:d>
                      </m:sup>
                    </m:sSup>
                    <m:r>
                      <a:rPr lang="en-US" altLang="zh-CN" i="1">
                        <a:latin typeface="Cambria Math" panose="02040503050406030204" pitchFamily="18" charset="0"/>
                      </a:rPr>
                      <m:t>−</m:t>
                    </m:r>
                    <m:r>
                      <a:rPr lang="en-US" altLang="zh-CN" i="1">
                        <a:latin typeface="Cambria Math" panose="02040503050406030204" pitchFamily="18" charset="0"/>
                      </a:rPr>
                      <m:t>𝜶</m:t>
                    </m:r>
                    <m:r>
                      <a:rPr lang="en-US" altLang="zh-CN" b="1" i="0"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𝜷</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𝒗</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oMath>
                </a14:m>
                <a:r>
                  <a:rPr lang="en-US" altLang="zh-CN" dirty="0"/>
                  <a:t>;</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𝒙</m:t>
                        </m:r>
                      </m:e>
                      <m: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𝒌</m:t>
                            </m:r>
                            <m:r>
                              <a:rPr lang="en-US" altLang="zh-CN" i="1" dirty="0">
                                <a:latin typeface="Cambria Math" panose="02040503050406030204" pitchFamily="18" charset="0"/>
                              </a:rPr>
                              <m:t>+</m:t>
                            </m:r>
                            <m:r>
                              <a:rPr lang="en-US" altLang="zh-CN" i="1" dirty="0">
                                <a:latin typeface="Cambria Math" panose="02040503050406030204" pitchFamily="18" charset="0"/>
                              </a:rPr>
                              <m:t>𝟏</m:t>
                            </m:r>
                          </m:e>
                        </m:d>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𝒙</m:t>
                        </m:r>
                      </m:e>
                      <m: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𝒌</m:t>
                            </m:r>
                          </m:e>
                        </m:d>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𝒗</m:t>
                        </m:r>
                      </m:e>
                      <m: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𝒌</m:t>
                            </m:r>
                            <m:r>
                              <a:rPr lang="en-US" altLang="zh-CN" i="1" dirty="0">
                                <a:latin typeface="Cambria Math" panose="02040503050406030204" pitchFamily="18" charset="0"/>
                              </a:rPr>
                              <m:t>+</m:t>
                            </m:r>
                            <m:r>
                              <a:rPr lang="en-US" altLang="zh-CN" i="1" dirty="0">
                                <a:latin typeface="Cambria Math" panose="02040503050406030204" pitchFamily="18" charset="0"/>
                              </a:rPr>
                              <m:t>𝟏</m:t>
                            </m:r>
                          </m:e>
                        </m:d>
                      </m:sup>
                    </m:sSup>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41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68EFA4B7-BFFC-4C1D-B5EC-8A529E06B829}"/>
              </a:ext>
            </a:extLst>
          </p:cNvPr>
          <p:cNvPicPr>
            <a:picLocks noChangeAspect="1"/>
          </p:cNvPicPr>
          <p:nvPr/>
        </p:nvPicPr>
        <p:blipFill>
          <a:blip r:embed="rId3"/>
          <a:stretch>
            <a:fillRect/>
          </a:stretch>
        </p:blipFill>
        <p:spPr>
          <a:xfrm>
            <a:off x="2000672" y="4473277"/>
            <a:ext cx="5306003" cy="2303761"/>
          </a:xfrm>
          <a:prstGeom prst="rect">
            <a:avLst/>
          </a:prstGeom>
        </p:spPr>
      </p:pic>
    </p:spTree>
    <p:extLst>
      <p:ext uri="{BB962C8B-B14F-4D97-AF65-F5344CB8AC3E}">
        <p14:creationId xmlns:p14="http://schemas.microsoft.com/office/powerpoint/2010/main" val="22141881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5</a:t>
            </a:r>
            <a:r>
              <a:rPr lang="zh-CN" altLang="en-US" dirty="0"/>
              <a:t>章 </a:t>
            </a:r>
            <a:r>
              <a:rPr lang="zh-CN" altLang="en-US" dirty="0">
                <a:latin typeface="隶书" panose="02010509060101010101" pitchFamily="1" charset="-122"/>
              </a:rPr>
              <a:t>无约束最优化方法</a:t>
            </a:r>
            <a:r>
              <a:rPr lang="en-US" altLang="zh-CN" dirty="0">
                <a:latin typeface="隶书" panose="02010509060101010101" pitchFamily="1" charset="-122"/>
              </a:rPr>
              <a:t>-</a:t>
            </a:r>
            <a:r>
              <a:rPr lang="zh-CN" altLang="en-US" dirty="0">
                <a:latin typeface="隶书" panose="02010509060101010101" pitchFamily="1" charset="-122"/>
              </a:rPr>
              <a:t>线搜索回顾</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给定最后区间长度</a:t>
                </a:r>
                <a14:m>
                  <m:oMath xmlns:m="http://schemas.openxmlformats.org/officeDocument/2006/math">
                    <m:r>
                      <a:rPr lang="en-US" altLang="zh-CN" sz="2000" b="1" i="1" smtClean="0">
                        <a:latin typeface="Cambria Math"/>
                      </a:rPr>
                      <m:t>𝒍</m:t>
                    </m:r>
                  </m:oMath>
                </a14:m>
                <a:r>
                  <a:rPr lang="zh-CN" altLang="en-US" sz="2000" dirty="0"/>
                  <a:t>，这些方法所需要计算观察值的数目</a:t>
                </a:r>
                <a14:m>
                  <m:oMath xmlns:m="http://schemas.openxmlformats.org/officeDocument/2006/math">
                    <m:r>
                      <a:rPr lang="en-US" altLang="zh-CN" sz="2000" b="1" i="1" smtClean="0">
                        <a:latin typeface="Cambria Math"/>
                      </a:rPr>
                      <m:t>𝒏</m:t>
                    </m:r>
                  </m:oMath>
                </a14:m>
                <a:r>
                  <a:rPr lang="zh-CN" altLang="en-US" sz="2000" dirty="0"/>
                  <a:t>的情况如下</a:t>
                </a:r>
                <a:endParaRPr lang="en-US" altLang="zh-CN" sz="2000" dirty="0"/>
              </a:p>
              <a:p>
                <a:r>
                  <a:rPr lang="zh-CN" altLang="en-US" sz="2000" dirty="0"/>
                  <a:t>一致搜索</a:t>
                </a:r>
                <a:r>
                  <a:rPr lang="en-US" altLang="zh-CN" sz="2000" dirty="0"/>
                  <a:t>(</a:t>
                </a:r>
                <a:r>
                  <a:rPr lang="zh-CN" altLang="en-US" sz="2000" dirty="0"/>
                  <a:t>均分分割区间</a:t>
                </a:r>
                <a:r>
                  <a:rPr lang="en-US" altLang="zh-CN" sz="2000" dirty="0"/>
                  <a:t>)</a:t>
                </a:r>
                <a:r>
                  <a:rPr lang="zh-CN" altLang="en-US" sz="2000" dirty="0"/>
                  <a:t>：</a:t>
                </a:r>
                <a14:m>
                  <m:oMath xmlns:m="http://schemas.openxmlformats.org/officeDocument/2006/math">
                    <m:r>
                      <a:rPr lang="en-US" altLang="zh-CN" sz="2000" b="1" i="1" smtClean="0">
                        <a:latin typeface="Cambria Math"/>
                      </a:rPr>
                      <m:t>𝒏</m:t>
                    </m:r>
                    <m:r>
                      <a:rPr lang="en-US" altLang="zh-CN" sz="2000" b="1" i="1" smtClean="0">
                        <a:latin typeface="Cambria Math"/>
                      </a:rPr>
                      <m:t>≥</m:t>
                    </m:r>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a:rPr>
                              <m:t>𝒃</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𝒂</m:t>
                            </m:r>
                          </m:e>
                          <m:sub>
                            <m:r>
                              <a:rPr lang="en-US" altLang="zh-CN" sz="2000" b="1" i="1" smtClean="0">
                                <a:latin typeface="Cambria Math"/>
                              </a:rPr>
                              <m:t>𝟏</m:t>
                            </m:r>
                          </m:sub>
                        </m:sSub>
                      </m:num>
                      <m:den>
                        <m:r>
                          <a:rPr lang="en-US" altLang="zh-CN" sz="2000" b="1" i="1" smtClean="0">
                            <a:latin typeface="Cambria Math"/>
                          </a:rPr>
                          <m:t>𝒍</m:t>
                        </m:r>
                        <m:r>
                          <a:rPr lang="en-US" altLang="zh-CN" sz="2000" b="1" i="1" smtClean="0">
                            <a:latin typeface="Cambria Math"/>
                          </a:rPr>
                          <m:t>/</m:t>
                        </m:r>
                        <m:r>
                          <a:rPr lang="en-US" altLang="zh-CN" sz="2000" b="1" i="1" smtClean="0">
                            <a:latin typeface="Cambria Math"/>
                          </a:rPr>
                          <m:t>𝟐</m:t>
                        </m:r>
                      </m:den>
                    </m:f>
                  </m:oMath>
                </a14:m>
                <a:r>
                  <a:rPr lang="en-US" altLang="zh-CN" sz="2000" dirty="0"/>
                  <a:t>-1</a:t>
                </a:r>
              </a:p>
              <a:p>
                <a:r>
                  <a:rPr lang="en-US" altLang="zh-CN" sz="2000" dirty="0"/>
                  <a:t>Dichotomous</a:t>
                </a:r>
                <a:r>
                  <a:rPr lang="zh-CN" altLang="en-US" sz="2000" dirty="0"/>
                  <a:t>搜索</a:t>
                </a:r>
                <a:r>
                  <a:rPr lang="en-US" altLang="zh-CN" sz="2000" dirty="0"/>
                  <a:t>:  </a:t>
                </a:r>
                <a14:m>
                  <m:oMath xmlns:m="http://schemas.openxmlformats.org/officeDocument/2006/math">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𝟐</m:t>
                                </m:r>
                              </m:den>
                            </m:f>
                          </m:e>
                        </m:d>
                      </m:e>
                      <m:sup>
                        <m:f>
                          <m:fPr>
                            <m:ctrlPr>
                              <a:rPr lang="en-US" altLang="zh-CN" sz="2000" b="1" i="1" smtClean="0">
                                <a:latin typeface="Cambria Math" panose="02040503050406030204" pitchFamily="18" charset="0"/>
                              </a:rPr>
                            </m:ctrlPr>
                          </m:fPr>
                          <m:num>
                            <m:r>
                              <a:rPr lang="en-US" altLang="zh-CN" sz="2000" b="1" i="1" smtClean="0">
                                <a:latin typeface="Cambria Math"/>
                              </a:rPr>
                              <m:t>𝒏</m:t>
                            </m:r>
                          </m:num>
                          <m:den>
                            <m:r>
                              <a:rPr lang="en-US" altLang="zh-CN" sz="2000" b="1" i="1" smtClean="0">
                                <a:latin typeface="Cambria Math"/>
                              </a:rPr>
                              <m:t>𝟐</m:t>
                            </m:r>
                          </m:den>
                        </m:f>
                      </m:sup>
                    </m:sSup>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𝒍</m:t>
                        </m:r>
                      </m:num>
                      <m:den>
                        <m:sSub>
                          <m:sSubPr>
                            <m:ctrlPr>
                              <a:rPr lang="en-US" altLang="zh-CN" sz="2000" b="1" i="1" smtClean="0">
                                <a:latin typeface="Cambria Math" panose="02040503050406030204" pitchFamily="18" charset="0"/>
                              </a:rPr>
                            </m:ctrlPr>
                          </m:sSubPr>
                          <m:e>
                            <m:r>
                              <a:rPr lang="en-US" altLang="zh-CN" sz="2000" b="1" i="1" smtClean="0">
                                <a:latin typeface="Cambria Math"/>
                              </a:rPr>
                              <m:t>𝒃</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𝒂</m:t>
                            </m:r>
                          </m:e>
                          <m:sub>
                            <m:r>
                              <a:rPr lang="en-US" altLang="zh-CN" sz="2000" b="1" i="1" smtClean="0">
                                <a:latin typeface="Cambria Math"/>
                              </a:rPr>
                              <m:t>𝟏</m:t>
                            </m:r>
                          </m:sub>
                        </m:sSub>
                      </m:den>
                    </m:f>
                  </m:oMath>
                </a14:m>
                <a:endParaRPr lang="en-US" altLang="zh-CN" sz="2000" b="1" dirty="0"/>
              </a:p>
              <a:p>
                <a:r>
                  <a:rPr lang="zh-CN" altLang="en-US" sz="2000" dirty="0"/>
                  <a:t>黄金分割：</a:t>
                </a:r>
                <a14:m>
                  <m:oMath xmlns:m="http://schemas.openxmlformats.org/officeDocument/2006/math">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𝟔𝟏𝟖</m:t>
                            </m:r>
                          </m:e>
                        </m:d>
                      </m:e>
                      <m:sup>
                        <m:r>
                          <a:rPr lang="en-US" altLang="zh-CN" sz="2000" b="1" i="1" smtClean="0">
                            <a:latin typeface="Cambria Math"/>
                          </a:rPr>
                          <m:t>𝒏</m:t>
                        </m:r>
                        <m:r>
                          <a:rPr lang="en-US" altLang="zh-CN" sz="2000" b="1" i="1" smtClean="0">
                            <a:latin typeface="Cambria Math"/>
                          </a:rPr>
                          <m:t>−</m:t>
                        </m:r>
                        <m:r>
                          <a:rPr lang="en-US" altLang="zh-CN" sz="2000" b="1" i="1" smtClean="0">
                            <a:latin typeface="Cambria Math"/>
                          </a:rPr>
                          <m:t>𝟏</m:t>
                        </m:r>
                      </m:sup>
                    </m:sSup>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𝒍</m:t>
                        </m:r>
                      </m:num>
                      <m:den>
                        <m:sSub>
                          <m:sSubPr>
                            <m:ctrlPr>
                              <a:rPr lang="en-US" altLang="zh-CN" sz="2000" b="1" i="1" smtClean="0">
                                <a:latin typeface="Cambria Math" panose="02040503050406030204" pitchFamily="18" charset="0"/>
                              </a:rPr>
                            </m:ctrlPr>
                          </m:sSubPr>
                          <m:e>
                            <m:r>
                              <a:rPr lang="en-US" altLang="zh-CN" sz="2000" b="1" i="1" smtClean="0">
                                <a:latin typeface="Cambria Math"/>
                              </a:rPr>
                              <m:t>𝒃</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𝒂</m:t>
                            </m:r>
                          </m:e>
                          <m:sub>
                            <m:r>
                              <a:rPr lang="en-US" altLang="zh-CN" sz="2000" b="1" i="1" smtClean="0">
                                <a:latin typeface="Cambria Math"/>
                              </a:rPr>
                              <m:t>𝟏</m:t>
                            </m:r>
                          </m:sub>
                        </m:sSub>
                      </m:den>
                    </m:f>
                  </m:oMath>
                </a14:m>
                <a:endParaRPr lang="en-US" altLang="zh-CN" sz="2000" b="1" dirty="0"/>
              </a:p>
              <a:p>
                <a:r>
                  <a:rPr lang="en-US" altLang="zh-CN" sz="2000" dirty="0"/>
                  <a:t>Fibonacci</a:t>
                </a:r>
                <a:r>
                  <a:rPr lang="zh-CN" altLang="en-US" sz="2000" dirty="0"/>
                  <a:t>搜索：</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𝑭</m:t>
                        </m:r>
                      </m:e>
                      <m:sub>
                        <m:r>
                          <a:rPr lang="en-US" altLang="zh-CN" sz="2000" b="1" i="1" smtClean="0">
                            <a:latin typeface="Cambria Math"/>
                          </a:rPr>
                          <m:t>𝒏</m:t>
                        </m:r>
                      </m:sub>
                    </m:sSub>
                    <m:r>
                      <a:rPr lang="en-US" altLang="zh-CN" sz="2000" b="1" i="1" smtClean="0">
                        <a:latin typeface="Cambria Math"/>
                      </a:rPr>
                      <m:t>≥</m:t>
                    </m:r>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a:rPr>
                              <m:t>𝒃</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𝒂</m:t>
                            </m:r>
                          </m:e>
                          <m:sub>
                            <m:r>
                              <a:rPr lang="en-US" altLang="zh-CN" sz="2000" b="1" i="1" smtClean="0">
                                <a:latin typeface="Cambria Math"/>
                              </a:rPr>
                              <m:t>𝟏</m:t>
                            </m:r>
                          </m:sub>
                        </m:sSub>
                      </m:num>
                      <m:den>
                        <m:r>
                          <a:rPr lang="en-US" altLang="zh-CN" sz="2000" b="1" i="1" smtClean="0">
                            <a:latin typeface="Cambria Math"/>
                          </a:rPr>
                          <m:t>𝒍</m:t>
                        </m:r>
                      </m:den>
                    </m:f>
                  </m:oMath>
                </a14:m>
                <a:endParaRPr lang="en-US" altLang="zh-CN" sz="2000" b="1" dirty="0"/>
              </a:p>
              <a:p>
                <a:r>
                  <a:rPr lang="zh-CN" altLang="en-US" sz="2000" dirty="0"/>
                  <a:t>固定比率</a:t>
                </a:r>
                <a14:m>
                  <m:oMath xmlns:m="http://schemas.openxmlformats.org/officeDocument/2006/math">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a:rPr>
                              <m:t>𝒃</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𝒂</m:t>
                            </m:r>
                          </m:e>
                          <m:sub>
                            <m:r>
                              <a:rPr lang="en-US" altLang="zh-CN" sz="2000" b="1" i="1" smtClean="0">
                                <a:latin typeface="Cambria Math"/>
                              </a:rPr>
                              <m:t>𝟏</m:t>
                            </m:r>
                          </m:sub>
                        </m:sSub>
                      </m:num>
                      <m:den>
                        <m:r>
                          <a:rPr lang="en-US" altLang="zh-CN" sz="2000" b="1" i="1" smtClean="0">
                            <a:latin typeface="Cambria Math"/>
                          </a:rPr>
                          <m:t>𝒍</m:t>
                        </m:r>
                      </m:den>
                    </m:f>
                  </m:oMath>
                </a14:m>
                <a:r>
                  <a:rPr lang="en-US" altLang="zh-CN" sz="2000" dirty="0"/>
                  <a:t>,</a:t>
                </a:r>
                <a:r>
                  <a:rPr lang="zh-CN" altLang="en-US" sz="2000" dirty="0"/>
                  <a:t>观察数目越少，算法越有效，从上面可以看出，最有效的为</a:t>
                </a:r>
                <a:r>
                  <a:rPr lang="en-US" altLang="zh-CN" sz="2000" dirty="0"/>
                  <a:t>Fibonacci</a:t>
                </a:r>
                <a:r>
                  <a:rPr lang="zh-CN" altLang="en-US" sz="2000" dirty="0"/>
                  <a:t>，其次为黄金分割，再次为</a:t>
                </a:r>
                <a:r>
                  <a:rPr lang="en-US" altLang="zh-CN" sz="2000" dirty="0"/>
                  <a:t>Dichotomous</a:t>
                </a:r>
                <a:r>
                  <a:rPr lang="zh-CN" altLang="en-US" sz="2000" dirty="0"/>
                  <a:t>搜索，最差的为一致搜索，注意</a:t>
                </a:r>
                <a14:m>
                  <m:oMath xmlns:m="http://schemas.openxmlformats.org/officeDocument/2006/math">
                    <m:f>
                      <m:fPr>
                        <m:ctrlPr>
                          <a:rPr lang="en-US" altLang="zh-CN" sz="2000" b="1" i="1" smtClean="0">
                            <a:latin typeface="Cambria Math" panose="02040503050406030204" pitchFamily="18" charset="0"/>
                          </a:rPr>
                        </m:ctrlPr>
                      </m:fPr>
                      <m:num>
                        <m:r>
                          <a:rPr lang="en-US" altLang="zh-CN" sz="2000" b="1" i="1" smtClean="0">
                            <a:latin typeface="Cambria Math"/>
                          </a:rPr>
                          <m:t>𝟏</m:t>
                        </m:r>
                      </m:num>
                      <m:den>
                        <m:sSub>
                          <m:sSubPr>
                            <m:ctrlPr>
                              <a:rPr lang="en-US" altLang="zh-CN" sz="2000" b="1" i="1" smtClean="0">
                                <a:latin typeface="Cambria Math" panose="02040503050406030204" pitchFamily="18" charset="0"/>
                              </a:rPr>
                            </m:ctrlPr>
                          </m:sSubPr>
                          <m:e>
                            <m:r>
                              <a:rPr lang="en-US" altLang="zh-CN" sz="2000" b="1" i="1" smtClean="0">
                                <a:latin typeface="Cambria Math"/>
                              </a:rPr>
                              <m:t>𝑭</m:t>
                            </m:r>
                          </m:e>
                          <m:sub>
                            <m:r>
                              <a:rPr lang="en-US" altLang="zh-CN" sz="2000" b="1" i="1" smtClean="0">
                                <a:latin typeface="Cambria Math"/>
                              </a:rPr>
                              <m:t>𝒏</m:t>
                            </m:r>
                          </m:sub>
                        </m:sSub>
                      </m:den>
                    </m:f>
                    <m:r>
                      <a:rPr lang="zh-CN" altLang="en-US" sz="2000" i="1">
                        <a:latin typeface="Cambria Math"/>
                      </a:rPr>
                      <m:t>渐</m:t>
                    </m:r>
                    <m:r>
                      <a:rPr lang="zh-CN" altLang="en-US" sz="2000" i="1">
                        <a:latin typeface="Cambria Math" panose="02040503050406030204" pitchFamily="18" charset="0"/>
                      </a:rPr>
                      <m:t>近</m:t>
                    </m:r>
                    <m:r>
                      <a:rPr lang="zh-CN" altLang="en-US" sz="2000" b="1" i="1" smtClean="0">
                        <a:latin typeface="Cambria Math"/>
                      </a:rPr>
                      <m:t>于</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𝟔𝟏𝟖</m:t>
                            </m:r>
                          </m:e>
                        </m:d>
                      </m:e>
                      <m:sup>
                        <m:r>
                          <a:rPr lang="en-US" altLang="zh-CN" sz="2000" b="1" i="1" smtClean="0">
                            <a:latin typeface="Cambria Math"/>
                          </a:rPr>
                          <m:t>𝒏</m:t>
                        </m:r>
                        <m:r>
                          <a:rPr lang="en-US" altLang="zh-CN" sz="2000" b="1" i="1" smtClean="0">
                            <a:latin typeface="Cambria Math"/>
                          </a:rPr>
                          <m:t>−</m:t>
                        </m:r>
                        <m:r>
                          <a:rPr lang="en-US" altLang="zh-CN" sz="2000" b="1" i="1" smtClean="0">
                            <a:latin typeface="Cambria Math"/>
                          </a:rPr>
                          <m:t>𝟏</m:t>
                        </m:r>
                      </m:sup>
                    </m:sSup>
                  </m:oMath>
                </a14:m>
                <a:r>
                  <a:rPr lang="en-US" altLang="zh-CN" sz="2000" dirty="0"/>
                  <a:t>,</a:t>
                </a:r>
                <a:r>
                  <a:rPr lang="zh-CN" altLang="en-US" sz="2000" dirty="0"/>
                  <a:t>所以后两个方法基本等同</a:t>
                </a:r>
                <a:endParaRPr lang="en-US" altLang="zh-CN" sz="2000" dirty="0"/>
              </a:p>
              <a:p>
                <a:r>
                  <a:rPr lang="zh-CN" altLang="en-US" sz="2000" dirty="0"/>
                  <a:t>在所有无导数最小化闭区间上的严格凸函数的方法中，</a:t>
                </a:r>
                <a:r>
                  <a:rPr lang="en-US" altLang="zh-CN" sz="2000" dirty="0"/>
                  <a:t>Fibonacci</a:t>
                </a:r>
                <a:r>
                  <a:rPr lang="zh-CN" altLang="en-US" sz="2000" dirty="0"/>
                  <a:t>搜索方法最有效，要求最小数目的观察量</a:t>
                </a:r>
                <a:endParaRPr lang="en-US" altLang="zh-CN" sz="2000" dirty="0"/>
              </a:p>
              <a:p>
                <a:r>
                  <a:rPr lang="zh-CN" altLang="en-US" sz="2000" dirty="0"/>
                  <a:t>上述方法都是在凸函数的情况下获得，对于一般的函数，其不确定区间大，此时可以分割成小区间，找到小区间的局部极小点，然后从所有局部极小点中找到全局极小点</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r="-463" b="-4555"/>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显然上述方法都是一阶方法，实际上对一阶方法还有很多变种</a:t>
                </a:r>
                <a:endParaRPr lang="en-US" altLang="zh-CN" dirty="0"/>
              </a:p>
              <a:p>
                <a:pPr lvl="1"/>
                <a:r>
                  <a:rPr lang="en-US" altLang="zh-CN" dirty="0"/>
                  <a:t>Momentum</a:t>
                </a:r>
                <a:r>
                  <a:rPr lang="zh-CN" altLang="en-US" dirty="0"/>
                  <a:t>更新：</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𝒗</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𝜷</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𝒗</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𝜶</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𝒈</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oMath>
                </a14:m>
                <a:r>
                  <a:rPr lang="en-US" altLang="zh-CN" dirty="0"/>
                  <a:t>;</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𝒙</m:t>
                        </m:r>
                      </m:e>
                      <m:sup>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e>
                        </m:d>
                      </m:sup>
                    </m:sSup>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𝒙</m:t>
                        </m:r>
                      </m:e>
                      <m:sup>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𝒌</m:t>
                            </m:r>
                          </m:e>
                        </m:d>
                      </m:sup>
                    </m:sSup>
                    <m:r>
                      <a:rPr lang="en-US" altLang="zh-CN" b="1"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𝒗</m:t>
                        </m:r>
                      </m:e>
                      <m:sup>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𝒌</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e>
                        </m:d>
                      </m:sup>
                    </m:sSup>
                  </m:oMath>
                </a14:m>
                <a:endParaRPr lang="en-US" altLang="zh-CN" dirty="0"/>
              </a:p>
              <a:p>
                <a:pPr lvl="1"/>
                <a:r>
                  <a:rPr lang="en-US" altLang="zh-CN" dirty="0" err="1"/>
                  <a:t>Nesterov</a:t>
                </a:r>
                <a:r>
                  <a:rPr lang="en-US" altLang="zh-CN" dirty="0"/>
                  <a:t> Momentum</a:t>
                </a:r>
                <a:r>
                  <a:rPr lang="zh-CN" altLang="en-US" dirty="0"/>
                  <a:t>使用将来位置梯度</a:t>
                </a:r>
                <a:endParaRPr lang="en-US" altLang="zh-CN" dirty="0"/>
              </a:p>
              <a:p>
                <a:pPr lvl="2"/>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𝒗</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e>
                        </m:d>
                      </m:sup>
                    </m:sSup>
                    <m:r>
                      <a:rPr lang="en-US" altLang="zh-CN" i="1">
                        <a:latin typeface="Cambria Math" panose="02040503050406030204" pitchFamily="18" charset="0"/>
                      </a:rPr>
                      <m:t>=</m:t>
                    </m:r>
                    <m:r>
                      <a:rPr lang="en-US" altLang="zh-CN" i="1">
                        <a:latin typeface="Cambria Math" panose="02040503050406030204" pitchFamily="18" charset="0"/>
                      </a:rPr>
                      <m:t>𝜷</m:t>
                    </m:r>
                    <m:sSup>
                      <m:sSupPr>
                        <m:ctrlPr>
                          <a:rPr lang="en-US" altLang="zh-CN" i="1">
                            <a:latin typeface="Cambria Math" panose="02040503050406030204" pitchFamily="18" charset="0"/>
                          </a:rPr>
                        </m:ctrlPr>
                      </m:sSupPr>
                      <m:e>
                        <m:r>
                          <a:rPr lang="en-US" altLang="zh-CN" i="1">
                            <a:latin typeface="Cambria Math" panose="02040503050406030204" pitchFamily="18" charset="0"/>
                          </a:rPr>
                          <m:t>𝒗</m:t>
                        </m:r>
                      </m:e>
                      <m:sup>
                        <m:d>
                          <m:dPr>
                            <m:ctrlPr>
                              <a:rPr lang="en-US" altLang="zh-CN" i="1">
                                <a:latin typeface="Cambria Math" panose="02040503050406030204" pitchFamily="18" charset="0"/>
                              </a:rPr>
                            </m:ctrlPr>
                          </m:dPr>
                          <m:e>
                            <m:r>
                              <a:rPr lang="en-US" altLang="zh-CN" i="1">
                                <a:latin typeface="Cambria Math" panose="02040503050406030204" pitchFamily="18" charset="0"/>
                              </a:rPr>
                              <m:t>𝒌</m:t>
                            </m:r>
                          </m:e>
                        </m:d>
                      </m:sup>
                    </m:sSup>
                    <m:r>
                      <a:rPr lang="en-US" altLang="zh-CN" i="1">
                        <a:latin typeface="Cambria Math" panose="02040503050406030204" pitchFamily="18" charset="0"/>
                      </a:rPr>
                      <m:t>−</m:t>
                    </m:r>
                    <m:r>
                      <a:rPr lang="en-US" altLang="zh-CN" i="1">
                        <a:latin typeface="Cambria Math" panose="02040503050406030204" pitchFamily="18" charset="0"/>
                      </a:rPr>
                      <m:t>𝜶</m:t>
                    </m:r>
                    <m:r>
                      <a:rPr lang="en-US" altLang="zh-CN" b="1" i="0"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𝜷</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𝒗</m:t>
                            </m:r>
                          </m:e>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p>
                      </m:e>
                    </m:d>
                  </m:oMath>
                </a14:m>
                <a:r>
                  <a:rPr lang="en-US" altLang="zh-CN" dirty="0"/>
                  <a:t>;</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𝒙</m:t>
                        </m:r>
                      </m:e>
                      <m: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𝒌</m:t>
                            </m:r>
                            <m:r>
                              <a:rPr lang="en-US" altLang="zh-CN" i="1" dirty="0">
                                <a:latin typeface="Cambria Math" panose="02040503050406030204" pitchFamily="18" charset="0"/>
                              </a:rPr>
                              <m:t>+</m:t>
                            </m:r>
                            <m:r>
                              <a:rPr lang="en-US" altLang="zh-CN" i="1" dirty="0">
                                <a:latin typeface="Cambria Math" panose="02040503050406030204" pitchFamily="18" charset="0"/>
                              </a:rPr>
                              <m:t>𝟏</m:t>
                            </m:r>
                          </m:e>
                        </m:d>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𝒙</m:t>
                        </m:r>
                      </m:e>
                      <m: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𝒌</m:t>
                            </m:r>
                          </m:e>
                        </m:d>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𝒗</m:t>
                        </m:r>
                      </m:e>
                      <m: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𝒌</m:t>
                            </m:r>
                            <m:r>
                              <a:rPr lang="en-US" altLang="zh-CN" i="1" dirty="0">
                                <a:latin typeface="Cambria Math" panose="02040503050406030204" pitchFamily="18" charset="0"/>
                              </a:rPr>
                              <m:t>+</m:t>
                            </m:r>
                            <m:r>
                              <a:rPr lang="en-US" altLang="zh-CN" i="1" dirty="0">
                                <a:latin typeface="Cambria Math" panose="02040503050406030204" pitchFamily="18" charset="0"/>
                              </a:rPr>
                              <m:t>𝟏</m:t>
                            </m:r>
                          </m:e>
                        </m:d>
                      </m:sup>
                    </m:sSup>
                  </m:oMath>
                </a14:m>
                <a:endParaRPr lang="en-US" altLang="zh-CN" dirty="0"/>
              </a:p>
              <a:p>
                <a:pPr lvl="1"/>
                <a14:m>
                  <m:oMath xmlns:m="http://schemas.openxmlformats.org/officeDocument/2006/math">
                    <m:r>
                      <m:rPr>
                        <m:sty m:val="p"/>
                      </m:rPr>
                      <a:rPr lang="en-US" altLang="zh-CN" i="1" dirty="0">
                        <a:latin typeface="Cambria Math" panose="02040503050406030204" pitchFamily="18" charset="0"/>
                      </a:rPr>
                      <m:t>Adagrad</m:t>
                    </m:r>
                  </m:oMath>
                </a14:m>
                <a:r>
                  <a:rPr lang="zh-CN" altLang="en-US" dirty="0"/>
                  <a:t>方法</a:t>
                </a:r>
                <a:r>
                  <a:rPr lang="en-US" altLang="zh-CN" dirty="0"/>
                  <a:t>(</a:t>
                </a:r>
                <a:r>
                  <a:rPr lang="zh-CN" altLang="en-US" dirty="0"/>
                  <a:t>自适应子梯度方法</a:t>
                </a:r>
                <a:r>
                  <a:rPr lang="en-US" altLang="zh-CN" dirty="0"/>
                  <a:t>)</a:t>
                </a:r>
                <a:r>
                  <a:rPr lang="zh-CN" altLang="en-US" dirty="0"/>
                  <a:t>：为每个变量维度更新学习率</a:t>
                </a:r>
                <a:endParaRPr lang="en-US" altLang="zh-CN" dirty="0"/>
              </a:p>
              <a:p>
                <a:pPr lvl="2"/>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bSup>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𝜶</m:t>
                        </m:r>
                      </m:num>
                      <m:den>
                        <m:r>
                          <a:rPr lang="en-US" altLang="zh-CN" b="1" i="1" smtClean="0">
                            <a:latin typeface="Cambria Math" panose="02040503050406030204" pitchFamily="18" charset="0"/>
                          </a:rPr>
                          <m:t>𝝐</m:t>
                        </m:r>
                        <m:r>
                          <a:rPr lang="en-US" altLang="zh-CN" b="1" i="1" smtClean="0">
                            <a:latin typeface="Cambria Math" panose="02040503050406030204" pitchFamily="18" charset="0"/>
                          </a:rPr>
                          <m:t>+</m:t>
                        </m:r>
                        <m:rad>
                          <m:radPr>
                            <m:degHide m:val="on"/>
                            <m:ctrlPr>
                              <a:rPr lang="en-US" altLang="zh-CN" b="1" i="1" smtClean="0">
                                <a:latin typeface="Cambria Math" panose="02040503050406030204" pitchFamily="18" charset="0"/>
                              </a:rPr>
                            </m:ctrlPr>
                          </m:radPr>
                          <m:deg/>
                          <m:e>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𝒊</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bSup>
                          </m:e>
                        </m:rad>
                      </m:den>
                    </m:f>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𝒈</m:t>
                        </m:r>
                      </m:e>
                      <m:sub>
                        <m:r>
                          <a:rPr lang="en-US" altLang="zh-CN" b="1" i="1" smtClean="0">
                            <a:latin typeface="Cambria Math" panose="02040503050406030204" pitchFamily="18" charset="0"/>
                          </a:rPr>
                          <m:t>𝒊</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bSup>
                  </m:oMath>
                </a14:m>
                <a:r>
                  <a:rPr lang="en-US" altLang="zh-CN" dirty="0"/>
                  <a:t>,</a:t>
                </a:r>
                <a:r>
                  <a:rPr lang="zh-CN" altLang="en-US" dirty="0"/>
                  <a:t>其中</a:t>
                </a:r>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𝒊</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sup>
                    </m:sSubSup>
                    <m:r>
                      <a:rPr lang="en-US" altLang="zh-CN" b="1" i="1" smtClean="0">
                        <a:latin typeface="Cambria Math" panose="02040503050406030204" pitchFamily="18" charset="0"/>
                      </a:rPr>
                      <m:t>=</m:t>
                    </m:r>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𝒋</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𝒌</m:t>
                        </m:r>
                      </m:sup>
                      <m:e>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𝒈</m:t>
                                    </m:r>
                                  </m:e>
                                  <m:sub>
                                    <m:r>
                                      <a:rPr lang="en-US" altLang="zh-CN" b="1" i="1" smtClean="0">
                                        <a:latin typeface="Cambria Math" panose="02040503050406030204" pitchFamily="18" charset="0"/>
                                      </a:rPr>
                                      <m:t>𝒊</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𝒋</m:t>
                                        </m:r>
                                      </m:e>
                                    </m:d>
                                  </m:sup>
                                </m:sSubSup>
                              </m:e>
                            </m:d>
                          </m:e>
                          <m:sup>
                            <m:r>
                              <a:rPr lang="en-US" altLang="zh-CN" b="1" i="1" smtClean="0">
                                <a:latin typeface="Cambria Math" panose="02040503050406030204" pitchFamily="18" charset="0"/>
                              </a:rPr>
                              <m:t>𝟐</m:t>
                            </m:r>
                          </m:sup>
                        </m:sSup>
                      </m:e>
                    </m:nary>
                  </m:oMath>
                </a14:m>
                <a:r>
                  <a:rPr lang="en-US" altLang="zh-CN" dirty="0"/>
                  <a:t>,</a:t>
                </a:r>
                <a14:m>
                  <m:oMath xmlns:m="http://schemas.openxmlformats.org/officeDocument/2006/math">
                    <m:r>
                      <a:rPr lang="en-US" altLang="zh-CN" b="1" i="1" dirty="0" smtClean="0">
                        <a:latin typeface="Cambria Math" panose="02040503050406030204" pitchFamily="18" charset="0"/>
                      </a:rPr>
                      <m:t>𝝐</m:t>
                    </m:r>
                    <m:r>
                      <a:rPr lang="en-US" altLang="zh-CN" b="1" i="0" dirty="0" smtClean="0">
                        <a:latin typeface="Cambria Math" panose="02040503050406030204" pitchFamily="18" charset="0"/>
                      </a:rPr>
                      <m:t>~</m:t>
                    </m:r>
                    <m:r>
                      <a:rPr lang="en-US" altLang="zh-CN" b="1" i="0" dirty="0" smtClean="0">
                        <a:latin typeface="Cambria Math" panose="02040503050406030204" pitchFamily="18" charset="0"/>
                      </a:rPr>
                      <m:t>𝟏</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𝟎</m:t>
                        </m:r>
                      </m:e>
                      <m: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𝟖</m:t>
                        </m:r>
                      </m:sup>
                    </m:sSup>
                  </m:oMath>
                </a14:m>
                <a:r>
                  <a:rPr lang="en-US" altLang="zh-CN" dirty="0"/>
                  <a:t>,</a:t>
                </a:r>
                <a:r>
                  <a:rPr lang="zh-CN" altLang="en-US" dirty="0"/>
                  <a:t>防止被</a:t>
                </a:r>
                <a:r>
                  <a:rPr lang="en-US" altLang="zh-CN" dirty="0"/>
                  <a:t>0</a:t>
                </a:r>
                <a:r>
                  <a:rPr lang="zh-CN" altLang="en-US" dirty="0"/>
                  <a:t>除</a:t>
                </a:r>
                <a:endParaRPr lang="en-US" altLang="zh-CN" dirty="0"/>
              </a:p>
              <a:p>
                <a:pPr lvl="2"/>
                <a:r>
                  <a:rPr lang="en-US" altLang="zh-CN" dirty="0" err="1"/>
                  <a:t>Adagrad</a:t>
                </a:r>
                <a:r>
                  <a:rPr lang="zh-CN" altLang="en-US" dirty="0"/>
                  <a:t>对学习率不敏感，一般设置为</a:t>
                </a:r>
                <a:r>
                  <a:rPr lang="en-US" altLang="zh-CN" dirty="0"/>
                  <a:t>0.1</a:t>
                </a:r>
              </a:p>
              <a:p>
                <a:pPr lvl="2"/>
                <a:r>
                  <a:rPr lang="zh-CN" altLang="en-US" dirty="0"/>
                  <a:t>缺陷是</a:t>
                </a:r>
                <a14:m>
                  <m:oMath xmlns:m="http://schemas.openxmlformats.org/officeDocument/2006/math">
                    <m:r>
                      <a:rPr lang="en-US" altLang="zh-CN" b="1" i="1" smtClean="0">
                        <a:latin typeface="Cambria Math" panose="02040503050406030204" pitchFamily="18" charset="0"/>
                      </a:rPr>
                      <m:t>𝒔</m:t>
                    </m:r>
                  </m:oMath>
                </a14:m>
                <a:r>
                  <a:rPr lang="zh-CN" altLang="en-US" dirty="0"/>
                  <a:t>非下降，导致学习率会下降，影响收敛</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410" b="-4989"/>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D2B1348-A8D6-4D15-9ED5-8790BE97C2D2}"/>
              </a:ext>
            </a:extLst>
          </p:cNvPr>
          <p:cNvSpPr txBox="1"/>
          <p:nvPr/>
        </p:nvSpPr>
        <p:spPr>
          <a:xfrm>
            <a:off x="7241257" y="2801045"/>
            <a:ext cx="2664743" cy="707886"/>
          </a:xfrm>
          <a:prstGeom prst="rect">
            <a:avLst/>
          </a:prstGeom>
          <a:noFill/>
        </p:spPr>
        <p:txBody>
          <a:bodyPr wrap="square" rtlCol="0">
            <a:spAutoFit/>
          </a:bodyPr>
          <a:lstStyle/>
          <a:p>
            <a:r>
              <a:rPr lang="zh-CN" altLang="en-US" sz="2000" dirty="0">
                <a:solidFill>
                  <a:srgbClr val="FF3399"/>
                </a:solidFill>
              </a:rPr>
              <a:t>动量法和</a:t>
            </a:r>
            <a:r>
              <a:rPr lang="en-US" altLang="zh-CN" sz="2000" dirty="0">
                <a:solidFill>
                  <a:srgbClr val="FF3399"/>
                </a:solidFill>
              </a:rPr>
              <a:t>N-</a:t>
            </a:r>
            <a:r>
              <a:rPr lang="zh-CN" altLang="en-US" sz="2000" dirty="0">
                <a:solidFill>
                  <a:srgbClr val="FF3399"/>
                </a:solidFill>
              </a:rPr>
              <a:t>动量法对所有分量统一参数</a:t>
            </a:r>
          </a:p>
        </p:txBody>
      </p:sp>
    </p:spTree>
    <p:extLst>
      <p:ext uri="{BB962C8B-B14F-4D97-AF65-F5344CB8AC3E}">
        <p14:creationId xmlns:p14="http://schemas.microsoft.com/office/powerpoint/2010/main" val="191587936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显然上述方法都是一阶方法，实际上对一阶方法还有很多变种</a:t>
                </a:r>
                <a:endParaRPr lang="en-US" altLang="zh-CN" sz="2400" dirty="0"/>
              </a:p>
              <a:p>
                <a:pPr lvl="1"/>
                <a:r>
                  <a:rPr lang="en-US" altLang="zh-CN" sz="2000" dirty="0"/>
                  <a:t>Momentum</a:t>
                </a:r>
                <a:r>
                  <a:rPr lang="zh-CN" altLang="en-US" sz="2000" dirty="0"/>
                  <a:t>更新：</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𝒗</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𝜷</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𝒗</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𝜶</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𝒈</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oMath>
                </a14:m>
                <a:r>
                  <a:rPr lang="en-US" altLang="zh-CN" sz="2000" dirty="0"/>
                  <a:t>;</a:t>
                </a:r>
                <a14:m>
                  <m:oMath xmlns:m="http://schemas.openxmlformats.org/officeDocument/2006/math">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𝒙</m:t>
                        </m:r>
                      </m:e>
                      <m:sup>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𝒌</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e>
                        </m:d>
                      </m:sup>
                    </m:sSup>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𝒙</m:t>
                        </m:r>
                      </m:e>
                      <m:sup>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𝒌</m:t>
                            </m:r>
                          </m:e>
                        </m:d>
                      </m:sup>
                    </m:sSup>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𝒗</m:t>
                        </m:r>
                      </m:e>
                      <m:sup>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𝒌</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e>
                        </m:d>
                      </m:sup>
                    </m:sSup>
                  </m:oMath>
                </a14:m>
                <a:endParaRPr lang="en-US" altLang="zh-CN" sz="2000" dirty="0"/>
              </a:p>
              <a:p>
                <a:pPr lvl="1"/>
                <a:r>
                  <a:rPr lang="en-US" altLang="zh-CN" sz="2000" dirty="0" err="1"/>
                  <a:t>Nesterov</a:t>
                </a:r>
                <a:r>
                  <a:rPr lang="en-US" altLang="zh-CN" sz="2000" dirty="0"/>
                  <a:t> Momentum</a:t>
                </a:r>
                <a:r>
                  <a:rPr lang="zh-CN" altLang="en-US" sz="2000" dirty="0"/>
                  <a:t>使用将来位置梯度</a:t>
                </a:r>
                <a:endParaRPr lang="en-US" altLang="zh-CN" sz="2000" dirty="0"/>
              </a:p>
              <a:p>
                <a:pPr lvl="2"/>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𝒗</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r>
                              <a:rPr lang="en-US" altLang="zh-CN" sz="1800" i="1">
                                <a:latin typeface="Cambria Math" panose="02040503050406030204" pitchFamily="18" charset="0"/>
                              </a:rPr>
                              <m:t>+</m:t>
                            </m:r>
                            <m:r>
                              <a:rPr lang="en-US" altLang="zh-CN" sz="1800" i="1">
                                <a:latin typeface="Cambria Math" panose="02040503050406030204" pitchFamily="18" charset="0"/>
                              </a:rPr>
                              <m:t>𝟏</m:t>
                            </m:r>
                          </m:e>
                        </m:d>
                      </m:sup>
                    </m:sSup>
                    <m:r>
                      <a:rPr lang="en-US" altLang="zh-CN" sz="1800" i="1">
                        <a:latin typeface="Cambria Math" panose="02040503050406030204" pitchFamily="18" charset="0"/>
                      </a:rPr>
                      <m:t>=</m:t>
                    </m:r>
                    <m:r>
                      <a:rPr lang="en-US" altLang="zh-CN" sz="1800" i="1">
                        <a:latin typeface="Cambria Math" panose="02040503050406030204" pitchFamily="18" charset="0"/>
                      </a:rPr>
                      <m:t>𝜷</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𝒗</m:t>
                        </m:r>
                      </m:e>
                      <m:sup>
                        <m:d>
                          <m:dPr>
                            <m:ctrlPr>
                              <a:rPr lang="en-US" altLang="zh-CN" sz="1800" i="1">
                                <a:latin typeface="Cambria Math" panose="02040503050406030204" pitchFamily="18" charset="0"/>
                              </a:rPr>
                            </m:ctrlPr>
                          </m:dPr>
                          <m:e>
                            <m:r>
                              <a:rPr lang="en-US" altLang="zh-CN" sz="1800" i="1">
                                <a:latin typeface="Cambria Math" panose="02040503050406030204" pitchFamily="18" charset="0"/>
                              </a:rPr>
                              <m:t>𝒌</m:t>
                            </m:r>
                          </m:e>
                        </m:d>
                      </m:sup>
                    </m:sSup>
                    <m:r>
                      <a:rPr lang="en-US" altLang="zh-CN" sz="1800" i="1">
                        <a:latin typeface="Cambria Math" panose="02040503050406030204" pitchFamily="18" charset="0"/>
                      </a:rPr>
                      <m:t>−</m:t>
                    </m:r>
                    <m:r>
                      <a:rPr lang="en-US" altLang="zh-CN" sz="1800" i="1">
                        <a:latin typeface="Cambria Math" panose="02040503050406030204" pitchFamily="18" charset="0"/>
                      </a:rPr>
                      <m:t>𝜶</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𝒙</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𝒌</m:t>
                                </m:r>
                              </m:e>
                            </m:d>
                          </m:sup>
                        </m:s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𝜷</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𝒗</m:t>
                            </m:r>
                          </m:e>
                          <m:sup>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𝒌</m:t>
                                </m:r>
                              </m:e>
                            </m:d>
                          </m:sup>
                        </m:sSup>
                      </m:e>
                    </m:d>
                  </m:oMath>
                </a14:m>
                <a:r>
                  <a:rPr lang="en-US" altLang="zh-CN" sz="1800" dirty="0"/>
                  <a:t>;</a:t>
                </a:r>
                <a14:m>
                  <m:oMath xmlns:m="http://schemas.openxmlformats.org/officeDocument/2006/math">
                    <m:sSup>
                      <m:sSupPr>
                        <m:ctrlPr>
                          <a:rPr lang="en-US" altLang="zh-CN" sz="1800" i="1" dirty="0">
                            <a:latin typeface="Cambria Math" panose="02040503050406030204" pitchFamily="18" charset="0"/>
                          </a:rPr>
                        </m:ctrlPr>
                      </m:sSupPr>
                      <m:e>
                        <m:r>
                          <a:rPr lang="en-US" altLang="zh-CN" sz="1800" i="1" dirty="0">
                            <a:latin typeface="Cambria Math" panose="02040503050406030204" pitchFamily="18" charset="0"/>
                          </a:rPr>
                          <m:t>𝒙</m:t>
                        </m:r>
                      </m:e>
                      <m:sup>
                        <m:d>
                          <m:dPr>
                            <m:ctrlPr>
                              <a:rPr lang="en-US" altLang="zh-CN" sz="1800" i="1" dirty="0">
                                <a:latin typeface="Cambria Math" panose="02040503050406030204" pitchFamily="18" charset="0"/>
                              </a:rPr>
                            </m:ctrlPr>
                          </m:dPr>
                          <m:e>
                            <m:r>
                              <a:rPr lang="en-US" altLang="zh-CN" sz="1800" i="1" dirty="0">
                                <a:latin typeface="Cambria Math" panose="02040503050406030204" pitchFamily="18" charset="0"/>
                              </a:rPr>
                              <m:t>𝒌</m:t>
                            </m:r>
                            <m:r>
                              <a:rPr lang="en-US" altLang="zh-CN" sz="1800" i="1" dirty="0">
                                <a:latin typeface="Cambria Math" panose="02040503050406030204" pitchFamily="18" charset="0"/>
                              </a:rPr>
                              <m:t>+</m:t>
                            </m:r>
                            <m:r>
                              <a:rPr lang="en-US" altLang="zh-CN" sz="1800" i="1" dirty="0">
                                <a:latin typeface="Cambria Math" panose="02040503050406030204" pitchFamily="18" charset="0"/>
                              </a:rPr>
                              <m:t>𝟏</m:t>
                            </m:r>
                          </m:e>
                        </m:d>
                      </m:sup>
                    </m:sSup>
                    <m:r>
                      <a:rPr lang="en-US" altLang="zh-CN" sz="1800" i="1" dirty="0">
                        <a:latin typeface="Cambria Math" panose="02040503050406030204" pitchFamily="18" charset="0"/>
                      </a:rPr>
                      <m:t>=</m:t>
                    </m:r>
                    <m:sSup>
                      <m:sSupPr>
                        <m:ctrlPr>
                          <a:rPr lang="en-US" altLang="zh-CN" sz="1800" i="1" dirty="0">
                            <a:latin typeface="Cambria Math" panose="02040503050406030204" pitchFamily="18" charset="0"/>
                          </a:rPr>
                        </m:ctrlPr>
                      </m:sSupPr>
                      <m:e>
                        <m:r>
                          <a:rPr lang="en-US" altLang="zh-CN" sz="1800" i="1" dirty="0">
                            <a:latin typeface="Cambria Math" panose="02040503050406030204" pitchFamily="18" charset="0"/>
                          </a:rPr>
                          <m:t>𝒙</m:t>
                        </m:r>
                      </m:e>
                      <m:sup>
                        <m:d>
                          <m:dPr>
                            <m:ctrlPr>
                              <a:rPr lang="en-US" altLang="zh-CN" sz="1800" i="1" dirty="0">
                                <a:latin typeface="Cambria Math" panose="02040503050406030204" pitchFamily="18" charset="0"/>
                              </a:rPr>
                            </m:ctrlPr>
                          </m:dPr>
                          <m:e>
                            <m:r>
                              <a:rPr lang="en-US" altLang="zh-CN" sz="1800" i="1" dirty="0">
                                <a:latin typeface="Cambria Math" panose="02040503050406030204" pitchFamily="18" charset="0"/>
                              </a:rPr>
                              <m:t>𝒌</m:t>
                            </m:r>
                          </m:e>
                        </m:d>
                      </m:sup>
                    </m:sSup>
                    <m:r>
                      <a:rPr lang="en-US" altLang="zh-CN" sz="1800" i="1" dirty="0">
                        <a:latin typeface="Cambria Math" panose="02040503050406030204" pitchFamily="18" charset="0"/>
                      </a:rPr>
                      <m:t>+</m:t>
                    </m:r>
                    <m:sSup>
                      <m:sSupPr>
                        <m:ctrlPr>
                          <a:rPr lang="en-US" altLang="zh-CN" sz="1800" i="1" dirty="0">
                            <a:latin typeface="Cambria Math" panose="02040503050406030204" pitchFamily="18" charset="0"/>
                          </a:rPr>
                        </m:ctrlPr>
                      </m:sSupPr>
                      <m:e>
                        <m:r>
                          <a:rPr lang="en-US" altLang="zh-CN" sz="1800" i="1" dirty="0">
                            <a:latin typeface="Cambria Math" panose="02040503050406030204" pitchFamily="18" charset="0"/>
                          </a:rPr>
                          <m:t>𝒗</m:t>
                        </m:r>
                      </m:e>
                      <m:sup>
                        <m:d>
                          <m:dPr>
                            <m:ctrlPr>
                              <a:rPr lang="en-US" altLang="zh-CN" sz="1800" i="1" dirty="0">
                                <a:latin typeface="Cambria Math" panose="02040503050406030204" pitchFamily="18" charset="0"/>
                              </a:rPr>
                            </m:ctrlPr>
                          </m:dPr>
                          <m:e>
                            <m:r>
                              <a:rPr lang="en-US" altLang="zh-CN" sz="1800" i="1" dirty="0">
                                <a:latin typeface="Cambria Math" panose="02040503050406030204" pitchFamily="18" charset="0"/>
                              </a:rPr>
                              <m:t>𝒌</m:t>
                            </m:r>
                            <m:r>
                              <a:rPr lang="en-US" altLang="zh-CN" sz="1800" i="1" dirty="0">
                                <a:latin typeface="Cambria Math" panose="02040503050406030204" pitchFamily="18" charset="0"/>
                              </a:rPr>
                              <m:t>+</m:t>
                            </m:r>
                            <m:r>
                              <a:rPr lang="en-US" altLang="zh-CN" sz="1800" i="1" dirty="0">
                                <a:latin typeface="Cambria Math" panose="02040503050406030204" pitchFamily="18" charset="0"/>
                              </a:rPr>
                              <m:t>𝟏</m:t>
                            </m:r>
                          </m:e>
                        </m:d>
                      </m:sup>
                    </m:sSup>
                  </m:oMath>
                </a14:m>
                <a:endParaRPr lang="en-US" altLang="zh-CN" sz="1800" dirty="0"/>
              </a:p>
              <a:p>
                <a:pPr lvl="1"/>
                <a14:m>
                  <m:oMath xmlns:m="http://schemas.openxmlformats.org/officeDocument/2006/math">
                    <m:r>
                      <m:rPr>
                        <m:sty m:val="p"/>
                      </m:rPr>
                      <a:rPr lang="en-US" altLang="zh-CN" sz="2000" i="1" dirty="0">
                        <a:latin typeface="Cambria Math" panose="02040503050406030204" pitchFamily="18" charset="0"/>
                      </a:rPr>
                      <m:t>Adagrad</m:t>
                    </m:r>
                  </m:oMath>
                </a14:m>
                <a:r>
                  <a:rPr lang="zh-CN" altLang="en-US" sz="2000" dirty="0"/>
                  <a:t>方法</a:t>
                </a:r>
                <a:r>
                  <a:rPr lang="en-US" altLang="zh-CN" sz="2000" dirty="0"/>
                  <a:t>(</a:t>
                </a:r>
                <a:r>
                  <a:rPr lang="zh-CN" altLang="en-US" sz="2000" dirty="0"/>
                  <a:t>自适应子梯度方法</a:t>
                </a:r>
                <a:r>
                  <a:rPr lang="en-US" altLang="zh-CN" sz="2000" dirty="0"/>
                  <a:t>)</a:t>
                </a:r>
                <a:r>
                  <a:rPr lang="zh-CN" altLang="en-US" sz="2000" dirty="0"/>
                  <a:t>：</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bSup>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bSup>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𝜶</m:t>
                        </m:r>
                      </m:num>
                      <m:den>
                        <m:r>
                          <a:rPr lang="en-US" altLang="zh-CN" sz="2000" b="1" i="1" smtClean="0">
                            <a:latin typeface="Cambria Math" panose="02040503050406030204" pitchFamily="18" charset="0"/>
                          </a:rPr>
                          <m:t>𝝐</m:t>
                        </m:r>
                        <m:r>
                          <a:rPr lang="en-US" altLang="zh-CN" sz="2000" b="1" i="1" smtClean="0">
                            <a:latin typeface="Cambria Math" panose="02040503050406030204" pitchFamily="18" charset="0"/>
                          </a:rPr>
                          <m:t>+</m:t>
                        </m:r>
                        <m:rad>
                          <m:radPr>
                            <m:degHide m:val="on"/>
                            <m:ctrlPr>
                              <a:rPr lang="en-US" altLang="zh-CN" sz="2000" b="1" i="1" smtClean="0">
                                <a:latin typeface="Cambria Math" panose="02040503050406030204" pitchFamily="18" charset="0"/>
                              </a:rPr>
                            </m:ctrlPr>
                          </m:radPr>
                          <m:deg/>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𝒊</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bSup>
                          </m:e>
                        </m:rad>
                      </m:den>
                    </m:f>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𝒊</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bSup>
                  </m:oMath>
                </a14:m>
                <a:r>
                  <a:rPr lang="en-US" altLang="zh-CN" sz="2000" dirty="0"/>
                  <a:t>,</a:t>
                </a:r>
                <a:r>
                  <a:rPr lang="zh-CN" altLang="en-US" sz="2000" dirty="0"/>
                  <a:t>其中</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𝒊</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bSup>
                    <m:r>
                      <a:rPr lang="en-US" altLang="zh-CN" sz="2000" b="1" i="1" smtClean="0">
                        <a:latin typeface="Cambria Math" panose="02040503050406030204" pitchFamily="18" charset="0"/>
                      </a:rPr>
                      <m:t>=</m:t>
                    </m:r>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𝒋</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𝒌</m:t>
                        </m:r>
                      </m:sup>
                      <m:e>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𝒊</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𝒋</m:t>
                                        </m:r>
                                      </m:e>
                                    </m:d>
                                  </m:sup>
                                </m:sSubSup>
                              </m:e>
                            </m:d>
                          </m:e>
                          <m:sup>
                            <m:r>
                              <a:rPr lang="en-US" altLang="zh-CN" sz="2000" b="1" i="1" smtClean="0">
                                <a:latin typeface="Cambria Math" panose="02040503050406030204" pitchFamily="18" charset="0"/>
                              </a:rPr>
                              <m:t>𝟐</m:t>
                            </m:r>
                          </m:sup>
                        </m:sSup>
                      </m:e>
                    </m:nary>
                  </m:oMath>
                </a14:m>
                <a:r>
                  <a:rPr lang="en-US" altLang="zh-CN" sz="2000" dirty="0"/>
                  <a:t>,</a:t>
                </a:r>
                <a14:m>
                  <m:oMath xmlns:m="http://schemas.openxmlformats.org/officeDocument/2006/math">
                    <m:r>
                      <a:rPr lang="en-US" altLang="zh-CN" sz="2000" b="1" i="1" dirty="0" smtClean="0">
                        <a:latin typeface="Cambria Math" panose="02040503050406030204" pitchFamily="18" charset="0"/>
                      </a:rPr>
                      <m:t>𝝐</m:t>
                    </m:r>
                    <m:r>
                      <a:rPr lang="en-US" altLang="zh-CN" sz="2000" b="1" i="0" dirty="0" smtClean="0">
                        <a:latin typeface="Cambria Math" panose="02040503050406030204" pitchFamily="18" charset="0"/>
                      </a:rPr>
                      <m:t>~</m:t>
                    </m:r>
                    <m:r>
                      <a:rPr lang="en-US" altLang="zh-CN" sz="2000" b="1" i="0" dirty="0" smtClean="0">
                        <a:latin typeface="Cambria Math" panose="02040503050406030204" pitchFamily="18" charset="0"/>
                      </a:rPr>
                      <m:t>𝟏</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𝟎</m:t>
                        </m:r>
                      </m:e>
                      <m:sup>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𝟖</m:t>
                        </m:r>
                      </m:sup>
                    </m:sSup>
                  </m:oMath>
                </a14:m>
                <a:r>
                  <a:rPr lang="en-US" altLang="zh-CN" sz="2000" dirty="0"/>
                  <a:t>,</a:t>
                </a:r>
                <a:r>
                  <a:rPr lang="zh-CN" altLang="en-US" sz="2000" dirty="0"/>
                  <a:t>防止被</a:t>
                </a:r>
                <a:r>
                  <a:rPr lang="en-US" altLang="zh-CN" sz="2000" dirty="0"/>
                  <a:t>0</a:t>
                </a:r>
                <a:r>
                  <a:rPr lang="zh-CN" altLang="en-US" sz="2000" dirty="0"/>
                  <a:t>除</a:t>
                </a:r>
                <a:endParaRPr lang="en-US" altLang="zh-CN" sz="2000" dirty="0"/>
              </a:p>
              <a:p>
                <a:pPr lvl="1"/>
                <a:r>
                  <a:rPr lang="en-US" altLang="zh-CN" sz="2000" dirty="0" err="1"/>
                  <a:t>RMSProp</a:t>
                </a:r>
                <a:r>
                  <a:rPr lang="zh-CN" altLang="en-US" sz="2000" dirty="0"/>
                  <a:t>：在</a:t>
                </a:r>
                <a:r>
                  <a:rPr lang="en-US" altLang="zh-CN" sz="2000" dirty="0" err="1"/>
                  <a:t>adagrad</a:t>
                </a:r>
                <a:r>
                  <a:rPr lang="zh-CN" altLang="en-US" sz="2000" dirty="0"/>
                  <a:t>上避免学习率下降：</a:t>
                </a:r>
                <a:endParaRPr lang="en-US" altLang="zh-CN" sz="2000" dirty="0"/>
              </a:p>
              <a:p>
                <a:pPr lvl="1"/>
                <a14:m>
                  <m:oMath xmlns:m="http://schemas.openxmlformats.org/officeDocument/2006/math">
                    <m:sSup>
                      <m:sSupPr>
                        <m:ctrlPr>
                          <a:rPr lang="en-US" altLang="zh-CN" sz="2400" b="1" i="1" dirty="0" smtClean="0">
                            <a:latin typeface="Cambria Math" panose="02040503050406030204" pitchFamily="18" charset="0"/>
                          </a:rPr>
                        </m:ctrlPr>
                      </m:sSupPr>
                      <m:e>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𝒔</m:t>
                            </m:r>
                          </m:e>
                        </m:acc>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𝒌</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e>
                        </m:d>
                      </m:sup>
                    </m:sSup>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𝜸</m:t>
                    </m:r>
                    <m:sSup>
                      <m:sSupPr>
                        <m:ctrlPr>
                          <a:rPr lang="en-US" altLang="zh-CN" sz="2400" b="1" i="1" dirty="0" smtClean="0">
                            <a:latin typeface="Cambria Math" panose="02040503050406030204" pitchFamily="18" charset="0"/>
                          </a:rPr>
                        </m:ctrlPr>
                      </m:sSupPr>
                      <m:e>
                        <m:acc>
                          <m:accPr>
                            <m:chr m:val="̂"/>
                            <m:ctrlPr>
                              <a:rPr lang="en-US" altLang="zh-CN" sz="2400" b="1" i="1" dirty="0" smtClean="0">
                                <a:latin typeface="Cambria Math" panose="02040503050406030204" pitchFamily="18" charset="0"/>
                              </a:rPr>
                            </m:ctrlPr>
                          </m:accPr>
                          <m:e>
                            <m:r>
                              <a:rPr lang="en-US" altLang="zh-CN" sz="2400" b="1" i="1" dirty="0" smtClean="0">
                                <a:latin typeface="Cambria Math" panose="02040503050406030204" pitchFamily="18" charset="0"/>
                              </a:rPr>
                              <m:t>𝒔</m:t>
                            </m:r>
                          </m:e>
                        </m:acc>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𝒌</m:t>
                            </m:r>
                          </m:e>
                        </m:d>
                      </m:sup>
                    </m:sSup>
                    <m:r>
                      <a:rPr lang="en-US" altLang="zh-CN" sz="2400" b="1" i="1" dirty="0" smtClean="0">
                        <a:latin typeface="Cambria Math" panose="02040503050406030204" pitchFamily="18" charset="0"/>
                      </a:rPr>
                      <m:t>+</m:t>
                    </m:r>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𝟏</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𝜸</m:t>
                        </m:r>
                      </m:e>
                    </m:d>
                    <m:d>
                      <m:dPr>
                        <m:ctrlPr>
                          <a:rPr lang="en-US" altLang="zh-CN" sz="2400" b="1" i="1" dirty="0" smtClean="0">
                            <a:latin typeface="Cambria Math" panose="02040503050406030204" pitchFamily="18" charset="0"/>
                          </a:rPr>
                        </m:ctrlPr>
                      </m:dPr>
                      <m:e>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𝒈</m:t>
                            </m:r>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𝒌</m:t>
                                </m:r>
                              </m:e>
                            </m:d>
                          </m:sup>
                        </m:sSup>
                        <m:r>
                          <a:rPr lang="en-US" altLang="zh-CN" sz="2400" b="1" i="1" dirty="0" smtClean="0">
                            <a:latin typeface="Cambria Math" panose="02040503050406030204" pitchFamily="18" charset="0"/>
                            <a:ea typeface="Cambria Math" panose="02040503050406030204" pitchFamily="18" charset="0"/>
                          </a:rPr>
                          <m:t>⨀</m:t>
                        </m:r>
                        <m:sSup>
                          <m:sSupPr>
                            <m:ctrlPr>
                              <a:rPr lang="en-US" altLang="zh-CN" sz="2400" b="1" i="1" dirty="0" smtClean="0">
                                <a:latin typeface="Cambria Math" panose="02040503050406030204" pitchFamily="18" charset="0"/>
                                <a:ea typeface="Cambria Math" panose="02040503050406030204" pitchFamily="18" charset="0"/>
                              </a:rPr>
                            </m:ctrlPr>
                          </m:sSupPr>
                          <m:e>
                            <m:r>
                              <a:rPr lang="en-US" altLang="zh-CN" sz="2400" b="1" i="1" dirty="0" smtClean="0">
                                <a:latin typeface="Cambria Math" panose="02040503050406030204" pitchFamily="18" charset="0"/>
                                <a:ea typeface="Cambria Math" panose="02040503050406030204" pitchFamily="18" charset="0"/>
                              </a:rPr>
                              <m:t>𝒈</m:t>
                            </m:r>
                          </m:e>
                          <m:sup>
                            <m:d>
                              <m:dPr>
                                <m:ctrlPr>
                                  <a:rPr lang="en-US" altLang="zh-CN" sz="2400" b="1" i="1" dirty="0" smtClean="0">
                                    <a:latin typeface="Cambria Math" panose="02040503050406030204" pitchFamily="18" charset="0"/>
                                    <a:ea typeface="Cambria Math" panose="02040503050406030204" pitchFamily="18" charset="0"/>
                                  </a:rPr>
                                </m:ctrlPr>
                              </m:dPr>
                              <m:e>
                                <m:r>
                                  <a:rPr lang="en-US" altLang="zh-CN" sz="2400" b="1" i="1" dirty="0" smtClean="0">
                                    <a:latin typeface="Cambria Math" panose="02040503050406030204" pitchFamily="18" charset="0"/>
                                    <a:ea typeface="Cambria Math" panose="02040503050406030204" pitchFamily="18" charset="0"/>
                                  </a:rPr>
                                  <m:t>𝒌</m:t>
                                </m:r>
                              </m:e>
                            </m:d>
                          </m:sup>
                        </m:sSup>
                      </m:e>
                    </m:d>
                  </m:oMath>
                </a14:m>
                <a:r>
                  <a:rPr lang="en-US" altLang="zh-CN" sz="2000" dirty="0"/>
                  <a:t>,</a:t>
                </a:r>
                <a:r>
                  <a:rPr lang="zh-CN" altLang="en-US" sz="2000" dirty="0"/>
                  <a:t>衰减率</a:t>
                </a:r>
                <a14:m>
                  <m:oMath xmlns:m="http://schemas.openxmlformats.org/officeDocument/2006/math">
                    <m:r>
                      <a:rPr lang="en-US" altLang="zh-CN" sz="2000" b="1" i="1" smtClean="0">
                        <a:latin typeface="Cambria Math" panose="02040503050406030204" pitchFamily="18" charset="0"/>
                      </a:rPr>
                      <m:t>𝜸</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oMath>
                </a14:m>
                <a:r>
                  <a:rPr lang="zh-CN" altLang="en-US" sz="2000" dirty="0"/>
                  <a:t>设定靠近</a:t>
                </a:r>
                <a:r>
                  <a:rPr lang="en-US" altLang="zh-CN" sz="2000" dirty="0"/>
                  <a:t>0.9</a:t>
                </a:r>
              </a:p>
              <a:p>
                <a:pPr lvl="1"/>
                <a:r>
                  <a:rPr lang="en-US" altLang="zh-CN" sz="2000" dirty="0"/>
                  <a:t>Update</a:t>
                </a:r>
                <a:r>
                  <a:rPr lang="zh-CN" altLang="en-US" sz="2000" dirty="0"/>
                  <a:t>：</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bSup>
                    <m:r>
                      <a:rPr lang="en-US" altLang="zh-CN" sz="2000" b="1" i="1" smtClean="0">
                        <a:latin typeface="Cambria Math" panose="02040503050406030204" pitchFamily="18" charset="0"/>
                      </a:rPr>
                      <m:t>=</m:t>
                    </m:r>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bSup>
                    <m:r>
                      <a:rPr lang="en-US" altLang="zh-CN" sz="2000" b="1"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𝜶</m:t>
                        </m:r>
                      </m:num>
                      <m:den>
                        <m:r>
                          <a:rPr lang="en-US" altLang="zh-CN" sz="2000" i="1">
                            <a:latin typeface="Cambria Math" panose="02040503050406030204" pitchFamily="18" charset="0"/>
                          </a:rPr>
                          <m:t>𝝐</m:t>
                        </m:r>
                        <m:r>
                          <a:rPr lang="en-US" altLang="zh-CN" sz="2000" i="1">
                            <a:latin typeface="Cambria Math" panose="02040503050406030204" pitchFamily="18" charset="0"/>
                          </a:rPr>
                          <m:t>+</m:t>
                        </m:r>
                        <m:rad>
                          <m:radPr>
                            <m:degHide m:val="on"/>
                            <m:ctrlPr>
                              <a:rPr lang="en-US" altLang="zh-CN" sz="2000" i="1">
                                <a:latin typeface="Cambria Math" panose="02040503050406030204" pitchFamily="18" charset="0"/>
                              </a:rPr>
                            </m:ctrlPr>
                          </m:radPr>
                          <m:deg/>
                          <m:e>
                            <m:sSubSup>
                              <m:sSubSupPr>
                                <m:ctrlPr>
                                  <a:rPr lang="en-US" altLang="zh-CN" sz="2000" i="1">
                                    <a:latin typeface="Cambria Math" panose="02040503050406030204" pitchFamily="18" charset="0"/>
                                  </a:rPr>
                                </m:ctrlPr>
                              </m:sSubSupPr>
                              <m:e>
                                <m:acc>
                                  <m:accPr>
                                    <m:chr m:val="̂"/>
                                    <m:ctrlPr>
                                      <a:rPr lang="en-US" altLang="zh-CN" sz="2000" b="1" i="1" smtClean="0">
                                        <a:latin typeface="Cambria Math" panose="02040503050406030204" pitchFamily="18" charset="0"/>
                                      </a:rPr>
                                    </m:ctrlPr>
                                  </m:accPr>
                                  <m:e>
                                    <m:r>
                                      <a:rPr lang="en-US" altLang="zh-CN" sz="2000" i="1">
                                        <a:latin typeface="Cambria Math" panose="02040503050406030204" pitchFamily="18" charset="0"/>
                                      </a:rPr>
                                      <m:t>𝒔</m:t>
                                    </m:r>
                                  </m:e>
                                </m:acc>
                              </m:e>
                              <m:sub>
                                <m:r>
                                  <a:rPr lang="en-US" altLang="zh-CN" sz="2000" i="1">
                                    <a:latin typeface="Cambria Math" panose="02040503050406030204" pitchFamily="18" charset="0"/>
                                  </a:rPr>
                                  <m:t>𝒊</m:t>
                                </m:r>
                              </m:sub>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𝒌</m:t>
                                    </m:r>
                                  </m:e>
                                </m:d>
                              </m:sup>
                            </m:sSubSup>
                          </m:e>
                        </m:rad>
                      </m:den>
                    </m:f>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𝒈</m:t>
                        </m:r>
                      </m:e>
                      <m:sub>
                        <m:r>
                          <a:rPr lang="en-US" altLang="zh-CN" sz="2000" i="1">
                            <a:latin typeface="Cambria Math" panose="02040503050406030204" pitchFamily="18" charset="0"/>
                          </a:rPr>
                          <m:t>𝒊</m:t>
                        </m:r>
                      </m:sub>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𝒌</m:t>
                            </m:r>
                          </m:e>
                        </m:d>
                      </m:sup>
                    </m:sSubSup>
                    <m:r>
                      <a:rPr lang="en-US" altLang="zh-CN" sz="2000" b="1" i="1" smtClean="0">
                        <a:latin typeface="Cambria Math" panose="02040503050406030204" pitchFamily="18" charset="0"/>
                      </a:rPr>
                      <m:t>=</m:t>
                    </m:r>
                  </m:oMath>
                </a14:m>
                <a:r>
                  <a:rPr lang="en-US" altLang="zh-CN" sz="2000" dirty="0"/>
                  <a:t> </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𝒊</m:t>
                        </m:r>
                      </m:sub>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𝒌</m:t>
                            </m:r>
                          </m:e>
                        </m:d>
                      </m:sup>
                    </m:sSubSup>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𝜶</m:t>
                        </m:r>
                      </m:num>
                      <m:den>
                        <m:r>
                          <a:rPr lang="en-US" altLang="zh-CN" sz="2000" i="1">
                            <a:latin typeface="Cambria Math" panose="02040503050406030204" pitchFamily="18" charset="0"/>
                          </a:rPr>
                          <m:t>𝝐</m:t>
                        </m:r>
                        <m:r>
                          <a:rPr lang="en-US" altLang="zh-CN" sz="2000" i="1">
                            <a:latin typeface="Cambria Math" panose="02040503050406030204" pitchFamily="18" charset="0"/>
                          </a:rPr>
                          <m:t>+</m:t>
                        </m:r>
                        <m:r>
                          <a:rPr lang="en-US" altLang="zh-CN" sz="2000" b="1" i="1" smtClean="0">
                            <a:latin typeface="Cambria Math" panose="02040503050406030204" pitchFamily="18" charset="0"/>
                          </a:rPr>
                          <m:t>𝑹𝑴𝑺</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den>
                    </m:f>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𝒈</m:t>
                        </m:r>
                      </m:e>
                      <m:sub>
                        <m:r>
                          <a:rPr lang="en-US" altLang="zh-CN" sz="2000" i="1">
                            <a:latin typeface="Cambria Math" panose="02040503050406030204" pitchFamily="18" charset="0"/>
                          </a:rPr>
                          <m:t>𝒊</m:t>
                        </m:r>
                      </m:sub>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𝒌</m:t>
                            </m:r>
                          </m:e>
                        </m:d>
                      </m:sup>
                    </m:sSubSup>
                  </m:oMath>
                </a14:m>
                <a:endParaRPr lang="en-US" altLang="zh-CN" sz="2000" dirty="0"/>
              </a:p>
              <a:p>
                <a:pPr lvl="1"/>
                <a:r>
                  <a:rPr lang="en-US" altLang="zh-CN" sz="2000" dirty="0" err="1"/>
                  <a:t>Adadelta</a:t>
                </a:r>
                <a:r>
                  <a:rPr lang="en-US" altLang="zh-CN" sz="2000" dirty="0"/>
                  <a:t>:</a:t>
                </a:r>
                <a:r>
                  <a:rPr lang="zh-CN" altLang="en-US" sz="2000" dirty="0"/>
                  <a:t>另一种避免</a:t>
                </a:r>
                <a:r>
                  <a:rPr lang="en-US" altLang="zh-CN" sz="2000" dirty="0" err="1"/>
                  <a:t>Adagrad</a:t>
                </a:r>
                <a:r>
                  <a:rPr lang="zh-CN" altLang="en-US" sz="2000" dirty="0"/>
                  <a:t>单调递减学习率的方法</a:t>
                </a:r>
                <a:endParaRPr lang="en-US" altLang="zh-CN" sz="2000" dirty="0"/>
              </a:p>
              <a:p>
                <a:pPr lvl="1"/>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𝒊</m:t>
                        </m:r>
                      </m:sub>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𝒌</m:t>
                            </m:r>
                            <m:r>
                              <a:rPr lang="en-US" altLang="zh-CN" sz="2000" i="1">
                                <a:latin typeface="Cambria Math" panose="02040503050406030204" pitchFamily="18" charset="0"/>
                              </a:rPr>
                              <m:t>+</m:t>
                            </m:r>
                            <m:r>
                              <a:rPr lang="en-US" altLang="zh-CN" sz="2000" i="1">
                                <a:latin typeface="Cambria Math" panose="02040503050406030204" pitchFamily="18" charset="0"/>
                              </a:rPr>
                              <m:t>𝟏</m:t>
                            </m:r>
                          </m:e>
                        </m:d>
                      </m:sup>
                    </m:sSubSup>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𝒙</m:t>
                        </m:r>
                      </m:e>
                      <m:sub>
                        <m:r>
                          <a:rPr lang="en-US" altLang="zh-CN" sz="2000" i="1">
                            <a:latin typeface="Cambria Math" panose="02040503050406030204" pitchFamily="18" charset="0"/>
                          </a:rPr>
                          <m:t>𝒊</m:t>
                        </m:r>
                      </m:sub>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𝒌</m:t>
                            </m:r>
                          </m:e>
                        </m:d>
                      </m:sup>
                    </m:sSubSup>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1" i="1" smtClean="0">
                            <a:latin typeface="Cambria Math" panose="02040503050406030204" pitchFamily="18" charset="0"/>
                          </a:rPr>
                          <m:t>𝑹𝑴𝑺</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𝜟</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num>
                      <m:den>
                        <m:r>
                          <a:rPr lang="en-US" altLang="zh-CN" sz="2000" i="1">
                            <a:latin typeface="Cambria Math" panose="02040503050406030204" pitchFamily="18" charset="0"/>
                          </a:rPr>
                          <m:t>𝝐</m:t>
                        </m:r>
                        <m:r>
                          <a:rPr lang="en-US" altLang="zh-CN" sz="2000" i="1">
                            <a:latin typeface="Cambria Math" panose="02040503050406030204" pitchFamily="18" charset="0"/>
                          </a:rPr>
                          <m:t>+</m:t>
                        </m:r>
                        <m:r>
                          <a:rPr lang="en-US" altLang="zh-CN" sz="2000" i="1">
                            <a:latin typeface="Cambria Math" panose="02040503050406030204" pitchFamily="18" charset="0"/>
                          </a:rPr>
                          <m:t>𝑹𝑴𝑺</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𝒈</m:t>
                            </m:r>
                          </m:e>
                          <m:sub>
                            <m:r>
                              <a:rPr lang="en-US" altLang="zh-CN" sz="2000" i="1">
                                <a:latin typeface="Cambria Math" panose="02040503050406030204" pitchFamily="18" charset="0"/>
                              </a:rPr>
                              <m:t>𝒊</m:t>
                            </m:r>
                          </m:sub>
                        </m:sSub>
                        <m:r>
                          <a:rPr lang="en-US" altLang="zh-CN" sz="2000" b="1" i="1" smtClean="0">
                            <a:latin typeface="Cambria Math" panose="02040503050406030204" pitchFamily="18" charset="0"/>
                          </a:rPr>
                          <m:t>)</m:t>
                        </m:r>
                      </m:den>
                    </m:f>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𝒈</m:t>
                        </m:r>
                      </m:e>
                      <m:sub>
                        <m:r>
                          <a:rPr lang="en-US" altLang="zh-CN" sz="2000" i="1">
                            <a:latin typeface="Cambria Math" panose="02040503050406030204" pitchFamily="18" charset="0"/>
                          </a:rPr>
                          <m:t>𝒊</m:t>
                        </m:r>
                      </m:sub>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𝒌</m:t>
                            </m:r>
                          </m:e>
                        </m:d>
                      </m:sup>
                    </m:sSubSup>
                  </m:oMath>
                </a14:m>
                <a:r>
                  <a:rPr lang="en-US" altLang="zh-CN" sz="2000" dirty="0"/>
                  <a:t>,</a:t>
                </a:r>
                <a:r>
                  <a:rPr lang="zh-CN" altLang="en-US" sz="2000" dirty="0"/>
                  <a:t>完全消除学习率的影响</a:t>
                </a:r>
                <a:endParaRPr lang="en-US" altLang="zh-C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33902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显然上述方法都是一阶方法，实际上对一阶方法还有很多变种</a:t>
                </a:r>
                <a:endParaRPr lang="en-US" altLang="zh-CN" sz="2400" dirty="0"/>
              </a:p>
              <a:p>
                <a:pPr lvl="1"/>
                <a:r>
                  <a:rPr lang="en-US" altLang="zh-CN" sz="2000" dirty="0"/>
                  <a:t>Momentum</a:t>
                </a:r>
                <a:r>
                  <a:rPr lang="zh-CN" altLang="en-US" sz="2000" dirty="0"/>
                  <a:t>更新；</a:t>
                </a:r>
                <a:r>
                  <a:rPr lang="en-US" altLang="zh-CN" sz="2000" dirty="0" err="1"/>
                  <a:t>Nesterov</a:t>
                </a:r>
                <a:r>
                  <a:rPr lang="en-US" altLang="zh-CN" sz="2000" dirty="0"/>
                  <a:t> Momentum</a:t>
                </a:r>
                <a:r>
                  <a:rPr lang="zh-CN" altLang="en-US" sz="2000" dirty="0"/>
                  <a:t>；</a:t>
                </a:r>
                <a14:m>
                  <m:oMath xmlns:m="http://schemas.openxmlformats.org/officeDocument/2006/math">
                    <m:r>
                      <m:rPr>
                        <m:sty m:val="p"/>
                      </m:rPr>
                      <a:rPr lang="en-US" altLang="zh-CN" sz="2000" i="1" dirty="0">
                        <a:latin typeface="Cambria Math" panose="02040503050406030204" pitchFamily="18" charset="0"/>
                      </a:rPr>
                      <m:t>Adagrad</m:t>
                    </m:r>
                  </m:oMath>
                </a14:m>
                <a:r>
                  <a:rPr lang="zh-CN" altLang="en-US" sz="2000" dirty="0"/>
                  <a:t>方法</a:t>
                </a:r>
                <a:r>
                  <a:rPr lang="en-US" altLang="zh-CN" sz="2000" dirty="0"/>
                  <a:t>(</a:t>
                </a:r>
                <a:r>
                  <a:rPr lang="zh-CN" altLang="en-US" sz="2000" dirty="0"/>
                  <a:t>自适应子梯度方法</a:t>
                </a:r>
                <a:r>
                  <a:rPr lang="en-US" altLang="zh-CN" sz="2000" dirty="0"/>
                  <a:t>)</a:t>
                </a:r>
              </a:p>
              <a:p>
                <a:pPr lvl="1"/>
                <a:r>
                  <a:rPr lang="en-US" altLang="zh-CN" sz="2000" dirty="0" err="1"/>
                  <a:t>RMSProp</a:t>
                </a:r>
                <a:r>
                  <a:rPr lang="zh-CN" altLang="en-US" sz="2000" dirty="0"/>
                  <a:t>；</a:t>
                </a:r>
                <a:r>
                  <a:rPr lang="en-US" altLang="zh-CN" sz="2000" dirty="0" err="1"/>
                  <a:t>Adadelta</a:t>
                </a:r>
                <a:endParaRPr lang="en-US" altLang="zh-CN" sz="2000" dirty="0"/>
              </a:p>
              <a:p>
                <a:pPr lvl="1"/>
                <a:r>
                  <a:rPr lang="en-US" altLang="zh-CN" sz="2000" dirty="0"/>
                  <a:t>Adam(Adaptive moment estimation)-2015</a:t>
                </a:r>
              </a:p>
              <a:p>
                <a:pPr lvl="1"/>
                <a:r>
                  <a:rPr lang="zh-CN" altLang="en-US" sz="2000" dirty="0"/>
                  <a:t>修改每一个参数的学习率，存储指数衰减平方梯度，如</a:t>
                </a:r>
                <a:r>
                  <a:rPr lang="en-US" altLang="zh-CN" sz="2000" dirty="0" err="1"/>
                  <a:t>RMSProp,Adadelta</a:t>
                </a:r>
                <a:r>
                  <a:rPr lang="en-US" altLang="zh-CN" sz="2000" dirty="0"/>
                  <a:t>,</a:t>
                </a:r>
                <a:r>
                  <a:rPr lang="zh-CN" altLang="en-US" sz="2000" dirty="0"/>
                  <a:t>以及指数衰减梯度，如</a:t>
                </a:r>
                <a:r>
                  <a:rPr lang="en-US" altLang="zh-CN" sz="2000" dirty="0"/>
                  <a:t>Momentum</a:t>
                </a:r>
              </a:p>
              <a:p>
                <a:pPr lvl="1"/>
                <a:r>
                  <a:rPr lang="zh-CN" altLang="en-US" sz="2000" dirty="0"/>
                  <a:t>初始化梯度和平方梯度为</a:t>
                </a:r>
                <a:r>
                  <a:rPr lang="en-US" altLang="zh-CN" sz="2000" dirty="0"/>
                  <a:t>0</a:t>
                </a:r>
                <a:r>
                  <a:rPr lang="zh-CN" altLang="en-US" sz="2000" dirty="0"/>
                  <a:t>时会引入偏差，因此需要专门的偏差校正来减轻这个问题（</a:t>
                </a:r>
                <a14:m>
                  <m:oMath xmlns:m="http://schemas.openxmlformats.org/officeDocument/2006/math">
                    <m:r>
                      <a:rPr lang="en-US" altLang="zh-CN" sz="2000" b="1" i="1" smtClean="0">
                        <a:latin typeface="Cambria Math" panose="02040503050406030204" pitchFamily="18" charset="0"/>
                      </a:rPr>
                      <m:t>𝜶</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𝜸</m:t>
                        </m:r>
                      </m:e>
                      <m:sub>
                        <m:r>
                          <a:rPr lang="en-US" altLang="zh-CN" sz="2000" b="1" i="1" smtClean="0">
                            <a:latin typeface="Cambria Math" panose="02040503050406030204" pitchFamily="18" charset="0"/>
                          </a:rPr>
                          <m:t>𝒗</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𝟗</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𝜸</m:t>
                        </m:r>
                      </m:e>
                      <m:sub>
                        <m:r>
                          <a:rPr lang="en-US" altLang="zh-CN" sz="2000" b="1" i="1" smtClean="0">
                            <a:latin typeface="Cambria Math" panose="02040503050406030204" pitchFamily="18" charset="0"/>
                          </a:rPr>
                          <m:t>𝒔</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𝟗𝟗𝟗</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𝝐</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𝟎</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𝟖</m:t>
                        </m:r>
                      </m:sup>
                    </m:sSup>
                  </m:oMath>
                </a14:m>
                <a:r>
                  <a:rPr lang="zh-CN" altLang="en-US" sz="2000" dirty="0"/>
                  <a:t>）</a:t>
                </a:r>
                <a:endParaRPr lang="en-US" altLang="zh-CN" sz="2000" dirty="0"/>
              </a:p>
              <a:p>
                <a:pPr lvl="1"/>
                <a:r>
                  <a:rPr lang="zh-CN" altLang="en-US" sz="2000" dirty="0"/>
                  <a:t>带偏差的衰减</a:t>
                </a:r>
                <a:r>
                  <a:rPr lang="en-US" altLang="zh-CN" sz="2000" dirty="0"/>
                  <a:t>momentum:</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𝒗</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𝜸</m:t>
                        </m:r>
                      </m:e>
                      <m:sub>
                        <m:r>
                          <a:rPr lang="en-US" altLang="zh-CN" sz="2000" b="1" i="1" smtClean="0">
                            <a:latin typeface="Cambria Math" panose="02040503050406030204" pitchFamily="18" charset="0"/>
                          </a:rPr>
                          <m:t>𝒗</m:t>
                        </m:r>
                      </m:sub>
                    </m:sSub>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𝒗</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𝜸</m:t>
                            </m:r>
                          </m:e>
                          <m:sub>
                            <m:r>
                              <a:rPr lang="en-US" altLang="zh-CN" sz="2000" b="1" i="1" smtClean="0">
                                <a:latin typeface="Cambria Math" panose="02040503050406030204" pitchFamily="18" charset="0"/>
                              </a:rPr>
                              <m:t>𝒗</m:t>
                            </m:r>
                          </m:sub>
                        </m:sSub>
                      </m:e>
                    </m:d>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𝒈</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oMath>
                </a14:m>
                <a:endParaRPr lang="en-US" altLang="zh-CN" sz="2000" b="1" dirty="0"/>
              </a:p>
              <a:p>
                <a:pPr lvl="1"/>
                <a:r>
                  <a:rPr lang="zh-CN" altLang="en-US" sz="2000" dirty="0"/>
                  <a:t>带偏差的衰减</a:t>
                </a:r>
                <a:r>
                  <a:rPr lang="en-US" altLang="zh-CN" sz="2000" dirty="0"/>
                  <a:t>sq. gradient:</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𝒔</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𝜸</m:t>
                        </m:r>
                      </m:e>
                      <m:sub>
                        <m:r>
                          <a:rPr lang="en-US" altLang="zh-CN" sz="2000" b="1" i="1" smtClean="0">
                            <a:latin typeface="Cambria Math" panose="02040503050406030204" pitchFamily="18" charset="0"/>
                          </a:rPr>
                          <m:t>𝒔</m:t>
                        </m:r>
                      </m:sub>
                    </m:sSub>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𝒔</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𝜸</m:t>
                            </m:r>
                          </m:e>
                          <m:sub>
                            <m:r>
                              <a:rPr lang="en-US" altLang="zh-CN" sz="2000" b="1" i="1" smtClean="0">
                                <a:latin typeface="Cambria Math" panose="02040503050406030204" pitchFamily="18" charset="0"/>
                              </a:rPr>
                              <m:t>𝒔</m:t>
                            </m:r>
                          </m:sub>
                        </m:sSub>
                      </m:e>
                    </m:d>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𝒈</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𝒈</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e>
                    </m:d>
                  </m:oMath>
                </a14:m>
                <a:endParaRPr lang="en-US" altLang="zh-CN" sz="2000" dirty="0"/>
              </a:p>
              <a:p>
                <a:pPr lvl="1"/>
                <a:r>
                  <a:rPr lang="zh-CN" altLang="en-US" sz="2000" dirty="0"/>
                  <a:t>校正的衰减</a:t>
                </a:r>
                <a:r>
                  <a:rPr lang="en-US" altLang="zh-CN" sz="2000" dirty="0"/>
                  <a:t>momentum</a:t>
                </a:r>
                <a:r>
                  <a:rPr lang="zh-CN" altLang="en-US" sz="2000" dirty="0"/>
                  <a:t>：</a:t>
                </a:r>
                <a14:m>
                  <m:oMath xmlns:m="http://schemas.openxmlformats.org/officeDocument/2006/math">
                    <m:sSup>
                      <m:sSupPr>
                        <m:ctrlPr>
                          <a:rPr lang="en-US" altLang="zh-CN" sz="2400" b="1" i="1" dirty="0" smtClean="0">
                            <a:latin typeface="Cambria Math" panose="02040503050406030204" pitchFamily="18" charset="0"/>
                          </a:rPr>
                        </m:ctrlPr>
                      </m:sSupPr>
                      <m:e>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𝒗</m:t>
                            </m:r>
                          </m:e>
                        </m:acc>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𝒌</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e>
                        </m:d>
                      </m:sup>
                    </m:sSup>
                    <m:r>
                      <a:rPr lang="en-US" altLang="zh-CN" sz="2400" b="1" i="1" dirty="0" smtClean="0">
                        <a:latin typeface="Cambria Math" panose="02040503050406030204" pitchFamily="18" charset="0"/>
                      </a:rPr>
                      <m:t>=</m:t>
                    </m:r>
                    <m:f>
                      <m:fPr>
                        <m:ctrlPr>
                          <a:rPr lang="en-US" altLang="zh-CN" sz="2400" b="1" i="1" dirty="0" smtClean="0">
                            <a:latin typeface="Cambria Math" panose="02040503050406030204" pitchFamily="18" charset="0"/>
                          </a:rPr>
                        </m:ctrlPr>
                      </m:fPr>
                      <m:num>
                        <m:sSup>
                          <m:sSupPr>
                            <m:ctrlPr>
                              <a:rPr lang="en-US" altLang="zh-CN" sz="2400" b="1" i="1" dirty="0" smtClean="0">
                                <a:latin typeface="Cambria Math" panose="02040503050406030204" pitchFamily="18" charset="0"/>
                              </a:rPr>
                            </m:ctrlPr>
                          </m:sSupPr>
                          <m:e>
                            <m:acc>
                              <m:accPr>
                                <m:chr m:val="̂"/>
                                <m:ctrlPr>
                                  <a:rPr lang="en-US" altLang="zh-CN" sz="2400" b="1" i="1" dirty="0" smtClean="0">
                                    <a:latin typeface="Cambria Math" panose="02040503050406030204" pitchFamily="18" charset="0"/>
                                  </a:rPr>
                                </m:ctrlPr>
                              </m:accPr>
                              <m:e>
                                <m:r>
                                  <a:rPr lang="en-US" altLang="zh-CN" sz="2400" b="1" i="1" dirty="0" smtClean="0">
                                    <a:latin typeface="Cambria Math" panose="02040503050406030204" pitchFamily="18" charset="0"/>
                                  </a:rPr>
                                  <m:t>𝒗</m:t>
                                </m:r>
                              </m:e>
                            </m:acc>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𝒌</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e>
                            </m:d>
                          </m:sup>
                        </m:sSup>
                      </m:num>
                      <m:den>
                        <m:r>
                          <a:rPr lang="en-US" altLang="zh-CN" sz="2400" b="1" i="1" dirty="0" smtClean="0">
                            <a:latin typeface="Cambria Math" panose="02040503050406030204" pitchFamily="18" charset="0"/>
                          </a:rPr>
                          <m:t>𝟏</m:t>
                        </m:r>
                        <m:r>
                          <a:rPr lang="en-US" altLang="zh-CN" sz="2400" b="1" i="1" dirty="0" smtClean="0">
                            <a:latin typeface="Cambria Math" panose="02040503050406030204" pitchFamily="18" charset="0"/>
                          </a:rPr>
                          <m:t>−</m:t>
                        </m:r>
                        <m:sSubSup>
                          <m:sSubSupPr>
                            <m:ctrlPr>
                              <a:rPr lang="en-US" altLang="zh-CN" sz="2400" b="1" i="1" dirty="0" smtClean="0">
                                <a:latin typeface="Cambria Math" panose="02040503050406030204" pitchFamily="18" charset="0"/>
                              </a:rPr>
                            </m:ctrlPr>
                          </m:sSubSupPr>
                          <m:e>
                            <m:r>
                              <a:rPr lang="en-US" altLang="zh-CN" sz="2400" b="1" i="1" dirty="0" smtClean="0">
                                <a:latin typeface="Cambria Math" panose="02040503050406030204" pitchFamily="18" charset="0"/>
                              </a:rPr>
                              <m:t>𝜸</m:t>
                            </m:r>
                          </m:e>
                          <m:sub>
                            <m:r>
                              <a:rPr lang="en-US" altLang="zh-CN" sz="2400" b="1" i="1" dirty="0" smtClean="0">
                                <a:latin typeface="Cambria Math" panose="02040503050406030204" pitchFamily="18" charset="0"/>
                              </a:rPr>
                              <m:t>𝒗</m:t>
                            </m:r>
                          </m:sub>
                          <m:sup>
                            <m:r>
                              <a:rPr lang="en-US" altLang="zh-CN" sz="2400" b="1" i="1" dirty="0" smtClean="0">
                                <a:latin typeface="Cambria Math" panose="02040503050406030204" pitchFamily="18" charset="0"/>
                              </a:rPr>
                              <m:t>𝒌</m:t>
                            </m:r>
                          </m:sup>
                        </m:sSubSup>
                      </m:den>
                    </m:f>
                  </m:oMath>
                </a14:m>
                <a:endParaRPr lang="en-US" altLang="zh-CN" sz="2000" dirty="0"/>
              </a:p>
              <a:p>
                <a:pPr lvl="1"/>
                <a:r>
                  <a:rPr lang="zh-CN" altLang="en-US" sz="2000" dirty="0"/>
                  <a:t>校正的衰减</a:t>
                </a:r>
                <a:r>
                  <a:rPr lang="en-US" altLang="zh-CN" sz="2000" dirty="0"/>
                  <a:t>sq. gradient</a:t>
                </a:r>
                <a:r>
                  <a:rPr lang="zh-CN" altLang="en-US" sz="2000" dirty="0"/>
                  <a:t>：</a:t>
                </a:r>
                <a14:m>
                  <m:oMath xmlns:m="http://schemas.openxmlformats.org/officeDocument/2006/math">
                    <m:sSup>
                      <m:sSupPr>
                        <m:ctrlPr>
                          <a:rPr lang="en-US" altLang="zh-CN" sz="2400" b="1" i="1" dirty="0" smtClean="0">
                            <a:latin typeface="Cambria Math" panose="02040503050406030204" pitchFamily="18" charset="0"/>
                          </a:rPr>
                        </m:ctrlPr>
                      </m:sSupPr>
                      <m:e>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𝒔</m:t>
                            </m:r>
                          </m:e>
                        </m:acc>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𝒌</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e>
                        </m:d>
                      </m:sup>
                    </m:sSup>
                    <m:r>
                      <a:rPr lang="en-US" altLang="zh-CN" sz="2400" b="1" i="1" dirty="0" smtClean="0">
                        <a:latin typeface="Cambria Math" panose="02040503050406030204" pitchFamily="18" charset="0"/>
                      </a:rPr>
                      <m:t>=</m:t>
                    </m:r>
                    <m:f>
                      <m:fPr>
                        <m:ctrlPr>
                          <a:rPr lang="en-US" altLang="zh-CN" sz="2400" b="1" i="1" dirty="0" smtClean="0">
                            <a:latin typeface="Cambria Math" panose="02040503050406030204" pitchFamily="18" charset="0"/>
                          </a:rPr>
                        </m:ctrlPr>
                      </m:fPr>
                      <m:num>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𝒔</m:t>
                            </m:r>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𝒌</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e>
                            </m:d>
                          </m:sup>
                        </m:sSup>
                      </m:num>
                      <m:den>
                        <m:r>
                          <a:rPr lang="en-US" altLang="zh-CN" sz="2400" b="1" i="1" dirty="0" smtClean="0">
                            <a:latin typeface="Cambria Math" panose="02040503050406030204" pitchFamily="18" charset="0"/>
                          </a:rPr>
                          <m:t>𝟏</m:t>
                        </m:r>
                        <m:r>
                          <a:rPr lang="en-US" altLang="zh-CN" sz="2400" b="1" i="1" dirty="0" smtClean="0">
                            <a:latin typeface="Cambria Math" panose="02040503050406030204" pitchFamily="18" charset="0"/>
                          </a:rPr>
                          <m:t>−</m:t>
                        </m:r>
                        <m:sSubSup>
                          <m:sSubSupPr>
                            <m:ctrlPr>
                              <a:rPr lang="en-US" altLang="zh-CN" sz="2400" b="1" i="1" dirty="0" smtClean="0">
                                <a:latin typeface="Cambria Math" panose="02040503050406030204" pitchFamily="18" charset="0"/>
                              </a:rPr>
                            </m:ctrlPr>
                          </m:sSubSupPr>
                          <m:e>
                            <m:r>
                              <a:rPr lang="en-US" altLang="zh-CN" sz="2400" b="1" i="1" dirty="0" smtClean="0">
                                <a:latin typeface="Cambria Math" panose="02040503050406030204" pitchFamily="18" charset="0"/>
                              </a:rPr>
                              <m:t>𝜸</m:t>
                            </m:r>
                          </m:e>
                          <m:sub>
                            <m:r>
                              <a:rPr lang="en-US" altLang="zh-CN" sz="2400" b="1" i="1" dirty="0" smtClean="0">
                                <a:latin typeface="Cambria Math" panose="02040503050406030204" pitchFamily="18" charset="0"/>
                              </a:rPr>
                              <m:t>𝒔</m:t>
                            </m:r>
                          </m:sub>
                          <m:sup>
                            <m:r>
                              <a:rPr lang="en-US" altLang="zh-CN" sz="2400" b="1" i="1" dirty="0" smtClean="0">
                                <a:latin typeface="Cambria Math" panose="02040503050406030204" pitchFamily="18" charset="0"/>
                              </a:rPr>
                              <m:t>𝒌</m:t>
                            </m:r>
                          </m:sup>
                        </m:sSubSup>
                      </m:den>
                    </m:f>
                  </m:oMath>
                </a14:m>
                <a:endParaRPr lang="en-US" altLang="zh-CN" sz="2000" dirty="0"/>
              </a:p>
              <a:p>
                <a:pPr lvl="1"/>
                <a:r>
                  <a:rPr lang="zh-CN" altLang="en-US" sz="2000" dirty="0"/>
                  <a:t>迭代：</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𝜶</m:t>
                        </m:r>
                        <m:sSup>
                          <m:sSupPr>
                            <m:ctrlPr>
                              <a:rPr lang="en-US" altLang="zh-CN" sz="2000" b="1" i="1" smtClean="0">
                                <a:latin typeface="Cambria Math" panose="02040503050406030204" pitchFamily="18" charset="0"/>
                              </a:rPr>
                            </m:ctrlPr>
                          </m:sSupPr>
                          <m:e>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𝒗</m:t>
                                </m:r>
                              </m:e>
                            </m:acc>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num>
                      <m:den>
                        <m:r>
                          <a:rPr lang="en-US" altLang="zh-CN" sz="2000" b="1" i="1" smtClean="0">
                            <a:latin typeface="Cambria Math" panose="02040503050406030204" pitchFamily="18" charset="0"/>
                          </a:rPr>
                          <m:t>𝝐</m:t>
                        </m:r>
                        <m:r>
                          <a:rPr lang="en-US" altLang="zh-CN" sz="2000" b="1" i="1" smtClean="0">
                            <a:latin typeface="Cambria Math" panose="02040503050406030204" pitchFamily="18" charset="0"/>
                          </a:rPr>
                          <m:t>+</m:t>
                        </m:r>
                        <m:rad>
                          <m:radPr>
                            <m:degHide m:val="on"/>
                            <m:ctrlPr>
                              <a:rPr lang="en-US" altLang="zh-CN" sz="2000" b="1" i="1" smtClean="0">
                                <a:latin typeface="Cambria Math" panose="02040503050406030204" pitchFamily="18" charset="0"/>
                              </a:rPr>
                            </m:ctrlPr>
                          </m:radPr>
                          <m:deg/>
                          <m:e>
                            <m:sSup>
                              <m:sSupPr>
                                <m:ctrlPr>
                                  <a:rPr lang="en-US" altLang="zh-CN" sz="2400" b="1" i="1" dirty="0" smtClean="0">
                                    <a:latin typeface="Cambria Math" panose="02040503050406030204" pitchFamily="18" charset="0"/>
                                  </a:rPr>
                                </m:ctrlPr>
                              </m:sSupPr>
                              <m:e>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𝒔</m:t>
                                    </m:r>
                                  </m:e>
                                </m:acc>
                              </m:e>
                              <m:sup>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𝒌</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e>
                                </m:d>
                              </m:sup>
                            </m:sSup>
                          </m:e>
                        </m:rad>
                      </m:den>
                    </m:f>
                  </m:oMath>
                </a14:m>
                <a:endParaRPr lang="en-US" altLang="zh-C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6" t="-1193" r="-728" b="-52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031859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梯度加速方法一般要么对学习率特别敏感，要么需要在执行过程中浪费很长时间来修改学习率</a:t>
                </a:r>
                <a:endParaRPr lang="en-US" altLang="zh-CN" sz="2000" dirty="0"/>
              </a:p>
              <a:p>
                <a:r>
                  <a:rPr lang="zh-CN" altLang="en-US" sz="2000" dirty="0"/>
                  <a:t>而学习率表明方法对梯度信号到底有多敏感！学习率太高或太低都会显著影响算法的性能</a:t>
                </a:r>
                <a:endParaRPr lang="en-US" altLang="zh-CN" sz="2000" dirty="0"/>
              </a:p>
              <a:p>
                <a:r>
                  <a:rPr lang="en-US" altLang="zh-CN" sz="2000" dirty="0"/>
                  <a:t>2018</a:t>
                </a:r>
                <a:r>
                  <a:rPr lang="zh-CN" altLang="en-US" sz="2000" dirty="0"/>
                  <a:t>年</a:t>
                </a:r>
                <a:r>
                  <a:rPr lang="en-US" altLang="zh-CN" sz="2000" dirty="0"/>
                  <a:t>ICML</a:t>
                </a:r>
                <a:r>
                  <a:rPr lang="zh-CN" altLang="en-US" sz="2000" dirty="0"/>
                  <a:t>提出</a:t>
                </a:r>
                <a:r>
                  <a:rPr lang="en-US" altLang="zh-CN" sz="2000" dirty="0" err="1"/>
                  <a:t>Hypergradient</a:t>
                </a:r>
                <a:r>
                  <a:rPr lang="en-US" altLang="zh-CN" sz="2000" dirty="0"/>
                  <a:t> descent</a:t>
                </a:r>
                <a:r>
                  <a:rPr lang="zh-CN" altLang="en-US" sz="2000" dirty="0"/>
                  <a:t>方法，认为学习率的的导数应该对改进优化器的性能有用</a:t>
                </a:r>
                <a:endParaRPr lang="en-US" altLang="zh-CN" sz="2000" dirty="0"/>
              </a:p>
              <a:p>
                <a:r>
                  <a:rPr lang="zh-CN" altLang="en-US" sz="2000" dirty="0"/>
                  <a:t>超梯度是对超参数的导数，超梯度算法降低了对超参数的敏感性，允许更快速的自适应</a:t>
                </a:r>
                <a:endParaRPr lang="en-US" altLang="zh-CN" sz="2000" dirty="0"/>
              </a:p>
              <a:p>
                <a:r>
                  <a:rPr lang="zh-CN" altLang="en-US" sz="2000" dirty="0"/>
                  <a:t>超梯度下降将梯度下降应用到隐含下降方法的学习率上，要求目标函数对学习率求偏导数。对于梯度下降，其偏导数为：</a:t>
                </a:r>
                <a:endParaRPr lang="en-US" altLang="zh-CN" sz="2000" dirty="0"/>
              </a:p>
              <a:p>
                <a14:m>
                  <m:oMath xmlns:m="http://schemas.openxmlformats.org/officeDocument/2006/math">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e>
                        </m:d>
                      </m:num>
                      <m:den>
                        <m:r>
                          <a:rPr lang="en-US" altLang="zh-CN" sz="2000" b="1" i="1" smtClean="0">
                            <a:latin typeface="Cambria Math" panose="02040503050406030204" pitchFamily="18" charset="0"/>
                          </a:rPr>
                          <m:t>𝝏𝜶</m:t>
                        </m:r>
                      </m:den>
                    </m:f>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𝒈</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e>
                        </m:d>
                      </m:e>
                      <m:sup>
                        <m:r>
                          <a:rPr lang="en-US" altLang="zh-CN" sz="2000" b="1" i="1" smtClean="0">
                            <a:latin typeface="Cambria Math" panose="02040503050406030204" pitchFamily="18" charset="0"/>
                          </a:rPr>
                          <m:t>𝑻</m:t>
                        </m:r>
                      </m:sup>
                    </m:sSup>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m:t>
                        </m:r>
                      </m:num>
                      <m:den>
                        <m:r>
                          <a:rPr lang="en-US" altLang="zh-CN" sz="2000" b="1" i="1" smtClean="0">
                            <a:latin typeface="Cambria Math" panose="02040503050406030204" pitchFamily="18" charset="0"/>
                          </a:rPr>
                          <m:t>𝝏𝜶</m:t>
                        </m:r>
                      </m:den>
                    </m:f>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𝜶</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𝒈</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e>
                    </m:d>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𝒈</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e>
                        </m:d>
                      </m:e>
                      <m:sup>
                        <m:r>
                          <a:rPr lang="en-US" altLang="zh-CN" sz="2000" b="1" i="1" smtClean="0">
                            <a:latin typeface="Cambria Math" panose="02040503050406030204" pitchFamily="18" charset="0"/>
                          </a:rPr>
                          <m:t>𝑻</m:t>
                        </m:r>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𝒈</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e>
                    </m:d>
                  </m:oMath>
                </a14:m>
                <a:endParaRPr lang="en-US" altLang="zh-CN" sz="2000" dirty="0"/>
              </a:p>
              <a:p>
                <a:r>
                  <a:rPr lang="zh-CN" altLang="en-US" sz="2000" dirty="0"/>
                  <a:t>超梯度的计算要求上一次的梯度，最终的更新规则为</a:t>
                </a:r>
                <a:r>
                  <a:rPr lang="en-US" altLang="zh-CN" sz="2000" dirty="0"/>
                  <a:t>:</a:t>
                </a:r>
              </a:p>
              <a:p>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𝜶</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𝜶</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e>
                        </m:d>
                      </m:num>
                      <m:den>
                        <m:r>
                          <a:rPr lang="en-US" altLang="zh-CN" sz="2000" b="1" i="1" smtClean="0">
                            <a:latin typeface="Cambria Math" panose="02040503050406030204" pitchFamily="18" charset="0"/>
                          </a:rPr>
                          <m:t>𝝏𝜶</m:t>
                        </m:r>
                      </m:den>
                    </m:f>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𝜶</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𝝁</m:t>
                    </m:r>
                    <m:r>
                      <a:rPr lang="en-US" altLang="zh-CN" sz="2000" b="1" i="1" smtClean="0">
                        <a:latin typeface="Cambria Math" panose="02040503050406030204" pitchFamily="18" charset="0"/>
                      </a:rPr>
                      <m:t> </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𝒈</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e>
                                </m:d>
                              </m:sup>
                            </m:sSup>
                          </m:e>
                        </m:d>
                      </m:e>
                      <m:sup>
                        <m:r>
                          <a:rPr lang="en-US" altLang="zh-CN" sz="2000" b="1" i="1" smtClean="0">
                            <a:latin typeface="Cambria Math" panose="02040503050406030204" pitchFamily="18" charset="0"/>
                          </a:rPr>
                          <m:t>𝑻</m:t>
                        </m:r>
                      </m:sup>
                    </m:sSup>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𝒈</m:t>
                        </m:r>
                      </m:e>
                      <m: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sup>
                    </m:sSup>
                  </m:oMath>
                </a14:m>
                <a:r>
                  <a:rPr lang="en-US" altLang="zh-CN" sz="2000" dirty="0"/>
                  <a:t>,</a:t>
                </a:r>
                <a:r>
                  <a:rPr lang="zh-CN" altLang="en-US" sz="2000" dirty="0"/>
                  <a:t>为超参数学习率</a:t>
                </a:r>
                <a:endParaRPr lang="en-US" altLang="zh-C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542" r="-463"/>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628C2D7D-51B7-4FAD-8A08-799583B2A3A9}"/>
              </a:ext>
            </a:extLst>
          </p:cNvPr>
          <p:cNvSpPr/>
          <p:nvPr/>
        </p:nvSpPr>
        <p:spPr>
          <a:xfrm>
            <a:off x="344488" y="6407706"/>
            <a:ext cx="9361487" cy="738664"/>
          </a:xfrm>
          <a:prstGeom prst="rect">
            <a:avLst/>
          </a:prstGeom>
        </p:spPr>
        <p:txBody>
          <a:bodyPr wrap="square">
            <a:spAutoFit/>
          </a:bodyPr>
          <a:lstStyle/>
          <a:p>
            <a:r>
              <a:rPr lang="en-US" altLang="zh-CN" sz="1400" b="0" dirty="0">
                <a:solidFill>
                  <a:srgbClr val="FF0000"/>
                </a:solidFill>
                <a:latin typeface="TeXGyrePagella-Regular-Identity-H"/>
              </a:rPr>
              <a:t>A. G. </a:t>
            </a:r>
            <a:r>
              <a:rPr lang="en-US" altLang="zh-CN" sz="1400" b="0" dirty="0" err="1">
                <a:solidFill>
                  <a:srgbClr val="FF0000"/>
                </a:solidFill>
                <a:latin typeface="TeXGyrePagella-Regular-Identity-H"/>
              </a:rPr>
              <a:t>Baydin</a:t>
            </a:r>
            <a:r>
              <a:rPr lang="en-US" altLang="zh-CN" sz="1400" b="0" dirty="0">
                <a:solidFill>
                  <a:srgbClr val="FF0000"/>
                </a:solidFill>
                <a:latin typeface="TeXGyrePagella-Regular-Identity-H"/>
              </a:rPr>
              <a:t>, R. Cornish, D. M. Rubio, M. Schmidt, and F. Wood, ‘‘Online Learning Rate Adaptation with </a:t>
            </a:r>
            <a:r>
              <a:rPr lang="en-US" altLang="zh-CN" sz="1400" b="0" dirty="0" err="1">
                <a:solidFill>
                  <a:srgbClr val="FF0000"/>
                </a:solidFill>
                <a:latin typeface="TeXGyrePagella-Regular-Identity-H"/>
              </a:rPr>
              <a:t>Hypergradient</a:t>
            </a:r>
            <a:r>
              <a:rPr lang="en-US" altLang="zh-CN" sz="1400" b="0" dirty="0">
                <a:solidFill>
                  <a:srgbClr val="FF0000"/>
                </a:solidFill>
                <a:latin typeface="TeXGyrePagella-Regular-Identity-H"/>
              </a:rPr>
              <a:t> Descent,’’ in </a:t>
            </a:r>
            <a:r>
              <a:rPr lang="en-US" altLang="zh-CN" sz="1400" b="0" i="1" dirty="0">
                <a:solidFill>
                  <a:srgbClr val="FF0000"/>
                </a:solidFill>
                <a:latin typeface="TeXGyrePagella-Italic-Identity-H"/>
              </a:rPr>
              <a:t>International Conference on Learning Representations (ICLR)</a:t>
            </a:r>
            <a:r>
              <a:rPr lang="en-US" altLang="zh-CN" sz="1400" b="0" dirty="0">
                <a:solidFill>
                  <a:srgbClr val="FF0000"/>
                </a:solidFill>
                <a:latin typeface="TeXGyrePagella-Regular-Identity-H"/>
              </a:rPr>
              <a:t>, 2018.</a:t>
            </a:r>
            <a:r>
              <a:rPr lang="en-US" altLang="zh-CN" sz="1400" dirty="0">
                <a:solidFill>
                  <a:srgbClr val="FF0000"/>
                </a:solidFill>
              </a:rPr>
              <a:t> </a:t>
            </a:r>
            <a:br>
              <a:rPr lang="en-US" altLang="zh-CN" sz="1400" dirty="0">
                <a:solidFill>
                  <a:srgbClr val="FF0000"/>
                </a:solidFill>
              </a:rPr>
            </a:br>
            <a:endParaRPr lang="zh-CN" altLang="en-US" sz="1400" dirty="0">
              <a:solidFill>
                <a:srgbClr val="FF0000"/>
              </a:solidFill>
            </a:endParaRPr>
          </a:p>
        </p:txBody>
      </p:sp>
    </p:spTree>
    <p:extLst>
      <p:ext uri="{BB962C8B-B14F-4D97-AF65-F5344CB8AC3E}">
        <p14:creationId xmlns:p14="http://schemas.microsoft.com/office/powerpoint/2010/main" val="254242083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52088A-4071-46BB-ACF0-5C8750D04ADD}"/>
              </a:ext>
            </a:extLst>
          </p:cNvPr>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p:sp>
        <p:nvSpPr>
          <p:cNvPr id="3" name="内容占位符 2">
            <a:extLst>
              <a:ext uri="{FF2B5EF4-FFF2-40B4-BE49-F238E27FC236}">
                <a16:creationId xmlns:a16="http://schemas.microsoft.com/office/drawing/2014/main" id="{7BDE8E58-4DA6-4953-A79C-1772821E3347}"/>
              </a:ext>
            </a:extLst>
          </p:cNvPr>
          <p:cNvSpPr>
            <a:spLocks noGrp="1"/>
          </p:cNvSpPr>
          <p:nvPr>
            <p:ph idx="1"/>
          </p:nvPr>
        </p:nvSpPr>
        <p:spPr/>
        <p:txBody>
          <a:bodyPr/>
          <a:lstStyle/>
          <a:p>
            <a:r>
              <a:rPr lang="zh-CN" altLang="en-US" dirty="0"/>
              <a:t>超梯度下降可以应用到任何类似梯度下降算法中</a:t>
            </a:r>
            <a:endParaRPr lang="en-US" altLang="zh-CN" dirty="0"/>
          </a:p>
          <a:p>
            <a:pPr lvl="1"/>
            <a:r>
              <a:rPr lang="zh-CN" altLang="en-US" dirty="0"/>
              <a:t>黑线表示</a:t>
            </a:r>
            <a:r>
              <a:rPr lang="en-US" altLang="zh-CN" dirty="0" err="1"/>
              <a:t>Hypermomentum</a:t>
            </a:r>
            <a:endParaRPr lang="en-US" altLang="zh-CN" dirty="0"/>
          </a:p>
          <a:p>
            <a:pPr lvl="1"/>
            <a:r>
              <a:rPr lang="zh-CN" altLang="en-US" dirty="0"/>
              <a:t>红线表示</a:t>
            </a:r>
            <a:r>
              <a:rPr lang="en-US" altLang="zh-CN" dirty="0"/>
              <a:t>Hyper-</a:t>
            </a:r>
            <a:r>
              <a:rPr lang="en-US" altLang="zh-CN" dirty="0" err="1"/>
              <a:t>Nesterov</a:t>
            </a:r>
            <a:endParaRPr lang="zh-CN" altLang="en-US" dirty="0"/>
          </a:p>
        </p:txBody>
      </p:sp>
      <p:pic>
        <p:nvPicPr>
          <p:cNvPr id="4" name="图片 3">
            <a:extLst>
              <a:ext uri="{FF2B5EF4-FFF2-40B4-BE49-F238E27FC236}">
                <a16:creationId xmlns:a16="http://schemas.microsoft.com/office/drawing/2014/main" id="{C89DCE31-091B-4B85-8634-17BBA4B7C2FB}"/>
              </a:ext>
            </a:extLst>
          </p:cNvPr>
          <p:cNvPicPr>
            <a:picLocks noChangeAspect="1"/>
          </p:cNvPicPr>
          <p:nvPr/>
        </p:nvPicPr>
        <p:blipFill>
          <a:blip r:embed="rId2"/>
          <a:stretch>
            <a:fillRect/>
          </a:stretch>
        </p:blipFill>
        <p:spPr>
          <a:xfrm>
            <a:off x="488950" y="2876640"/>
            <a:ext cx="8650288" cy="3866417"/>
          </a:xfrm>
          <a:prstGeom prst="rect">
            <a:avLst/>
          </a:prstGeom>
        </p:spPr>
      </p:pic>
    </p:spTree>
    <p:extLst>
      <p:ext uri="{BB962C8B-B14F-4D97-AF65-F5344CB8AC3E}">
        <p14:creationId xmlns:p14="http://schemas.microsoft.com/office/powerpoint/2010/main" val="194622464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6121C-681C-47D9-83F4-F327DAA2E0F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3660F71-ADC8-442B-A51C-DAF228E9CA9A}"/>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5B98C13B-75CB-48F3-BA53-28EE6B58803F}"/>
              </a:ext>
            </a:extLst>
          </p:cNvPr>
          <p:cNvPicPr>
            <a:picLocks noChangeAspect="1"/>
          </p:cNvPicPr>
          <p:nvPr/>
        </p:nvPicPr>
        <p:blipFill>
          <a:blip r:embed="rId2"/>
          <a:stretch>
            <a:fillRect/>
          </a:stretch>
        </p:blipFill>
        <p:spPr>
          <a:xfrm>
            <a:off x="328612" y="1952997"/>
            <a:ext cx="9248775" cy="3619500"/>
          </a:xfrm>
          <a:prstGeom prst="rect">
            <a:avLst/>
          </a:prstGeom>
        </p:spPr>
      </p:pic>
    </p:spTree>
    <p:extLst>
      <p:ext uri="{BB962C8B-B14F-4D97-AF65-F5344CB8AC3E}">
        <p14:creationId xmlns:p14="http://schemas.microsoft.com/office/powerpoint/2010/main" val="2623041884"/>
      </p:ext>
    </p:extLst>
  </p:cSld>
  <p:clrMapOvr>
    <a:masterClrMapping/>
  </p:clrMapOvr>
  <p:transition spd="med">
    <p:random/>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最速下降法的收敛速率分析示例</a:t>
                </a:r>
                <a:endParaRPr lang="en-US" altLang="zh-CN" dirty="0"/>
              </a:p>
              <a:p>
                <a:r>
                  <a:rPr lang="zh-CN" altLang="en-US" dirty="0"/>
                  <a:t>考虑双变量函数</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d>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𝟐</m:t>
                        </m:r>
                      </m:den>
                    </m:f>
                    <m:d>
                      <m:dPr>
                        <m:ctrlPr>
                          <a:rPr lang="en-US" altLang="zh-CN" b="1" i="1" smtClean="0">
                            <a:latin typeface="Cambria Math" panose="02040503050406030204" pitchFamily="18" charset="0"/>
                          </a:rPr>
                        </m:ctrlPr>
                      </m:dPr>
                      <m:e>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r>
                          <a:rPr lang="en-US" altLang="zh-CN" b="1" i="1" smtClean="0">
                            <a:latin typeface="Cambria Math"/>
                          </a:rPr>
                          <m:t>+</m:t>
                        </m:r>
                        <m:r>
                          <a:rPr lang="en-US" altLang="zh-CN" b="1" i="1" smtClean="0">
                            <a:latin typeface="Cambria Math"/>
                          </a:rPr>
                          <m:t>𝜶</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𝟐</m:t>
                            </m:r>
                          </m:sub>
                          <m:sup>
                            <m:r>
                              <a:rPr lang="en-US" altLang="zh-CN" b="1" i="1" smtClean="0">
                                <a:latin typeface="Cambria Math"/>
                              </a:rPr>
                              <m:t>𝟐</m:t>
                            </m:r>
                          </m:sup>
                        </m:sSubSup>
                      </m:e>
                    </m:d>
                    <m:r>
                      <a:rPr lang="en-US" altLang="zh-CN" b="1" i="1" smtClean="0">
                        <a:latin typeface="Cambria Math"/>
                      </a:rPr>
                      <m:t>,</m:t>
                    </m:r>
                    <m:r>
                      <a:rPr lang="en-US" altLang="zh-CN" b="1" i="1" smtClean="0">
                        <a:latin typeface="Cambria Math"/>
                      </a:rPr>
                      <m:t>𝜶</m:t>
                    </m:r>
                    <m:r>
                      <a:rPr lang="en-US" altLang="zh-CN" b="1" i="1" smtClean="0">
                        <a:latin typeface="Cambria Math"/>
                      </a:rPr>
                      <m:t>&gt;</m:t>
                    </m:r>
                    <m:r>
                      <a:rPr lang="en-US" altLang="zh-CN" b="1" i="1" smtClean="0">
                        <a:latin typeface="Cambria Math"/>
                      </a:rPr>
                      <m:t>𝟏</m:t>
                    </m:r>
                  </m:oMath>
                </a14:m>
                <a:r>
                  <a:rPr lang="en-US" altLang="zh-CN" dirty="0"/>
                  <a:t>,</a:t>
                </a:r>
                <a:r>
                  <a:rPr lang="zh-CN" altLang="en-US" dirty="0"/>
                  <a:t>其</a:t>
                </a:r>
                <a:r>
                  <a:rPr lang="en-US" altLang="zh-CN" dirty="0"/>
                  <a:t>Hessian</a:t>
                </a:r>
                <a:r>
                  <a:rPr lang="zh-CN" altLang="en-US" dirty="0"/>
                  <a:t>矩阵</a:t>
                </a:r>
                <a14:m>
                  <m:oMath xmlns:m="http://schemas.openxmlformats.org/officeDocument/2006/math">
                    <m:r>
                      <a:rPr lang="en-US" altLang="zh-CN" b="1" i="1" smtClean="0">
                        <a:latin typeface="Cambria Math"/>
                      </a:rPr>
                      <m:t>𝑯</m:t>
                    </m:r>
                    <m:r>
                      <a:rPr lang="en-US" altLang="zh-CN" b="1" i="1" smtClean="0">
                        <a:latin typeface="Cambria Math"/>
                      </a:rPr>
                      <m:t>=</m:t>
                    </m:r>
                    <m:r>
                      <a:rPr lang="en-US" altLang="zh-CN" b="1" i="1" smtClean="0">
                        <a:latin typeface="Cambria Math"/>
                      </a:rPr>
                      <m:t>𝒅𝒊𝒂𝒈</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𝜶</m:t>
                    </m:r>
                    <m:r>
                      <a:rPr lang="en-US" altLang="zh-CN" b="1" i="1" smtClean="0">
                        <a:latin typeface="Cambria Math"/>
                      </a:rPr>
                      <m:t>}</m:t>
                    </m:r>
                  </m:oMath>
                </a14:m>
                <a:r>
                  <a:rPr lang="en-US" altLang="zh-CN" dirty="0"/>
                  <a:t>,</a:t>
                </a:r>
                <a:r>
                  <a:rPr lang="zh-CN" altLang="en-US" dirty="0"/>
                  <a:t>定义其</a:t>
                </a:r>
                <a:r>
                  <a:rPr lang="zh-CN" altLang="en-US" dirty="0">
                    <a:solidFill>
                      <a:srgbClr val="CC00CC"/>
                    </a:solidFill>
                  </a:rPr>
                  <a:t>条件数</a:t>
                </a:r>
                <a:r>
                  <a:rPr lang="zh-CN" altLang="en-US" dirty="0"/>
                  <a:t>为其最大特征值与最小特征值之比</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735" r="-66"/>
                </a:stretch>
              </a:blipFill>
            </p:spPr>
            <p:txBody>
              <a:bodyPr/>
              <a:lstStyle/>
              <a:p>
                <a:r>
                  <a:rPr lang="zh-CN" altLang="en-US">
                    <a:noFill/>
                  </a:rPr>
                  <a:t> </a:t>
                </a:r>
              </a:p>
            </p:txBody>
          </p:sp>
        </mc:Fallback>
      </mc:AlternateContent>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113" y="3321050"/>
            <a:ext cx="7200900"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设初始点</a:t>
                </a:r>
                <a14:m>
                  <m:oMath xmlns:m="http://schemas.openxmlformats.org/officeDocument/2006/math">
                    <m:r>
                      <a:rPr lang="en-US" altLang="zh-CN" sz="2000" b="1" i="1" smtClean="0">
                        <a:latin typeface="Cambria Math"/>
                      </a:rPr>
                      <m:t>𝒙</m:t>
                    </m:r>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e>
                        </m:d>
                      </m:e>
                      <m:sup>
                        <m:r>
                          <a:rPr lang="en-US" altLang="zh-CN" sz="2000" b="1" i="1" smtClean="0">
                            <a:latin typeface="Cambria Math"/>
                          </a:rPr>
                          <m:t>𝑻</m:t>
                        </m:r>
                      </m:sup>
                    </m:sSup>
                  </m:oMath>
                </a14:m>
                <a:r>
                  <a:rPr lang="en-US" altLang="zh-CN" sz="2000" dirty="0"/>
                  <a:t>,</a:t>
                </a:r>
                <a:r>
                  <a:rPr lang="zh-CN" altLang="en-US" sz="2000" dirty="0"/>
                  <a:t>最速下降法得</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𝒏𝒆𝒘</m:t>
                        </m:r>
                      </m:sub>
                    </m:sSub>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𝝀</m:t>
                    </m:r>
                    <m:r>
                      <a:rPr lang="en-US" altLang="zh-CN" sz="2000" b="1" i="1" smtClean="0">
                        <a:latin typeface="Cambria Math"/>
                      </a:rPr>
                      <m:t>𝒅</m:t>
                    </m:r>
                  </m:oMath>
                </a14:m>
                <a:r>
                  <a:rPr lang="en-US" altLang="zh-CN" sz="2000" dirty="0"/>
                  <a:t>,</a:t>
                </a:r>
              </a:p>
              <a:p>
                <a14:m>
                  <m:oMath xmlns:m="http://schemas.openxmlformats.org/officeDocument/2006/math">
                    <m:r>
                      <a:rPr lang="en-US" altLang="zh-CN" sz="2000" b="1" i="1" smtClean="0">
                        <a:latin typeface="Cambria Math"/>
                      </a:rPr>
                      <m:t>𝒅</m:t>
                    </m:r>
                    <m:r>
                      <a:rPr lang="en-US" altLang="zh-CN" sz="2000" b="1" i="1" smtClean="0">
                        <a:latin typeface="Cambria Math"/>
                      </a:rPr>
                      <m:t>=−</m:t>
                    </m:r>
                    <m:r>
                      <a:rPr lang="en-US" altLang="zh-CN" sz="2000" b="1" i="0" smtClean="0">
                        <a:latin typeface="Cambria Math"/>
                      </a:rPr>
                      <m:t>𝛁</m:t>
                    </m:r>
                    <m:r>
                      <a:rPr lang="en-US" altLang="zh-CN" sz="2000" b="1" i="1" smtClean="0">
                        <a:latin typeface="Cambria Math"/>
                      </a:rPr>
                      <m:t>𝒇</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oMath>
                </a14:m>
                <a:r>
                  <a:rPr lang="en-US" altLang="zh-CN" sz="2000" dirty="0"/>
                  <a:t>=</a:t>
                </a:r>
                <a14:m>
                  <m:oMath xmlns:m="http://schemas.openxmlformats.org/officeDocument/2006/math">
                    <m:r>
                      <a:rPr lang="en-US" altLang="zh-CN" sz="2000" b="1" i="0" dirty="0" smtClean="0">
                        <a:latin typeface="Cambria Math"/>
                      </a:rPr>
                      <m:t>−</m:t>
                    </m:r>
                    <m:sSup>
                      <m:sSupPr>
                        <m:ctrlPr>
                          <a:rPr lang="en-US" altLang="zh-CN" sz="2000" b="1" i="1" dirty="0" smtClean="0">
                            <a:latin typeface="Cambria Math" panose="02040503050406030204" pitchFamily="18" charset="0"/>
                          </a:rPr>
                        </m:ctrlPr>
                      </m:sSupPr>
                      <m:e>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𝟏</m:t>
                                </m:r>
                              </m:sub>
                            </m:sSub>
                            <m:r>
                              <a:rPr lang="en-US" altLang="zh-CN" sz="2000" b="1" i="1" dirty="0" smtClean="0">
                                <a:latin typeface="Cambria Math"/>
                              </a:rPr>
                              <m:t>,</m:t>
                            </m:r>
                            <m:r>
                              <a:rPr lang="en-US" altLang="zh-CN" sz="2000" b="1" i="1" dirty="0" smtClean="0">
                                <a:latin typeface="Cambria Math"/>
                              </a:rPr>
                              <m:t>𝜶</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𝟐</m:t>
                                </m:r>
                              </m:sub>
                            </m:sSub>
                          </m:e>
                        </m:d>
                      </m:e>
                      <m:sup>
                        <m:r>
                          <a:rPr lang="en-US" altLang="zh-CN" sz="2000" b="1" i="1" dirty="0" smtClean="0">
                            <a:latin typeface="Cambria Math"/>
                          </a:rPr>
                          <m:t>𝑻</m:t>
                        </m:r>
                      </m:sup>
                    </m:sSup>
                  </m:oMath>
                </a14:m>
                <a:r>
                  <a:rPr lang="en-US" altLang="zh-CN" sz="2000" dirty="0"/>
                  <a:t>,</a:t>
                </a:r>
                <a:r>
                  <a:rPr lang="zh-CN" altLang="en-US" sz="2000" dirty="0"/>
                  <a:t>注意</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𝝀</m:t>
                    </m:r>
                    <m:r>
                      <a:rPr lang="en-US" altLang="zh-CN" sz="2000" b="1" i="1" smtClean="0">
                        <a:latin typeface="Cambria Math"/>
                      </a:rPr>
                      <m:t>&gt;</m:t>
                    </m:r>
                    <m:r>
                      <a:rPr lang="en-US" altLang="zh-CN" sz="2000" b="1" i="1" smtClean="0">
                        <a:latin typeface="Cambria Math"/>
                      </a:rPr>
                      <m:t>𝟎</m:t>
                    </m:r>
                  </m:oMath>
                </a14:m>
                <a:endParaRPr lang="en-US" altLang="zh-CN" sz="2000" b="1" dirty="0"/>
              </a:p>
              <a:p>
                <a:r>
                  <a:rPr lang="zh-CN" altLang="en-US" sz="2000" dirty="0"/>
                  <a:t>线搜索可得</a:t>
                </a:r>
                <a14:m>
                  <m:oMath xmlns:m="http://schemas.openxmlformats.org/officeDocument/2006/math">
                    <m:r>
                      <a:rPr lang="en-US" altLang="zh-CN" sz="2000" b="1" i="0" smtClean="0">
                        <a:latin typeface="Cambria Math"/>
                      </a:rPr>
                      <m:t>𝐦𝐢𝐧</m:t>
                    </m:r>
                    <m:r>
                      <a:rPr lang="en-US" altLang="zh-CN" sz="2000" b="1" i="0" smtClean="0">
                        <a:latin typeface="Cambria Math"/>
                      </a:rPr>
                      <m:t> </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𝝀</m:t>
                        </m:r>
                      </m:e>
                    </m:d>
                    <m:r>
                      <a:rPr lang="en-US" altLang="zh-CN" sz="2000" b="1" i="1" smtClean="0">
                        <a:latin typeface="Cambria Math"/>
                      </a:rPr>
                      <m:t>⇒</m:t>
                    </m:r>
                    <m:r>
                      <a:rPr lang="en-US" altLang="zh-CN" sz="2000" b="1" i="1" smtClean="0">
                        <a:latin typeface="Cambria Math"/>
                      </a:rPr>
                      <m:t>𝝀</m:t>
                    </m:r>
                    <m:r>
                      <a:rPr lang="en-US" altLang="zh-CN" sz="2000" b="1" i="1" smtClean="0">
                        <a:latin typeface="Cambria Math"/>
                      </a:rPr>
                      <m:t>=</m:t>
                    </m:r>
                    <m:f>
                      <m:fPr>
                        <m:ctrlPr>
                          <a:rPr lang="en-US" altLang="zh-CN" sz="2000" b="1" i="1" smtClean="0">
                            <a:latin typeface="Cambria Math" panose="02040503050406030204" pitchFamily="18" charset="0"/>
                          </a:rPr>
                        </m:ctrlPr>
                      </m:fPr>
                      <m:num>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𝟏</m:t>
                            </m:r>
                          </m:sub>
                          <m:sup>
                            <m:r>
                              <a:rPr lang="en-US" altLang="zh-CN" sz="2000" b="1" i="1" smtClean="0">
                                <a:latin typeface="Cambria Math"/>
                              </a:rPr>
                              <m:t>𝟐</m:t>
                            </m:r>
                          </m:sup>
                        </m:sSub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𝜶</m:t>
                            </m:r>
                          </m:e>
                          <m:sup>
                            <m:r>
                              <a:rPr lang="en-US" altLang="zh-CN" sz="2000" b="1" i="1" smtClean="0">
                                <a:latin typeface="Cambria Math"/>
                              </a:rPr>
                              <m:t>𝟐</m:t>
                            </m:r>
                          </m:sup>
                        </m:sSup>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𝟐</m:t>
                            </m:r>
                          </m:sub>
                          <m:sup>
                            <m:r>
                              <a:rPr lang="en-US" altLang="zh-CN" sz="2000" b="1" i="1" smtClean="0">
                                <a:latin typeface="Cambria Math"/>
                              </a:rPr>
                              <m:t>𝟐</m:t>
                            </m:r>
                          </m:sup>
                        </m:sSubSup>
                      </m:num>
                      <m:den>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𝟏</m:t>
                            </m:r>
                          </m:sub>
                          <m:sup>
                            <m:r>
                              <a:rPr lang="en-US" altLang="zh-CN" sz="2000" b="1" i="1" smtClean="0">
                                <a:latin typeface="Cambria Math"/>
                              </a:rPr>
                              <m:t>𝟐</m:t>
                            </m:r>
                          </m:sup>
                        </m:sSub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𝜶</m:t>
                            </m:r>
                          </m:e>
                          <m:sup>
                            <m:r>
                              <a:rPr lang="en-US" altLang="zh-CN" sz="2000" b="1" i="1" smtClean="0">
                                <a:latin typeface="Cambria Math"/>
                              </a:rPr>
                              <m:t>𝟑</m:t>
                            </m:r>
                          </m:sup>
                        </m:sSup>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𝟐</m:t>
                            </m:r>
                          </m:sub>
                          <m:sup>
                            <m:r>
                              <a:rPr lang="en-US" altLang="zh-CN" sz="2000" b="1" i="1" smtClean="0">
                                <a:latin typeface="Cambria Math"/>
                              </a:rPr>
                              <m:t>𝟐</m:t>
                            </m:r>
                          </m:sup>
                        </m:sSubSup>
                      </m:den>
                    </m:f>
                  </m:oMath>
                </a14:m>
                <a:r>
                  <a:rPr lang="en-US" altLang="zh-CN" sz="2000" dirty="0"/>
                  <a:t>,</a:t>
                </a:r>
                <a:r>
                  <a:rPr lang="zh-CN" altLang="en-US" sz="2000" dirty="0"/>
                  <a:t>从而</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𝒏𝒆𝒘</m:t>
                        </m:r>
                      </m:sub>
                    </m:sSub>
                    <m:r>
                      <a:rPr lang="en-US" altLang="zh-CN" sz="2000" b="1" i="1" smtClean="0">
                        <a:latin typeface="Cambria Math"/>
                      </a:rPr>
                      <m:t>=[</m:t>
                    </m:r>
                    <m:f>
                      <m:fPr>
                        <m:ctrlPr>
                          <a:rPr lang="en-US" altLang="zh-CN" sz="2000" b="1" i="1" smtClean="0">
                            <a:latin typeface="Cambria Math" panose="02040503050406030204" pitchFamily="18" charset="0"/>
                          </a:rPr>
                        </m:ctrlPr>
                      </m:fPr>
                      <m:num>
                        <m:sSup>
                          <m:sSupPr>
                            <m:ctrlPr>
                              <a:rPr lang="en-US" altLang="zh-CN" sz="2000" b="1" i="1" smtClean="0">
                                <a:latin typeface="Cambria Math" panose="02040503050406030204" pitchFamily="18" charset="0"/>
                              </a:rPr>
                            </m:ctrlPr>
                          </m:sSupPr>
                          <m:e>
                            <m:r>
                              <a:rPr lang="en-US" altLang="zh-CN" sz="2000" b="1" i="1" smtClean="0">
                                <a:latin typeface="Cambria Math"/>
                              </a:rPr>
                              <m:t>𝜶</m:t>
                            </m:r>
                          </m:e>
                          <m:sup>
                            <m:r>
                              <a:rPr lang="en-US" altLang="zh-CN" sz="2000" b="1" i="1" smtClean="0">
                                <a:latin typeface="Cambria Math"/>
                              </a:rPr>
                              <m:t>𝟐</m:t>
                            </m:r>
                          </m:sup>
                        </m:sSup>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𝟐</m:t>
                            </m:r>
                          </m:sub>
                          <m:sup>
                            <m:r>
                              <a:rPr lang="en-US" altLang="zh-CN" sz="2000" b="1" i="1" smtClean="0">
                                <a:latin typeface="Cambria Math"/>
                              </a:rPr>
                              <m:t>𝟐</m:t>
                            </m:r>
                          </m:sup>
                        </m:sSubSup>
                        <m:d>
                          <m:dPr>
                            <m:ctrlPr>
                              <a:rPr lang="en-US" altLang="zh-CN" sz="2000" b="1" i="1" smtClean="0">
                                <a:latin typeface="Cambria Math" panose="02040503050406030204" pitchFamily="18" charset="0"/>
                              </a:rPr>
                            </m:ctrlPr>
                          </m:dPr>
                          <m:e>
                            <m:r>
                              <a:rPr lang="en-US" altLang="zh-CN" sz="2000" b="1" i="1" smtClean="0">
                                <a:latin typeface="Cambria Math"/>
                              </a:rPr>
                              <m:t>𝜶</m:t>
                            </m:r>
                            <m:r>
                              <a:rPr lang="en-US" altLang="zh-CN" sz="2000" b="1" i="1" smtClean="0">
                                <a:latin typeface="Cambria Math"/>
                              </a:rPr>
                              <m:t>−</m:t>
                            </m:r>
                            <m:r>
                              <a:rPr lang="en-US" altLang="zh-CN" sz="2000" b="1" i="1" smtClean="0">
                                <a:latin typeface="Cambria Math"/>
                              </a:rPr>
                              <m:t>𝟏</m:t>
                            </m:r>
                          </m:e>
                        </m:d>
                      </m:num>
                      <m:den>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𝟏</m:t>
                            </m:r>
                          </m:sub>
                          <m:sup>
                            <m:r>
                              <a:rPr lang="en-US" altLang="zh-CN" sz="2000" b="1" i="1" smtClean="0">
                                <a:latin typeface="Cambria Math"/>
                              </a:rPr>
                              <m:t>𝟐</m:t>
                            </m:r>
                          </m:sup>
                        </m:sSub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𝜶</m:t>
                            </m:r>
                          </m:e>
                          <m:sup>
                            <m:r>
                              <a:rPr lang="en-US" altLang="zh-CN" sz="2000" b="1" i="1" smtClean="0">
                                <a:latin typeface="Cambria Math"/>
                              </a:rPr>
                              <m:t>𝟑</m:t>
                            </m:r>
                          </m:sup>
                        </m:sSup>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𝟐</m:t>
                            </m:r>
                          </m:sub>
                          <m:sup>
                            <m:r>
                              <a:rPr lang="en-US" altLang="zh-CN" sz="2000" b="1" i="1" smtClean="0">
                                <a:latin typeface="Cambria Math"/>
                              </a:rPr>
                              <m:t>𝟐</m:t>
                            </m:r>
                          </m:sup>
                        </m:sSubSup>
                      </m:den>
                    </m:f>
                    <m:r>
                      <a:rPr lang="en-US" altLang="zh-CN" sz="2000" b="1" i="1" smtClean="0">
                        <a:latin typeface="Cambria Math"/>
                      </a:rPr>
                      <m:t>,</m:t>
                    </m:r>
                    <m:f>
                      <m:fPr>
                        <m:ctrlPr>
                          <a:rPr lang="en-US" altLang="zh-CN" sz="2000" b="1" i="1" smtClean="0">
                            <a:latin typeface="Cambria Math" panose="02040503050406030204" pitchFamily="18" charset="0"/>
                          </a:rPr>
                        </m:ctrlPr>
                      </m:fPr>
                      <m:num>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𝟏</m:t>
                            </m:r>
                          </m:sub>
                          <m:sup>
                            <m:r>
                              <a:rPr lang="en-US" altLang="zh-CN" sz="2000" b="1" i="1" smtClean="0">
                                <a:latin typeface="Cambria Math"/>
                              </a:rPr>
                              <m:t>𝟐</m:t>
                            </m:r>
                          </m:sup>
                        </m:sSubSup>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d>
                          <m:dPr>
                            <m:ctrlPr>
                              <a:rPr lang="en-US" altLang="zh-CN" sz="2000" b="1" i="1" smtClean="0">
                                <a:latin typeface="Cambria Math" panose="02040503050406030204" pitchFamily="18" charset="0"/>
                              </a:rPr>
                            </m:ctrlPr>
                          </m:dPr>
                          <m:e>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𝜶</m:t>
                            </m:r>
                          </m:e>
                        </m:d>
                      </m:num>
                      <m:den>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𝟏</m:t>
                            </m:r>
                          </m:sub>
                          <m:sup>
                            <m:r>
                              <a:rPr lang="en-US" altLang="zh-CN" sz="2000" b="1" i="1" smtClean="0">
                                <a:latin typeface="Cambria Math"/>
                              </a:rPr>
                              <m:t>𝟐</m:t>
                            </m:r>
                          </m:sup>
                        </m:sSub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𝜶</m:t>
                            </m:r>
                          </m:e>
                          <m:sup>
                            <m:r>
                              <a:rPr lang="en-US" altLang="zh-CN" sz="2000" b="1" i="1" smtClean="0">
                                <a:latin typeface="Cambria Math"/>
                              </a:rPr>
                              <m:t>𝟑</m:t>
                            </m:r>
                          </m:sup>
                        </m:sSup>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𝟐</m:t>
                            </m:r>
                          </m:sub>
                          <m:sup>
                            <m:r>
                              <a:rPr lang="en-US" altLang="zh-CN" sz="2000" b="1" i="1" smtClean="0">
                                <a:latin typeface="Cambria Math"/>
                              </a:rPr>
                              <m:t>𝟐</m:t>
                            </m:r>
                          </m:sup>
                        </m:sSubSup>
                      </m:den>
                    </m:f>
                    <m:r>
                      <a:rPr lang="en-US" altLang="zh-CN" sz="2000" b="1" i="1" smtClean="0">
                        <a:latin typeface="Cambria Math"/>
                      </a:rPr>
                      <m:t>]</m:t>
                    </m:r>
                  </m:oMath>
                </a14:m>
                <a:r>
                  <a:rPr lang="en-US" altLang="zh-CN" sz="2000" dirty="0"/>
                  <a:t>,</a:t>
                </a:r>
                <a:r>
                  <a:rPr lang="zh-CN" altLang="en-US" sz="2000" dirty="0"/>
                  <a:t>显然</a:t>
                </a:r>
                <a14:m>
                  <m:oMath xmlns:m="http://schemas.openxmlformats.org/officeDocument/2006/math">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r>
                              <a:rPr lang="en-US" altLang="zh-CN" sz="2000" b="1" i="1" smtClean="0">
                                <a:latin typeface="Cambria Math"/>
                              </a:rPr>
                              <m:t>𝒏𝒆𝒘</m:t>
                            </m:r>
                          </m:sub>
                        </m:sSub>
                      </m:num>
                      <m:den>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r>
                              <a:rPr lang="en-US" altLang="zh-CN" sz="2000" b="1" i="1" smtClean="0">
                                <a:latin typeface="Cambria Math"/>
                              </a:rPr>
                              <m:t>𝒏𝒆𝒘</m:t>
                            </m:r>
                          </m:sub>
                        </m:sSub>
                      </m:den>
                    </m:f>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𝜶</m:t>
                        </m:r>
                      </m:e>
                      <m:sup>
                        <m:r>
                          <a:rPr lang="en-US" altLang="zh-CN" sz="2000" b="1" i="1" smtClean="0">
                            <a:latin typeface="Cambria Math"/>
                          </a:rPr>
                          <m:t>𝟐</m:t>
                        </m:r>
                      </m:sup>
                    </m:sSup>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num>
                      <m:den>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den>
                    </m:f>
                  </m:oMath>
                </a14:m>
                <a:endParaRPr lang="en-US" altLang="zh-CN" sz="2000" dirty="0"/>
              </a:p>
              <a:p>
                <a:r>
                  <a:rPr lang="zh-CN" altLang="en-US" sz="2000" dirty="0"/>
                  <a:t>因此，从初始解</a:t>
                </a:r>
                <a14:m>
                  <m:oMath xmlns:m="http://schemas.openxmlformats.org/officeDocument/2006/math">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num>
                      <m:den>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den>
                    </m:f>
                    <m:r>
                      <a:rPr lang="en-US" altLang="zh-CN" sz="2000" b="1" i="1" smtClean="0">
                        <a:latin typeface="Cambria Math"/>
                      </a:rPr>
                      <m:t>=</m:t>
                    </m:r>
                    <m:r>
                      <a:rPr lang="en-US" altLang="zh-CN" sz="2000" b="1" i="1" smtClean="0">
                        <a:latin typeface="Cambria Math"/>
                      </a:rPr>
                      <m:t>𝑲</m:t>
                    </m:r>
                    <m:r>
                      <a:rPr lang="en-US" altLang="zh-CN" sz="2000" b="1" i="1" smtClean="0">
                        <a:latin typeface="Cambria Math"/>
                      </a:rPr>
                      <m:t>≠</m:t>
                    </m:r>
                    <m:r>
                      <a:rPr lang="en-US" altLang="zh-CN" sz="2000" b="1" i="1" smtClean="0">
                        <a:latin typeface="Cambria Math"/>
                      </a:rPr>
                      <m:t>𝟎</m:t>
                    </m:r>
                  </m:oMath>
                </a14:m>
                <a:r>
                  <a:rPr lang="en-US" altLang="zh-CN" sz="2000" dirty="0"/>
                  <a:t>,SD</a:t>
                </a:r>
                <a:r>
                  <a:rPr lang="zh-CN" altLang="en-US" sz="2000" dirty="0"/>
                  <a:t>方法产生迭代序列</a:t>
                </a:r>
                <a14:m>
                  <m:oMath xmlns:m="http://schemas.openxmlformats.org/officeDocument/2006/math">
                    <m:d>
                      <m:dPr>
                        <m:begChr m:val="{"/>
                        <m:endChr m:val="}"/>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𝒌</m:t>
                                </m:r>
                              </m:e>
                            </m:d>
                          </m:sup>
                        </m:sSup>
                      </m:e>
                    </m:d>
                    <m:r>
                      <a:rPr lang="en-US" altLang="zh-CN" sz="2000" b="1" i="1" smtClean="0">
                        <a:latin typeface="Cambria Math"/>
                      </a:rPr>
                      <m:t>,</m:t>
                    </m:r>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𝟐</m:t>
                    </m:r>
                    <m:r>
                      <a:rPr lang="en-US" altLang="zh-CN" sz="2000" b="1" i="1" smtClean="0">
                        <a:latin typeface="Cambria Math"/>
                      </a:rPr>
                      <m:t>,⋯</m:t>
                    </m:r>
                  </m:oMath>
                </a14:m>
                <a:r>
                  <a:rPr lang="en-US" altLang="zh-CN" sz="2000" dirty="0"/>
                  <a:t>,</a:t>
                </a:r>
                <a:r>
                  <a:rPr lang="zh-CN" altLang="en-US" sz="2000" dirty="0"/>
                  <a:t>且其两个元素之比</a:t>
                </a:r>
                <a14:m>
                  <m:oMath xmlns:m="http://schemas.openxmlformats.org/officeDocument/2006/math">
                    <m:d>
                      <m:dPr>
                        <m:begChr m:val="{"/>
                        <m:endChr m:val="}"/>
                        <m:ctrlPr>
                          <a:rPr lang="en-US" altLang="zh-CN" sz="2000" b="1" i="1" smtClean="0">
                            <a:latin typeface="Cambria Math" panose="02040503050406030204" pitchFamily="18" charset="0"/>
                          </a:rPr>
                        </m:ctrlPr>
                      </m:dPr>
                      <m:e>
                        <m:f>
                          <m:fPr>
                            <m:ctrlPr>
                              <a:rPr lang="en-US" altLang="zh-CN" sz="2000" b="1" i="1" smtClean="0">
                                <a:latin typeface="Cambria Math" panose="02040503050406030204" pitchFamily="18" charset="0"/>
                              </a:rPr>
                            </m:ctrlPr>
                          </m:fPr>
                          <m:num>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𝟏</m:t>
                                </m:r>
                              </m:sub>
                              <m:sup>
                                <m:d>
                                  <m:dPr>
                                    <m:ctrlPr>
                                      <a:rPr lang="en-US" altLang="zh-CN" sz="2000" b="1" i="1" smtClean="0">
                                        <a:latin typeface="Cambria Math" panose="02040503050406030204" pitchFamily="18" charset="0"/>
                                      </a:rPr>
                                    </m:ctrlPr>
                                  </m:dPr>
                                  <m:e>
                                    <m:r>
                                      <a:rPr lang="en-US" altLang="zh-CN" sz="2000" b="1" i="1" smtClean="0">
                                        <a:latin typeface="Cambria Math"/>
                                      </a:rPr>
                                      <m:t>𝒌</m:t>
                                    </m:r>
                                  </m:e>
                                </m:d>
                              </m:sup>
                            </m:sSubSup>
                          </m:num>
                          <m:den>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𝟐</m:t>
                                </m:r>
                              </m:sub>
                              <m:sup>
                                <m:d>
                                  <m:dPr>
                                    <m:ctrlPr>
                                      <a:rPr lang="en-US" altLang="zh-CN" sz="2000" b="1" i="1" smtClean="0">
                                        <a:latin typeface="Cambria Math" panose="02040503050406030204" pitchFamily="18" charset="0"/>
                                      </a:rPr>
                                    </m:ctrlPr>
                                  </m:dPr>
                                  <m:e>
                                    <m:r>
                                      <a:rPr lang="en-US" altLang="zh-CN" sz="2000" b="1" i="1" smtClean="0">
                                        <a:latin typeface="Cambria Math"/>
                                      </a:rPr>
                                      <m:t>𝒌</m:t>
                                    </m:r>
                                  </m:e>
                                </m:d>
                              </m:sup>
                            </m:sSubSup>
                          </m:den>
                        </m:f>
                      </m:e>
                    </m:d>
                  </m:oMath>
                </a14:m>
                <a:r>
                  <a:rPr lang="zh-CN" altLang="en-US" sz="2000" dirty="0"/>
                  <a:t>总是在</a:t>
                </a:r>
                <a14:m>
                  <m:oMath xmlns:m="http://schemas.openxmlformats.org/officeDocument/2006/math">
                    <m:r>
                      <a:rPr lang="en-US" altLang="zh-CN" sz="2000" b="1" i="1" smtClean="0">
                        <a:latin typeface="Cambria Math"/>
                      </a:rPr>
                      <m:t>𝑲</m:t>
                    </m:r>
                    <m:r>
                      <a:rPr lang="en-US" altLang="zh-CN" sz="2000" b="1" i="1" smtClean="0">
                        <a:latin typeface="Cambria Math"/>
                      </a:rPr>
                      <m:t>,−</m:t>
                    </m:r>
                    <m:f>
                      <m:fPr>
                        <m:ctrlPr>
                          <a:rPr lang="en-US" altLang="zh-CN" sz="2000" b="1" i="1" smtClean="0">
                            <a:latin typeface="Cambria Math" panose="02040503050406030204" pitchFamily="18" charset="0"/>
                          </a:rPr>
                        </m:ctrlPr>
                      </m:fPr>
                      <m:num>
                        <m:sSup>
                          <m:sSupPr>
                            <m:ctrlPr>
                              <a:rPr lang="en-US" altLang="zh-CN" sz="2000" b="1" i="1" smtClean="0">
                                <a:latin typeface="Cambria Math" panose="02040503050406030204" pitchFamily="18" charset="0"/>
                              </a:rPr>
                            </m:ctrlPr>
                          </m:sSupPr>
                          <m:e>
                            <m:r>
                              <a:rPr lang="en-US" altLang="zh-CN" sz="2000" b="1" i="1" smtClean="0">
                                <a:latin typeface="Cambria Math"/>
                              </a:rPr>
                              <m:t>𝜶</m:t>
                            </m:r>
                          </m:e>
                          <m:sup>
                            <m:r>
                              <a:rPr lang="en-US" altLang="zh-CN" sz="2000" b="1" i="1" smtClean="0">
                                <a:latin typeface="Cambria Math"/>
                              </a:rPr>
                              <m:t>𝟐</m:t>
                            </m:r>
                          </m:sup>
                        </m:sSup>
                      </m:num>
                      <m:den>
                        <m:r>
                          <a:rPr lang="en-US" altLang="zh-CN" sz="2000" b="1" i="1" smtClean="0">
                            <a:latin typeface="Cambria Math"/>
                          </a:rPr>
                          <m:t>𝑲</m:t>
                        </m:r>
                      </m:den>
                    </m:f>
                  </m:oMath>
                </a14:m>
                <a:r>
                  <a:rPr lang="zh-CN" altLang="en-US" sz="2000" dirty="0"/>
                  <a:t>之间，并且序列收敛到最优点</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𝟎</m:t>
                            </m:r>
                          </m:e>
                        </m:d>
                      </m:e>
                      <m:sup>
                        <m:r>
                          <a:rPr lang="en-US" altLang="zh-CN" sz="2000" b="1" i="1" smtClean="0">
                            <a:latin typeface="Cambria Math"/>
                          </a:rPr>
                          <m:t>𝑻</m:t>
                        </m:r>
                      </m:sup>
                    </m:sSup>
                  </m:oMath>
                </a14:m>
                <a:endParaRPr lang="en-US" altLang="zh-CN" sz="2000" dirty="0"/>
              </a:p>
              <a:p>
                <a:r>
                  <a:rPr lang="zh-CN" altLang="en-US" sz="2000" dirty="0"/>
                  <a:t>注意：</a:t>
                </a:r>
                <a14:m>
                  <m:oMath xmlns:m="http://schemas.openxmlformats.org/officeDocument/2006/math">
                    <m:r>
                      <a:rPr lang="en-US" altLang="zh-CN" sz="2000" b="1" i="1" smtClean="0">
                        <a:latin typeface="Cambria Math"/>
                      </a:rPr>
                      <m:t>𝜶</m:t>
                    </m:r>
                  </m:oMath>
                </a14:m>
                <a:r>
                  <a:rPr lang="zh-CN" altLang="en-US" sz="2000" dirty="0"/>
                  <a:t>越大，这种</a:t>
                </a:r>
                <a:r>
                  <a:rPr lang="en-US" altLang="zh-CN" sz="2000" dirty="0"/>
                  <a:t>Zigzagging</a:t>
                </a:r>
                <a:r>
                  <a:rPr lang="zh-CN" altLang="en-US" sz="2000" dirty="0"/>
                  <a:t>现象越明显，为</a:t>
                </a:r>
                <a:r>
                  <a:rPr lang="en-US" altLang="zh-CN" sz="2000" dirty="0"/>
                  <a:t>1</a:t>
                </a:r>
                <a:r>
                  <a:rPr lang="zh-CN" altLang="en-US" sz="2000" dirty="0"/>
                  <a:t>时一次迭代收敛</a:t>
                </a:r>
                <a:endParaRPr lang="en-US" altLang="zh-CN" sz="2000" dirty="0"/>
              </a:p>
              <a:p>
                <a:r>
                  <a:rPr lang="zh-CN" altLang="en-US" sz="2000" dirty="0"/>
                  <a:t>此时考察</a:t>
                </a:r>
                <a14:m>
                  <m:oMath xmlns:m="http://schemas.openxmlformats.org/officeDocument/2006/math">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𝒌</m:t>
                                    </m:r>
                                  </m:e>
                                </m:d>
                              </m:sup>
                            </m:sSup>
                          </m:e>
                        </m:d>
                      </m:e>
                    </m:d>
                    <m:r>
                      <a:rPr lang="zh-CN" altLang="en-US" sz="2000" b="1" i="1" smtClean="0">
                        <a:latin typeface="Cambria Math"/>
                      </a:rPr>
                      <m:t>的</m:t>
                    </m:r>
                    <m:r>
                      <a:rPr lang="zh-CN" altLang="en-US" sz="2000" i="1">
                        <a:latin typeface="Cambria Math"/>
                      </a:rPr>
                      <m:t>收敛</m:t>
                    </m:r>
                    <m:r>
                      <a:rPr lang="zh-CN" altLang="en-US" sz="2000" i="1" smtClean="0">
                        <a:latin typeface="Cambria Math"/>
                      </a:rPr>
                      <m:t>情况</m:t>
                    </m:r>
                  </m:oMath>
                </a14:m>
                <a:r>
                  <a:rPr lang="zh-CN" altLang="en-US" sz="2000" dirty="0"/>
                  <a:t>，易得</a:t>
                </a:r>
                <a:endParaRPr lang="en-US" altLang="zh-CN" sz="2000" dirty="0"/>
              </a:p>
              <a:p>
                <a:r>
                  <a:rPr lang="en-US" altLang="zh-CN" sz="2000" b="1" dirty="0">
                    <a:solidFill>
                      <a:srgbClr val="CC00CC"/>
                    </a:solidFill>
                  </a:rPr>
                  <a:t>(5-3) </a:t>
                </a:r>
                <a14:m>
                  <m:oMath xmlns:m="http://schemas.openxmlformats.org/officeDocument/2006/math">
                    <m:f>
                      <m:fPr>
                        <m:ctrlPr>
                          <a:rPr lang="en-US" altLang="zh-CN" sz="2000" b="1" i="1" smtClean="0">
                            <a:latin typeface="Cambria Math" panose="02040503050406030204" pitchFamily="18" charset="0"/>
                          </a:rPr>
                        </m:ctrlPr>
                      </m:fPr>
                      <m:num>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e>
                                </m:d>
                              </m:sup>
                            </m:sSup>
                          </m:e>
                        </m:d>
                      </m:num>
                      <m:den>
                        <m:r>
                          <a:rPr lang="en-US" altLang="zh-CN" sz="2000" b="1" i="1" smtClean="0">
                            <a:latin typeface="Cambria Math"/>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𝒌</m:t>
                                    </m:r>
                                  </m:e>
                                </m:d>
                              </m:sup>
                            </m:sSup>
                          </m:e>
                        </m:d>
                      </m:den>
                    </m:f>
                    <m:r>
                      <a:rPr lang="en-US" altLang="zh-CN" sz="2000" b="1" i="1" smtClean="0">
                        <a:latin typeface="Cambria Math"/>
                      </a:rPr>
                      <m:t>=</m:t>
                    </m:r>
                    <m:f>
                      <m:fPr>
                        <m:ctrlPr>
                          <a:rPr lang="en-US" altLang="zh-CN" sz="2000" b="1" i="1" smtClean="0">
                            <a:latin typeface="Cambria Math" panose="02040503050406030204" pitchFamily="18" charset="0"/>
                          </a:rPr>
                        </m:ctrlPr>
                      </m:fPr>
                      <m:num>
                        <m:sSubSup>
                          <m:sSubSupPr>
                            <m:ctrlPr>
                              <a:rPr lang="en-US" altLang="zh-CN" sz="2000" b="1" i="1" smtClean="0">
                                <a:latin typeface="Cambria Math" panose="02040503050406030204" pitchFamily="18" charset="0"/>
                              </a:rPr>
                            </m:ctrlPr>
                          </m:sSubSupPr>
                          <m:e>
                            <m:r>
                              <a:rPr lang="en-US" altLang="zh-CN" sz="2000" b="1" i="1" smtClean="0">
                                <a:latin typeface="Cambria Math"/>
                              </a:rPr>
                              <m:t>𝑲</m:t>
                            </m:r>
                          </m:e>
                          <m:sub>
                            <m:r>
                              <a:rPr lang="en-US" altLang="zh-CN" sz="2000" b="1" i="1" smtClean="0">
                                <a:latin typeface="Cambria Math"/>
                              </a:rPr>
                              <m:t>𝒌</m:t>
                            </m:r>
                          </m:sub>
                          <m:sup>
                            <m:r>
                              <a:rPr lang="en-US" altLang="zh-CN" sz="2000" b="1" i="1" smtClean="0">
                                <a:latin typeface="Cambria Math"/>
                              </a:rPr>
                              <m:t>𝟐</m:t>
                            </m:r>
                          </m:sup>
                        </m:sSubSup>
                        <m:r>
                          <a:rPr lang="en-US" altLang="zh-CN" sz="2000" b="1" i="1" smtClean="0">
                            <a:latin typeface="Cambria Math"/>
                          </a:rPr>
                          <m:t>𝜶</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𝜶</m:t>
                                </m:r>
                                <m:r>
                                  <a:rPr lang="en-US" altLang="zh-CN" sz="2000" b="1" i="1" smtClean="0">
                                    <a:latin typeface="Cambria Math"/>
                                  </a:rPr>
                                  <m:t>−</m:t>
                                </m:r>
                                <m:r>
                                  <a:rPr lang="en-US" altLang="zh-CN" sz="2000" b="1" i="1" smtClean="0">
                                    <a:latin typeface="Cambria Math"/>
                                  </a:rPr>
                                  <m:t>𝟏</m:t>
                                </m:r>
                              </m:e>
                            </m:d>
                          </m:e>
                          <m:sup>
                            <m:r>
                              <a:rPr lang="en-US" altLang="zh-CN" sz="2000" b="1" i="1" smtClean="0">
                                <a:latin typeface="Cambria Math"/>
                              </a:rPr>
                              <m:t>𝟐</m:t>
                            </m:r>
                          </m:sup>
                        </m:sSup>
                      </m:num>
                      <m:den>
                        <m:d>
                          <m:dPr>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a:rPr>
                                  <m:t>𝑲</m:t>
                                </m:r>
                              </m:e>
                              <m:sub>
                                <m:r>
                                  <a:rPr lang="en-US" altLang="zh-CN" sz="2000" b="1" i="1" smtClean="0">
                                    <a:latin typeface="Cambria Math"/>
                                  </a:rPr>
                                  <m:t>𝒌</m:t>
                                </m:r>
                              </m:sub>
                              <m:sup>
                                <m:r>
                                  <a:rPr lang="en-US" altLang="zh-CN" sz="2000" b="1" i="1" smtClean="0">
                                    <a:latin typeface="Cambria Math"/>
                                  </a:rPr>
                                  <m:t>𝟐</m:t>
                                </m:r>
                              </m:sup>
                            </m:sSub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𝜶</m:t>
                                </m:r>
                              </m:e>
                              <m:sup>
                                <m:r>
                                  <a:rPr lang="en-US" altLang="zh-CN" sz="2000" b="1" i="1" smtClean="0">
                                    <a:latin typeface="Cambria Math"/>
                                  </a:rPr>
                                  <m:t>𝟑</m:t>
                                </m:r>
                              </m:sup>
                            </m:sSup>
                          </m:e>
                        </m:d>
                        <m:d>
                          <m:dPr>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a:rPr>
                                  <m:t>𝑲</m:t>
                                </m:r>
                              </m:e>
                              <m:sub>
                                <m:r>
                                  <a:rPr lang="en-US" altLang="zh-CN" sz="2000" b="1" i="1" smtClean="0">
                                    <a:latin typeface="Cambria Math"/>
                                  </a:rPr>
                                  <m:t>𝒌</m:t>
                                </m:r>
                              </m:sub>
                              <m:sup>
                                <m:r>
                                  <a:rPr lang="en-US" altLang="zh-CN" sz="2000" b="1" i="1" smtClean="0">
                                    <a:latin typeface="Cambria Math"/>
                                  </a:rPr>
                                  <m:t>𝟐</m:t>
                                </m:r>
                              </m:sup>
                            </m:sSubSup>
                            <m:r>
                              <a:rPr lang="en-US" altLang="zh-CN" sz="2000" b="1" i="1" smtClean="0">
                                <a:latin typeface="Cambria Math"/>
                              </a:rPr>
                              <m:t>+</m:t>
                            </m:r>
                            <m:r>
                              <a:rPr lang="en-US" altLang="zh-CN" sz="2000" b="1" i="1" smtClean="0">
                                <a:latin typeface="Cambria Math"/>
                              </a:rPr>
                              <m:t>𝜶</m:t>
                            </m:r>
                          </m:e>
                        </m:d>
                      </m:den>
                    </m:f>
                    <m:r>
                      <a:rPr lang="en-US" altLang="zh-CN" sz="2000" b="1" i="1" smtClean="0">
                        <a:latin typeface="Cambria Math"/>
                      </a:rPr>
                      <m:t>, </m:t>
                    </m:r>
                    <m:sSub>
                      <m:sSubPr>
                        <m:ctrlPr>
                          <a:rPr lang="en-US" altLang="zh-CN" sz="2000" b="1" i="1" smtClean="0">
                            <a:latin typeface="Cambria Math" panose="02040503050406030204" pitchFamily="18" charset="0"/>
                          </a:rPr>
                        </m:ctrlPr>
                      </m:sSubPr>
                      <m:e>
                        <m:r>
                          <a:rPr lang="en-US" altLang="zh-CN" sz="2000" b="1" i="1" smtClean="0">
                            <a:latin typeface="Cambria Math"/>
                          </a:rPr>
                          <m:t>𝑲</m:t>
                        </m:r>
                      </m:e>
                      <m:sub>
                        <m:r>
                          <a:rPr lang="en-US" altLang="zh-CN" sz="2000" b="1" i="1" smtClean="0">
                            <a:latin typeface="Cambria Math"/>
                          </a:rPr>
                          <m:t>𝒌</m:t>
                        </m:r>
                      </m:sub>
                    </m:sSub>
                    <m:r>
                      <a:rPr lang="en-US" altLang="zh-CN" sz="2000" b="1" i="1" smtClean="0">
                        <a:latin typeface="Cambria Math"/>
                      </a:rPr>
                      <m:t>≝</m:t>
                    </m:r>
                    <m:f>
                      <m:fPr>
                        <m:ctrlPr>
                          <a:rPr lang="en-US" altLang="zh-CN" sz="2000" b="1" i="1" smtClean="0">
                            <a:latin typeface="Cambria Math" panose="02040503050406030204" pitchFamily="18" charset="0"/>
                          </a:rPr>
                        </m:ctrlPr>
                      </m:fPr>
                      <m:num>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𝟏</m:t>
                            </m:r>
                          </m:sub>
                          <m:sup>
                            <m:r>
                              <a:rPr lang="en-US" altLang="zh-CN" sz="2000" b="1" i="1" smtClean="0">
                                <a:latin typeface="Cambria Math"/>
                              </a:rPr>
                              <m:t>𝒌</m:t>
                            </m:r>
                          </m:sup>
                        </m:sSubSup>
                      </m:num>
                      <m:den>
                        <m:sSubSup>
                          <m:sSubSupPr>
                            <m:ctrlPr>
                              <a:rPr lang="en-US" altLang="zh-CN" sz="2000" b="1" i="1" smtClean="0">
                                <a:latin typeface="Cambria Math" panose="02040503050406030204" pitchFamily="18" charset="0"/>
                              </a:rPr>
                            </m:ctrlPr>
                          </m:sSubSupPr>
                          <m:e>
                            <m:r>
                              <a:rPr lang="en-US" altLang="zh-CN" sz="2000" b="1" i="1" smtClean="0">
                                <a:latin typeface="Cambria Math"/>
                              </a:rPr>
                              <m:t>𝒙</m:t>
                            </m:r>
                          </m:e>
                          <m:sub>
                            <m:r>
                              <a:rPr lang="en-US" altLang="zh-CN" sz="2000" b="1" i="1" smtClean="0">
                                <a:latin typeface="Cambria Math"/>
                              </a:rPr>
                              <m:t>𝟐</m:t>
                            </m:r>
                          </m:sub>
                          <m:sup>
                            <m:r>
                              <a:rPr lang="en-US" altLang="zh-CN" sz="2000" b="1" i="1" smtClean="0">
                                <a:latin typeface="Cambria Math"/>
                              </a:rPr>
                              <m:t>𝒌</m:t>
                            </m:r>
                          </m:sup>
                        </m:sSubSup>
                      </m:den>
                    </m:f>
                  </m:oMath>
                </a14:m>
                <a:r>
                  <a:rPr lang="zh-CN" altLang="en-US" sz="2000" dirty="0"/>
                  <a:t> </a:t>
                </a:r>
                <a:r>
                  <a:rPr lang="en-US" altLang="zh-CN" sz="2000" dirty="0"/>
                  <a:t>,</a:t>
                </a:r>
                <a:r>
                  <a:rPr lang="zh-CN" altLang="en-US" sz="2000" dirty="0"/>
                  <a:t> </a:t>
                </a:r>
                <a:r>
                  <a:rPr lang="en-US" altLang="zh-CN" sz="2000" dirty="0"/>
                  <a:t>(5-3)</a:t>
                </a:r>
                <a:r>
                  <a:rPr lang="zh-CN" altLang="en-US" sz="2000" dirty="0"/>
                  <a:t>式当</a:t>
                </a:r>
                <a14:m>
                  <m:oMath xmlns:m="http://schemas.openxmlformats.org/officeDocument/2006/math">
                    <m:sSubSup>
                      <m:sSubSupPr>
                        <m:ctrlPr>
                          <a:rPr lang="en-US" altLang="zh-CN" sz="2000" b="1" i="1" smtClean="0">
                            <a:latin typeface="Cambria Math" panose="02040503050406030204" pitchFamily="18" charset="0"/>
                          </a:rPr>
                        </m:ctrlPr>
                      </m:sSubSupPr>
                      <m:e>
                        <m:r>
                          <a:rPr lang="en-US" altLang="zh-CN" sz="2000" b="1" i="1" smtClean="0">
                            <a:latin typeface="Cambria Math"/>
                          </a:rPr>
                          <m:t>𝑲</m:t>
                        </m:r>
                      </m:e>
                      <m:sub>
                        <m:r>
                          <a:rPr lang="en-US" altLang="zh-CN" sz="2000" b="1" i="1" smtClean="0">
                            <a:latin typeface="Cambria Math"/>
                          </a:rPr>
                          <m:t>𝒌</m:t>
                        </m:r>
                      </m:sub>
                      <m:sup>
                        <m:r>
                          <a:rPr lang="en-US" altLang="zh-CN" sz="2000" b="1" i="1" smtClean="0">
                            <a:latin typeface="Cambria Math"/>
                          </a:rPr>
                          <m:t>𝟐</m:t>
                        </m:r>
                      </m:sup>
                    </m:sSubSup>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𝜶</m:t>
                        </m:r>
                      </m:e>
                      <m:sup>
                        <m:r>
                          <a:rPr lang="en-US" altLang="zh-CN" sz="2000" b="1" i="1" smtClean="0">
                            <a:latin typeface="Cambria Math"/>
                          </a:rPr>
                          <m:t>𝟐</m:t>
                        </m:r>
                      </m:sup>
                    </m:sSup>
                  </m:oMath>
                </a14:m>
                <a:r>
                  <a:rPr lang="zh-CN" altLang="en-US" sz="2000" dirty="0"/>
                  <a:t>时最大化，因此可得</a:t>
                </a:r>
                <a:endParaRPr lang="en-US" altLang="zh-CN" sz="2000" dirty="0"/>
              </a:p>
              <a:p>
                <a:pPr marL="0" indent="0">
                  <a:buNone/>
                </a:pPr>
                <a14:m>
                  <m:oMath xmlns:m="http://schemas.openxmlformats.org/officeDocument/2006/math">
                    <m:f>
                      <m:fPr>
                        <m:ctrlPr>
                          <a:rPr lang="en-US" altLang="zh-CN" sz="2000" i="1">
                            <a:latin typeface="Cambria Math" panose="02040503050406030204" pitchFamily="18" charset="0"/>
                          </a:rPr>
                        </m:ctrlPr>
                      </m:fPr>
                      <m:num>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d>
                                  <m:dPr>
                                    <m:ctrlPr>
                                      <a:rPr lang="en-US" altLang="zh-CN" sz="2000" i="1">
                                        <a:latin typeface="Cambria Math" panose="02040503050406030204" pitchFamily="18" charset="0"/>
                                      </a:rPr>
                                    </m:ctrlPr>
                                  </m:dPr>
                                  <m:e>
                                    <m:r>
                                      <a:rPr lang="en-US" altLang="zh-CN" sz="2000" i="1">
                                        <a:latin typeface="Cambria Math"/>
                                      </a:rPr>
                                      <m:t>𝒌</m:t>
                                    </m:r>
                                    <m:r>
                                      <a:rPr lang="en-US" altLang="zh-CN" sz="2000" i="1">
                                        <a:latin typeface="Cambria Math"/>
                                      </a:rPr>
                                      <m:t>+</m:t>
                                    </m:r>
                                    <m:r>
                                      <a:rPr lang="en-US" altLang="zh-CN" sz="2000" i="1">
                                        <a:latin typeface="Cambria Math"/>
                                      </a:rPr>
                                      <m:t>𝟏</m:t>
                                    </m:r>
                                  </m:e>
                                </m:d>
                              </m:sup>
                            </m:sSup>
                          </m:e>
                        </m:d>
                      </m:num>
                      <m:den>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d>
                                  <m:dPr>
                                    <m:ctrlPr>
                                      <a:rPr lang="en-US" altLang="zh-CN" sz="2000" i="1">
                                        <a:latin typeface="Cambria Math" panose="02040503050406030204" pitchFamily="18" charset="0"/>
                                      </a:rPr>
                                    </m:ctrlPr>
                                  </m:dPr>
                                  <m:e>
                                    <m:r>
                                      <a:rPr lang="en-US" altLang="zh-CN" sz="2000" i="1">
                                        <a:latin typeface="Cambria Math"/>
                                      </a:rPr>
                                      <m:t>𝒌</m:t>
                                    </m:r>
                                  </m:e>
                                </m:d>
                              </m:sup>
                            </m:sSup>
                          </m:e>
                        </m:d>
                      </m:den>
                    </m:f>
                    <m:r>
                      <a:rPr lang="en-US" altLang="zh-CN" sz="2000" b="1" i="1" smtClean="0">
                        <a:latin typeface="Cambria Math"/>
                      </a:rPr>
                      <m:t>≤</m:t>
                    </m:r>
                    <m:f>
                      <m:fPr>
                        <m:ctrlPr>
                          <a:rPr lang="en-US" altLang="zh-CN" sz="2000" i="1">
                            <a:latin typeface="Cambria Math" panose="02040503050406030204" pitchFamily="18" charset="0"/>
                          </a:rPr>
                        </m:ctrlPr>
                      </m:fPr>
                      <m:num>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a:rPr>
                                  <m:t>𝜶</m:t>
                                </m:r>
                                <m:r>
                                  <a:rPr lang="en-US" altLang="zh-CN" sz="2000" i="1">
                                    <a:latin typeface="Cambria Math"/>
                                  </a:rPr>
                                  <m:t>−</m:t>
                                </m:r>
                                <m:r>
                                  <a:rPr lang="en-US" altLang="zh-CN" sz="2000" i="1">
                                    <a:latin typeface="Cambria Math"/>
                                  </a:rPr>
                                  <m:t>𝟏</m:t>
                                </m:r>
                              </m:e>
                            </m:d>
                          </m:e>
                          <m:sup>
                            <m:r>
                              <a:rPr lang="en-US" altLang="zh-CN" sz="2000" i="1">
                                <a:latin typeface="Cambria Math"/>
                              </a:rPr>
                              <m:t>𝟐</m:t>
                            </m:r>
                          </m:sup>
                        </m:sSup>
                      </m:num>
                      <m:den>
                        <m:sSup>
                          <m:sSupPr>
                            <m:ctrlPr>
                              <a:rPr lang="en-US" altLang="zh-CN" sz="2000" b="1" i="1" smtClean="0">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a:rPr>
                                  <m:t>𝜶</m:t>
                                </m:r>
                                <m:r>
                                  <a:rPr lang="en-US" altLang="zh-CN" sz="2000" b="1" i="1" smtClean="0">
                                    <a:latin typeface="Cambria Math"/>
                                  </a:rPr>
                                  <m:t>+</m:t>
                                </m:r>
                                <m:r>
                                  <a:rPr lang="en-US" altLang="zh-CN" sz="2000" b="1" i="1" smtClean="0">
                                    <a:latin typeface="Cambria Math"/>
                                  </a:rPr>
                                  <m:t>𝟏</m:t>
                                </m:r>
                              </m:e>
                            </m:d>
                          </m:e>
                          <m:sup>
                            <m:r>
                              <a:rPr lang="en-US" altLang="zh-CN" sz="2000" b="1" i="1" smtClean="0">
                                <a:latin typeface="Cambria Math"/>
                              </a:rPr>
                              <m:t>𝟐</m:t>
                            </m:r>
                          </m:sup>
                        </m:sSup>
                      </m:den>
                    </m:f>
                  </m:oMath>
                </a14:m>
                <a:r>
                  <a:rPr lang="en-US" altLang="zh-CN" sz="2000" dirty="0"/>
                  <a:t>,</a:t>
                </a:r>
                <a:r>
                  <a:rPr lang="zh-CN" altLang="en-US" sz="2000" dirty="0"/>
                  <a:t>因此逐渐</a:t>
                </a:r>
                <a14:m>
                  <m:oMath xmlns:m="http://schemas.openxmlformats.org/officeDocument/2006/math">
                    <m:r>
                      <a:rPr lang="en-US" altLang="zh-CN" sz="2000" b="1" i="1" smtClean="0">
                        <a:latin typeface="Cambria Math"/>
                      </a:rPr>
                      <m:t>→</m:t>
                    </m:r>
                    <m:r>
                      <a:rPr lang="en-US" altLang="zh-CN" sz="2000" b="1" i="1" smtClean="0">
                        <a:latin typeface="Cambria Math"/>
                      </a:rPr>
                      <m:t>𝟏</m:t>
                    </m:r>
                  </m:oMath>
                </a14:m>
                <a:r>
                  <a:rPr lang="zh-CN" altLang="en-US" sz="2000" dirty="0"/>
                  <a:t>，且速度越来越慢</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r="-728"/>
                </a:stretch>
              </a:blipFill>
            </p:spPr>
            <p:txBody>
              <a:bodyPr/>
              <a:lstStyle/>
              <a:p>
                <a:r>
                  <a:rPr lang="zh-CN" altLang="en-US">
                    <a:noFill/>
                  </a:rPr>
                  <a:t> </a:t>
                </a:r>
              </a:p>
            </p:txBody>
          </p:sp>
        </mc:Fallback>
      </mc:AlternateContent>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9264" y="574129"/>
            <a:ext cx="2497941" cy="126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t>扩展到一般的二次函数</a:t>
                </a:r>
                <a14:m>
                  <m:oMath xmlns:m="http://schemas.openxmlformats.org/officeDocument/2006/math">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𝟐</m:t>
                        </m:r>
                      </m:den>
                    </m:f>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𝑻</m:t>
                        </m:r>
                      </m:sup>
                    </m:sSup>
                    <m:r>
                      <a:rPr lang="en-US" altLang="zh-CN" sz="2000" b="1" i="1" smtClean="0">
                        <a:latin typeface="Cambria Math"/>
                      </a:rPr>
                      <m:t>𝑯𝒙</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𝒄</m:t>
                        </m:r>
                      </m:e>
                      <m:sup>
                        <m:r>
                          <a:rPr lang="en-US" altLang="zh-CN" sz="2000" b="1" i="1" smtClean="0">
                            <a:latin typeface="Cambria Math"/>
                          </a:rPr>
                          <m:t>𝑻</m:t>
                        </m:r>
                      </m:sup>
                    </m:sSup>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𝒃</m:t>
                    </m:r>
                    <m:r>
                      <a:rPr lang="en-US" altLang="zh-CN" sz="2000" b="1" i="1" smtClean="0">
                        <a:latin typeface="Cambria Math"/>
                      </a:rPr>
                      <m:t>,</m:t>
                    </m:r>
                    <m:r>
                      <a:rPr lang="en-US" altLang="zh-CN" sz="2000" b="1" i="1" smtClean="0">
                        <a:latin typeface="Cambria Math"/>
                      </a:rPr>
                      <m:t>𝑯</m:t>
                    </m:r>
                  </m:oMath>
                </a14:m>
                <a:r>
                  <a:rPr lang="zh-CN" altLang="en-US" sz="2000" dirty="0"/>
                  <a:t>为对称正定，显然最优解</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𝑯</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r>
                      <a:rPr lang="en-US" altLang="zh-CN" sz="2000" b="1" i="1" smtClean="0">
                        <a:latin typeface="Cambria Math"/>
                      </a:rPr>
                      <m:t>=−</m:t>
                    </m:r>
                    <m:r>
                      <a:rPr lang="en-US" altLang="zh-CN" sz="2000" b="1" i="1" smtClean="0">
                        <a:latin typeface="Cambria Math"/>
                      </a:rPr>
                      <m:t>𝒄</m:t>
                    </m:r>
                    <m:r>
                      <a:rPr lang="en-US" altLang="zh-CN" sz="2000" b="1" i="1" smtClean="0">
                        <a:latin typeface="Cambria Math"/>
                      </a:rPr>
                      <m:t>,</m:t>
                    </m:r>
                  </m:oMath>
                </a14:m>
                <a:r>
                  <a:rPr lang="zh-CN" altLang="en-US" sz="2000" dirty="0"/>
                  <a:t>令</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𝒈</m:t>
                        </m:r>
                      </m:e>
                      <m:sub>
                        <m:r>
                          <a:rPr lang="en-US" altLang="zh-CN" sz="2000" b="1" i="1" dirty="0" smtClean="0">
                            <a:latin typeface="Cambria Math"/>
                          </a:rPr>
                          <m:t>𝒌</m:t>
                        </m:r>
                      </m:sub>
                    </m:sSub>
                    <m:r>
                      <a:rPr lang="en-US" altLang="zh-CN" sz="2000" b="1" i="1" dirty="0" smtClean="0">
                        <a:latin typeface="Cambria Math"/>
                      </a:rPr>
                      <m:t>=</m:t>
                    </m:r>
                    <m:r>
                      <a:rPr lang="en-US" altLang="zh-CN" sz="2000" b="1" i="0" dirty="0" smtClean="0">
                        <a:latin typeface="Cambria Math"/>
                      </a:rPr>
                      <m:t>𝛁</m:t>
                    </m:r>
                    <m:r>
                      <a:rPr lang="en-US" altLang="zh-CN" sz="2000" b="1" i="1" dirty="0" smtClean="0">
                        <a:latin typeface="Cambria Math"/>
                      </a:rPr>
                      <m:t>𝒇</m:t>
                    </m:r>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sub>
                        </m:sSub>
                      </m:e>
                    </m:d>
                    <m:r>
                      <a:rPr lang="en-US" altLang="zh-CN" sz="2000" b="1" i="1" dirty="0" smtClean="0">
                        <a:latin typeface="Cambria Math"/>
                      </a:rPr>
                      <m:t>=</m:t>
                    </m:r>
                    <m:r>
                      <a:rPr lang="en-US" altLang="zh-CN" sz="2000" b="1" i="1" dirty="0" smtClean="0">
                        <a:latin typeface="Cambria Math"/>
                      </a:rPr>
                      <m:t>𝒄</m:t>
                    </m:r>
                    <m:r>
                      <a:rPr lang="en-US" altLang="zh-CN" sz="2000" b="1" i="1" dirty="0" smtClean="0">
                        <a:latin typeface="Cambria Math"/>
                      </a:rPr>
                      <m:t>+</m:t>
                    </m:r>
                    <m:r>
                      <a:rPr lang="en-US" altLang="zh-CN" sz="2000" b="1" i="1" dirty="0" smtClean="0">
                        <a:latin typeface="Cambria Math"/>
                      </a:rPr>
                      <m:t>𝑯</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sub>
                    </m:sSub>
                  </m:oMath>
                </a14:m>
                <a:r>
                  <a:rPr lang="en-US" altLang="zh-CN" sz="2000" dirty="0"/>
                  <a:t>, </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r>
                          <a:rPr lang="en-US" altLang="zh-CN" sz="2000" b="1" i="1" dirty="0" smtClean="0">
                            <a:latin typeface="Cambria Math"/>
                          </a:rPr>
                          <m:t>+</m:t>
                        </m:r>
                        <m:r>
                          <a:rPr lang="en-US" altLang="zh-CN" sz="2000" b="1" i="1" dirty="0" smtClean="0">
                            <a:latin typeface="Cambria Math"/>
                          </a:rPr>
                          <m:t>𝟏</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𝒌</m:t>
                        </m:r>
                      </m:sub>
                    </m:sSub>
                    <m:r>
                      <a:rPr lang="en-US" altLang="zh-CN" sz="2000" b="1" i="1" dirty="0" smtClean="0">
                        <a:latin typeface="Cambria Math"/>
                      </a:rPr>
                      <m:t>+</m:t>
                    </m:r>
                    <m:r>
                      <a:rPr lang="en-US" altLang="zh-CN" sz="2000" b="1" i="1" dirty="0" smtClean="0">
                        <a:latin typeface="Cambria Math"/>
                      </a:rPr>
                      <m:t>𝝀</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𝒅</m:t>
                        </m:r>
                      </m:e>
                      <m:sub>
                        <m:r>
                          <a:rPr lang="en-US" altLang="zh-CN" sz="2000" b="1" i="1" dirty="0" smtClean="0">
                            <a:latin typeface="Cambria Math"/>
                          </a:rPr>
                          <m:t>𝒌</m:t>
                        </m:r>
                      </m:sub>
                    </m:sSub>
                    <m:r>
                      <a:rPr lang="en-US" altLang="zh-CN" sz="2000" b="1" i="1" dirty="0" smtClean="0">
                        <a:latin typeface="Cambria Math"/>
                      </a:rPr>
                      <m:t>⇒</m:t>
                    </m:r>
                  </m:oMath>
                </a14:m>
                <a:endParaRPr lang="en-US" altLang="zh-CN" sz="2000" b="1" dirty="0"/>
              </a:p>
              <a:p>
                <a14:m>
                  <m:oMath xmlns:m="http://schemas.openxmlformats.org/officeDocument/2006/math">
                    <m:r>
                      <a:rPr lang="en-US" altLang="zh-CN" sz="2000" b="1" i="1" smtClean="0">
                        <a:latin typeface="Cambria Math"/>
                      </a:rPr>
                      <m:t>𝝀</m:t>
                    </m:r>
                    <m:r>
                      <a:rPr lang="en-US" altLang="zh-CN" sz="2000" b="1" i="1" smtClean="0">
                        <a:latin typeface="Cambria Math"/>
                      </a:rPr>
                      <m:t>=</m:t>
                    </m:r>
                    <m:f>
                      <m:fPr>
                        <m:ctrlPr>
                          <a:rPr lang="en-US" altLang="zh-CN" sz="2000" b="1" i="1" smtClean="0">
                            <a:latin typeface="Cambria Math" panose="02040503050406030204" pitchFamily="18" charset="0"/>
                          </a:rPr>
                        </m:ctrlPr>
                      </m:fPr>
                      <m:num>
                        <m:sSubSup>
                          <m:sSubSupPr>
                            <m:ctrlPr>
                              <a:rPr lang="en-US" altLang="zh-CN" sz="2000" b="1" i="1" smtClean="0">
                                <a:latin typeface="Cambria Math" panose="02040503050406030204" pitchFamily="18" charset="0"/>
                              </a:rPr>
                            </m:ctrlPr>
                          </m:sSubSupPr>
                          <m:e>
                            <m:r>
                              <a:rPr lang="en-US" altLang="zh-CN" sz="2000" b="1" i="1" smtClean="0">
                                <a:latin typeface="Cambria Math"/>
                              </a:rPr>
                              <m:t>𝒈</m:t>
                            </m:r>
                          </m:e>
                          <m:sub>
                            <m:r>
                              <a:rPr lang="en-US" altLang="zh-CN" sz="2000" b="1" i="1" smtClean="0">
                                <a:latin typeface="Cambria Math"/>
                              </a:rPr>
                              <m:t>𝒌</m:t>
                            </m:r>
                          </m:sub>
                          <m:sup>
                            <m:r>
                              <a:rPr lang="en-US" altLang="zh-CN" sz="2000" b="1" i="1" smtClean="0">
                                <a:latin typeface="Cambria Math" panose="02040503050406030204" pitchFamily="18" charset="0"/>
                              </a:rPr>
                              <m:t>𝑻</m:t>
                            </m:r>
                          </m:sup>
                        </m:sSubSup>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num>
                      <m:den>
                        <m:sSubSup>
                          <m:sSubSupPr>
                            <m:ctrlPr>
                              <a:rPr lang="en-US" altLang="zh-CN" sz="2000" b="1" i="1" smtClean="0">
                                <a:latin typeface="Cambria Math" panose="02040503050406030204" pitchFamily="18" charset="0"/>
                              </a:rPr>
                            </m:ctrlPr>
                          </m:sSubSupPr>
                          <m:e>
                            <m:r>
                              <a:rPr lang="en-US" altLang="zh-CN" sz="2000" b="1" i="1" smtClean="0">
                                <a:latin typeface="Cambria Math"/>
                              </a:rPr>
                              <m:t>𝒈</m:t>
                            </m:r>
                          </m:e>
                          <m:sub>
                            <m:r>
                              <a:rPr lang="en-US" altLang="zh-CN" sz="2000" b="1" i="1" smtClean="0">
                                <a:latin typeface="Cambria Math"/>
                              </a:rPr>
                              <m:t>𝒌</m:t>
                            </m:r>
                          </m:sub>
                          <m:sup>
                            <m:r>
                              <a:rPr lang="en-US" altLang="zh-CN" sz="2000" b="1" i="1" smtClean="0">
                                <a:latin typeface="Cambria Math"/>
                              </a:rPr>
                              <m:t>𝑻</m:t>
                            </m:r>
                          </m:sup>
                        </m:sSubSup>
                        <m:r>
                          <a:rPr lang="en-US" altLang="zh-CN" sz="2000" b="1" i="1" smtClean="0">
                            <a:latin typeface="Cambria Math"/>
                          </a:rPr>
                          <m:t>𝑯</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den>
                    </m:f>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a:rPr lang="en-US" altLang="zh-CN" sz="2000" b="1" i="1" smtClean="0">
                        <a:latin typeface="Cambria Math"/>
                      </a:rPr>
                      <m:t>−</m:t>
                    </m:r>
                    <m:r>
                      <a:rPr lang="en-US" altLang="zh-CN" sz="2000" b="1" i="1" smtClean="0">
                        <a:latin typeface="Cambria Math"/>
                      </a:rPr>
                      <m:t>𝝀</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oMath>
                </a14:m>
                <a:endParaRPr lang="en-US" altLang="zh-CN" sz="2000" b="1" dirty="0"/>
              </a:p>
              <a:p>
                <a:r>
                  <a:rPr lang="zh-CN" altLang="en-US" sz="2000" dirty="0"/>
                  <a:t>看看它的收敛速度如何？</a:t>
                </a:r>
                <a:endParaRPr lang="en-US" altLang="zh-CN" sz="2000" dirty="0"/>
              </a:p>
              <a:p>
                <a:r>
                  <a:rPr lang="zh-CN" altLang="en-US" sz="2000" dirty="0"/>
                  <a:t>设误差函数为</a:t>
                </a:r>
                <a14:m>
                  <m:oMath xmlns:m="http://schemas.openxmlformats.org/officeDocument/2006/math">
                    <m:r>
                      <a:rPr lang="en-US" altLang="zh-CN" sz="2000" b="1" i="1" smtClean="0">
                        <a:latin typeface="Cambria Math"/>
                      </a:rPr>
                      <m:t>𝒆</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𝟐</m:t>
                        </m:r>
                      </m:den>
                    </m:f>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𝒙</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e>
                      <m:sup>
                        <m:r>
                          <a:rPr lang="en-US" altLang="zh-CN" sz="2000" b="1" i="1" smtClean="0">
                            <a:latin typeface="Cambria Math"/>
                          </a:rPr>
                          <m:t>𝑻</m:t>
                        </m:r>
                      </m:sup>
                    </m:sSup>
                    <m:r>
                      <a:rPr lang="en-US" altLang="zh-CN" sz="2000" b="1" i="1" smtClean="0">
                        <a:latin typeface="Cambria Math"/>
                      </a:rPr>
                      <m:t>𝑯</m:t>
                    </m:r>
                    <m:d>
                      <m:dPr>
                        <m:ctrlPr>
                          <a:rPr lang="en-US" altLang="zh-CN" sz="2000" b="1" i="1" smtClean="0">
                            <a:latin typeface="Cambria Math" panose="02040503050406030204" pitchFamily="18" charset="0"/>
                          </a:rPr>
                        </m:ctrlPr>
                      </m:dPr>
                      <m:e>
                        <m:r>
                          <a:rPr lang="en-US" altLang="zh-CN" sz="2000" b="1" i="1" smtClean="0">
                            <a:latin typeface="Cambria Math"/>
                          </a:rPr>
                          <m:t>𝒙</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𝟐</m:t>
                        </m:r>
                      </m:den>
                    </m:f>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r>
                          <a:rPr lang="en-US" altLang="zh-CN" sz="2000" b="1" i="1" smtClean="0">
                            <a:latin typeface="Cambria Math"/>
                          </a:rPr>
                          <m:t>𝑻</m:t>
                        </m:r>
                      </m:sup>
                    </m:sSup>
                    <m:r>
                      <a:rPr lang="en-US" altLang="zh-CN" sz="2000" b="1" i="1" smtClean="0">
                        <a:latin typeface="Cambria Math"/>
                      </a:rPr>
                      <m:t>𝑯</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oMath>
                </a14:m>
                <a:r>
                  <a:rPr lang="en-US" altLang="zh-CN" sz="2000" dirty="0"/>
                  <a:t>,</a:t>
                </a:r>
                <a:r>
                  <a:rPr lang="zh-CN" altLang="en-US" sz="2000" dirty="0"/>
                  <a:t>可以看出其与</a:t>
                </a:r>
                <a14:m>
                  <m:oMath xmlns:m="http://schemas.openxmlformats.org/officeDocument/2006/math">
                    <m:r>
                      <a:rPr lang="en-US" altLang="zh-CN" sz="2000" b="1" i="1" smtClean="0">
                        <a:latin typeface="Cambria Math"/>
                      </a:rPr>
                      <m:t>𝒇</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oMath>
                </a14:m>
                <a:r>
                  <a:rPr lang="zh-CN" altLang="en-US" sz="2000" dirty="0"/>
                  <a:t>仅差一常数项</a:t>
                </a:r>
                <a:endParaRPr lang="en-US" altLang="zh-CN" sz="2000" dirty="0"/>
              </a:p>
              <a:p>
                <a14:m>
                  <m:oMath xmlns:m="http://schemas.openxmlformats.org/officeDocument/2006/math">
                    <m:r>
                      <a:rPr lang="en-US" altLang="zh-CN" sz="2000" b="1" i="1" smtClean="0">
                        <a:latin typeface="Cambria Math"/>
                      </a:rPr>
                      <m:t>𝒆</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sub>
                        </m:sSub>
                      </m:e>
                    </m:d>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𝟏</m:t>
                        </m:r>
                        <m:r>
                          <a:rPr lang="en-US" altLang="zh-CN" sz="2000" b="1" i="1" smtClean="0">
                            <a:latin typeface="Cambria Math"/>
                          </a:rPr>
                          <m:t>−</m:t>
                        </m:r>
                        <m:f>
                          <m:fPr>
                            <m:ctrlPr>
                              <a:rPr lang="en-US" altLang="zh-CN" sz="2000" b="1" i="1" smtClean="0">
                                <a:latin typeface="Cambria Math" panose="02040503050406030204" pitchFamily="18" charset="0"/>
                              </a:rPr>
                            </m:ctrlPr>
                          </m:fPr>
                          <m:num>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a:rPr>
                                          <m:t>𝒈</m:t>
                                        </m:r>
                                      </m:e>
                                      <m:sub>
                                        <m:r>
                                          <a:rPr lang="en-US" altLang="zh-CN" sz="2000" b="1" i="1" smtClean="0">
                                            <a:latin typeface="Cambria Math"/>
                                          </a:rPr>
                                          <m:t>𝒌</m:t>
                                        </m:r>
                                      </m:sub>
                                      <m:sup>
                                        <m:r>
                                          <a:rPr lang="en-US" altLang="zh-CN" sz="2000" b="1" i="1" smtClean="0">
                                            <a:latin typeface="Cambria Math"/>
                                          </a:rPr>
                                          <m:t>𝑻</m:t>
                                        </m:r>
                                      </m:sup>
                                    </m:sSubSup>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e>
                                </m:d>
                              </m:e>
                              <m:sup>
                                <m:r>
                                  <a:rPr lang="en-US" altLang="zh-CN" sz="2000" b="1" i="1" smtClean="0">
                                    <a:latin typeface="Cambria Math"/>
                                  </a:rPr>
                                  <m:t>𝟐</m:t>
                                </m:r>
                              </m:sup>
                            </m:sSup>
                          </m:num>
                          <m:den>
                            <m:d>
                              <m:dPr>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a:rPr>
                                      <m:t>𝒈</m:t>
                                    </m:r>
                                  </m:e>
                                  <m:sub>
                                    <m:r>
                                      <a:rPr lang="en-US" altLang="zh-CN" sz="2000" b="1" i="1" smtClean="0">
                                        <a:latin typeface="Cambria Math"/>
                                      </a:rPr>
                                      <m:t>𝒌</m:t>
                                    </m:r>
                                  </m:sub>
                                  <m:sup>
                                    <m:r>
                                      <a:rPr lang="en-US" altLang="zh-CN" sz="2000" b="1" i="1" smtClean="0">
                                        <a:latin typeface="Cambria Math"/>
                                      </a:rPr>
                                      <m:t>𝑻</m:t>
                                    </m:r>
                                  </m:sup>
                                </m:sSubSup>
                                <m:r>
                                  <a:rPr lang="en-US" altLang="zh-CN" sz="2000" b="1" i="1" smtClean="0">
                                    <a:latin typeface="Cambria Math"/>
                                  </a:rPr>
                                  <m:t>𝑯</m:t>
                                </m:r>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e>
                            </m:d>
                            <m:d>
                              <m:dPr>
                                <m:ctrlPr>
                                  <a:rPr lang="en-US" altLang="zh-CN" sz="2000" b="1" i="1" smtClean="0">
                                    <a:latin typeface="Cambria Math" panose="02040503050406030204" pitchFamily="18" charset="0"/>
                                  </a:rPr>
                                </m:ctrlPr>
                              </m:dPr>
                              <m:e>
                                <m:sSubSup>
                                  <m:sSubSupPr>
                                    <m:ctrlPr>
                                      <a:rPr lang="en-US" altLang="zh-CN" sz="2000" b="1" i="1" smtClean="0">
                                        <a:latin typeface="Cambria Math" panose="02040503050406030204" pitchFamily="18" charset="0"/>
                                      </a:rPr>
                                    </m:ctrlPr>
                                  </m:sSubSupPr>
                                  <m:e>
                                    <m:r>
                                      <a:rPr lang="en-US" altLang="zh-CN" sz="2000" b="1" i="1" smtClean="0">
                                        <a:latin typeface="Cambria Math"/>
                                      </a:rPr>
                                      <m:t>𝒈</m:t>
                                    </m:r>
                                  </m:e>
                                  <m:sub>
                                    <m:r>
                                      <a:rPr lang="en-US" altLang="zh-CN" sz="2000" b="1" i="1" smtClean="0">
                                        <a:latin typeface="Cambria Math"/>
                                      </a:rPr>
                                      <m:t>𝒌</m:t>
                                    </m:r>
                                  </m:sub>
                                  <m:sup>
                                    <m:r>
                                      <a:rPr lang="en-US" altLang="zh-CN" sz="2000" b="1" i="1" smtClean="0">
                                        <a:latin typeface="Cambria Math"/>
                                      </a:rPr>
                                      <m:t>𝑻</m:t>
                                    </m:r>
                                  </m:sup>
                                </m:sSubSup>
                                <m:sSup>
                                  <m:sSupPr>
                                    <m:ctrlPr>
                                      <a:rPr lang="en-US" altLang="zh-CN" sz="2000" b="1" i="1" smtClean="0">
                                        <a:latin typeface="Cambria Math" panose="02040503050406030204" pitchFamily="18" charset="0"/>
                                      </a:rPr>
                                    </m:ctrlPr>
                                  </m:sSupPr>
                                  <m:e>
                                    <m:r>
                                      <a:rPr lang="en-US" altLang="zh-CN" sz="2000" b="1" i="1" smtClean="0">
                                        <a:latin typeface="Cambria Math"/>
                                      </a:rPr>
                                      <m:t>𝑯</m:t>
                                    </m:r>
                                  </m:e>
                                  <m:sup>
                                    <m:r>
                                      <a:rPr lang="en-US" altLang="zh-CN" sz="2000" b="1" i="1" smtClean="0">
                                        <a:latin typeface="Cambria Math"/>
                                      </a:rPr>
                                      <m:t>−</m:t>
                                    </m:r>
                                    <m:r>
                                      <a:rPr lang="en-US" altLang="zh-CN" sz="2000" b="1" i="1" smtClean="0">
                                        <a:latin typeface="Cambria Math"/>
                                      </a:rPr>
                                      <m:t>𝟏</m:t>
                                    </m:r>
                                  </m:sup>
                                </m:sSup>
                                <m:sSub>
                                  <m:sSubPr>
                                    <m:ctrlPr>
                                      <a:rPr lang="en-US" altLang="zh-CN" sz="2000" b="1" i="1" smtClean="0">
                                        <a:latin typeface="Cambria Math" panose="02040503050406030204" pitchFamily="18" charset="0"/>
                                      </a:rPr>
                                    </m:ctrlPr>
                                  </m:sSubPr>
                                  <m:e>
                                    <m:r>
                                      <a:rPr lang="en-US" altLang="zh-CN" sz="2000" b="1" i="1" smtClean="0">
                                        <a:latin typeface="Cambria Math"/>
                                      </a:rPr>
                                      <m:t>𝒈</m:t>
                                    </m:r>
                                  </m:e>
                                  <m:sub>
                                    <m:r>
                                      <a:rPr lang="en-US" altLang="zh-CN" sz="2000" b="1" i="1" smtClean="0">
                                        <a:latin typeface="Cambria Math"/>
                                      </a:rPr>
                                      <m:t>𝒌</m:t>
                                    </m:r>
                                  </m:sub>
                                </m:sSub>
                              </m:e>
                            </m:d>
                          </m:den>
                        </m:f>
                      </m:e>
                    </m:d>
                    <m:r>
                      <a:rPr lang="en-US" altLang="zh-CN" sz="2000" b="1" i="1" smtClean="0">
                        <a:latin typeface="Cambria Math"/>
                      </a:rPr>
                      <m:t>𝒆</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e>
                    </m:d>
                    <m:r>
                      <a:rPr lang="en-US" altLang="zh-CN" sz="2000" b="1" i="1" smtClean="0">
                        <a:latin typeface="Cambria Math"/>
                      </a:rPr>
                      <m:t>≤</m:t>
                    </m:r>
                    <m:f>
                      <m:fPr>
                        <m:ctrlPr>
                          <a:rPr lang="en-US" altLang="zh-CN" sz="2000" b="1" i="1" smtClean="0">
                            <a:latin typeface="Cambria Math" panose="02040503050406030204" pitchFamily="18" charset="0"/>
                          </a:rPr>
                        </m:ctrlPr>
                      </m:fPr>
                      <m:num>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𝜶</m:t>
                                </m:r>
                                <m:r>
                                  <a:rPr lang="en-US" altLang="zh-CN" sz="2000" b="1" i="1" smtClean="0">
                                    <a:latin typeface="Cambria Math"/>
                                  </a:rPr>
                                  <m:t>−</m:t>
                                </m:r>
                                <m:r>
                                  <a:rPr lang="en-US" altLang="zh-CN" sz="2000" b="1" i="1" smtClean="0">
                                    <a:latin typeface="Cambria Math"/>
                                  </a:rPr>
                                  <m:t>𝟏</m:t>
                                </m:r>
                              </m:e>
                            </m:d>
                          </m:e>
                          <m:sup>
                            <m:r>
                              <a:rPr lang="en-US" altLang="zh-CN" sz="2000" b="1" i="1" smtClean="0">
                                <a:latin typeface="Cambria Math"/>
                              </a:rPr>
                              <m:t>𝟐</m:t>
                            </m:r>
                          </m:sup>
                        </m:sSup>
                      </m:num>
                      <m:den>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𝜶</m:t>
                                </m:r>
                                <m:r>
                                  <a:rPr lang="en-US" altLang="zh-CN" sz="2000" b="1" i="1" smtClean="0">
                                    <a:latin typeface="Cambria Math"/>
                                  </a:rPr>
                                  <m:t>+</m:t>
                                </m:r>
                                <m:r>
                                  <a:rPr lang="en-US" altLang="zh-CN" sz="2000" b="1" i="1" smtClean="0">
                                    <a:latin typeface="Cambria Math"/>
                                  </a:rPr>
                                  <m:t>𝟏</m:t>
                                </m:r>
                              </m:e>
                            </m:d>
                          </m:e>
                          <m:sup>
                            <m:r>
                              <a:rPr lang="en-US" altLang="zh-CN" sz="2000" b="1" i="1" smtClean="0">
                                <a:latin typeface="Cambria Math"/>
                              </a:rPr>
                              <m:t>𝟐</m:t>
                            </m:r>
                          </m:sup>
                        </m:sSup>
                      </m:den>
                    </m:f>
                    <m:r>
                      <a:rPr lang="en-US" altLang="zh-CN" sz="2000" b="1" i="1" smtClean="0">
                        <a:latin typeface="Cambria Math"/>
                      </a:rPr>
                      <m:t>𝒆</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r>
                      <a:rPr lang="en-US" altLang="zh-CN" sz="2000" b="1" i="1" smtClean="0">
                        <a:latin typeface="Cambria Math"/>
                      </a:rPr>
                      <m:t>)</m:t>
                    </m:r>
                  </m:oMath>
                </a14:m>
                <a:r>
                  <a:rPr lang="en-US" altLang="zh-CN" sz="2000" dirty="0"/>
                  <a:t>,</a:t>
                </a:r>
                <a:r>
                  <a:rPr lang="zh-CN" altLang="en-US" sz="2000" dirty="0"/>
                  <a:t>这里</a:t>
                </a:r>
                <a14:m>
                  <m:oMath xmlns:m="http://schemas.openxmlformats.org/officeDocument/2006/math">
                    <m:r>
                      <a:rPr lang="en-US" altLang="zh-CN" sz="2000" b="1" i="1" smtClean="0">
                        <a:latin typeface="Cambria Math"/>
                      </a:rPr>
                      <m:t>𝜶</m:t>
                    </m:r>
                  </m:oMath>
                </a14:m>
                <a:r>
                  <a:rPr lang="zh-CN" altLang="en-US" sz="2000" dirty="0"/>
                  <a:t>为</a:t>
                </a:r>
                <a14:m>
                  <m:oMath xmlns:m="http://schemas.openxmlformats.org/officeDocument/2006/math">
                    <m:r>
                      <a:rPr lang="en-US" altLang="zh-CN" sz="2000" b="1" i="1" dirty="0" smtClean="0">
                        <a:latin typeface="Cambria Math"/>
                      </a:rPr>
                      <m:t>𝑯</m:t>
                    </m:r>
                  </m:oMath>
                </a14:m>
                <a:r>
                  <a:rPr lang="zh-CN" altLang="en-US" sz="2000" dirty="0"/>
                  <a:t>的条件数</a:t>
                </a:r>
                <a:endParaRPr lang="en-US" altLang="zh-CN" sz="2000" dirty="0"/>
              </a:p>
              <a:p>
                <a:r>
                  <a:rPr lang="zh-CN" altLang="en-US" sz="2000" dirty="0"/>
                  <a:t>因此，</a:t>
                </a:r>
                <a14:m>
                  <m:oMath xmlns:m="http://schemas.openxmlformats.org/officeDocument/2006/math">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𝒆</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𝒌</m:t>
                                </m:r>
                              </m:sub>
                            </m:sSub>
                          </m:e>
                        </m:d>
                      </m:e>
                    </m:d>
                    <m:r>
                      <a:rPr lang="en-US" altLang="zh-CN" sz="2000" b="1" i="1" smtClean="0">
                        <a:latin typeface="Cambria Math"/>
                      </a:rPr>
                      <m:t>→</m:t>
                    </m:r>
                    <m:r>
                      <a:rPr lang="en-US" altLang="zh-CN" sz="2000" b="1" i="1" smtClean="0">
                        <a:latin typeface="Cambria Math"/>
                      </a:rPr>
                      <m:t>𝟎</m:t>
                    </m:r>
                  </m:oMath>
                </a14:m>
                <a:r>
                  <a:rPr lang="zh-CN" altLang="en-US" sz="2000" dirty="0"/>
                  <a:t>的速度以</a:t>
                </a:r>
                <a14:m>
                  <m:oMath xmlns:m="http://schemas.openxmlformats.org/officeDocument/2006/math">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𝜶</m:t>
                            </m:r>
                            <m:r>
                              <a:rPr lang="en-US" altLang="zh-CN" sz="2000" b="1" i="1" smtClean="0">
                                <a:latin typeface="Cambria Math"/>
                              </a:rPr>
                              <m:t>−</m:t>
                            </m:r>
                            <m:r>
                              <a:rPr lang="en-US" altLang="zh-CN" sz="2000" b="1" i="1" smtClean="0">
                                <a:latin typeface="Cambria Math"/>
                              </a:rPr>
                              <m:t>𝟏</m:t>
                            </m:r>
                          </m:e>
                        </m:d>
                      </m:e>
                      <m:sup>
                        <m:r>
                          <a:rPr lang="en-US" altLang="zh-CN" sz="2000" b="1" i="1" smtClean="0">
                            <a:latin typeface="Cambria Math"/>
                          </a:rPr>
                          <m:t>𝟐</m:t>
                        </m:r>
                      </m:sup>
                    </m:sSup>
                    <m:r>
                      <a:rPr lang="en-US" altLang="zh-CN" sz="2000" b="1" i="1" smtClean="0">
                        <a:latin typeface="Cambria Math"/>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a:rPr>
                              <m:t>𝜶</m:t>
                            </m:r>
                            <m:r>
                              <a:rPr lang="en-US" altLang="zh-CN" sz="2000" b="1" i="1" smtClean="0">
                                <a:latin typeface="Cambria Math"/>
                              </a:rPr>
                              <m:t>+</m:t>
                            </m:r>
                            <m:r>
                              <a:rPr lang="en-US" altLang="zh-CN" sz="2000" b="1" i="1" smtClean="0">
                                <a:latin typeface="Cambria Math"/>
                              </a:rPr>
                              <m:t>𝟏</m:t>
                            </m:r>
                          </m:e>
                        </m:d>
                      </m:e>
                      <m:sup>
                        <m:r>
                          <a:rPr lang="en-US" altLang="zh-CN" sz="2000" b="1" i="1" smtClean="0">
                            <a:latin typeface="Cambria Math"/>
                          </a:rPr>
                          <m:t>𝟐</m:t>
                        </m:r>
                      </m:sup>
                    </m:sSup>
                  </m:oMath>
                </a14:m>
                <a:r>
                  <a:rPr lang="zh-CN" altLang="en-US" sz="2000" dirty="0"/>
                  <a:t>为上界线性或几何收敛，与前面的例子一样，随</a:t>
                </a:r>
                <a14:m>
                  <m:oMath xmlns:m="http://schemas.openxmlformats.org/officeDocument/2006/math">
                    <m:r>
                      <a:rPr lang="en-US" altLang="zh-CN" sz="2000" b="1" i="1" smtClean="0">
                        <a:latin typeface="Cambria Math"/>
                      </a:rPr>
                      <m:t>𝜶</m:t>
                    </m:r>
                  </m:oMath>
                </a14:m>
                <a:r>
                  <a:rPr lang="zh-CN" altLang="en-US" sz="2000" dirty="0"/>
                  <a:t>增加，收敛速率持续减慢，并且与初始值相关</a:t>
                </a:r>
                <a:endParaRPr lang="en-US" altLang="zh-CN" sz="2000" dirty="0"/>
              </a:p>
              <a:p>
                <a:r>
                  <a:rPr lang="zh-CN" altLang="en-US" sz="2000" dirty="0"/>
                  <a:t>对于二次可微的非二次函数也有类似的结果，这里不再赘述</a:t>
                </a:r>
                <a:endParaRPr lang="en-US" altLang="zh-CN" sz="2000" dirty="0"/>
              </a:p>
              <a:p>
                <a:r>
                  <a:rPr lang="zh-CN" altLang="en-US" sz="2000" dirty="0"/>
                  <a:t>如果使用不精确</a:t>
                </a:r>
                <a:r>
                  <a:rPr lang="en-US" altLang="zh-CN" sz="2000" dirty="0"/>
                  <a:t>Armijo</a:t>
                </a:r>
                <a:r>
                  <a:rPr lang="zh-CN" altLang="en-US" sz="2000" dirty="0"/>
                  <a:t>规则线搜索，来进行最速下降法求解，则只需梯度函数是</a:t>
                </a:r>
                <a14:m>
                  <m:oMath xmlns:m="http://schemas.openxmlformats.org/officeDocument/2006/math">
                    <m:r>
                      <a:rPr lang="en-US" altLang="zh-CN" sz="2000" b="1" i="1" smtClean="0">
                        <a:latin typeface="Cambria Math"/>
                      </a:rPr>
                      <m:t>𝑮</m:t>
                    </m:r>
                    <m:r>
                      <a:rPr lang="en-US" altLang="zh-CN" sz="2000" b="1" i="1" smtClean="0">
                        <a:latin typeface="Cambria Math"/>
                      </a:rPr>
                      <m:t>&gt;</m:t>
                    </m:r>
                    <m:r>
                      <a:rPr lang="en-US" altLang="zh-CN" sz="2000" b="1" i="1" smtClean="0">
                        <a:latin typeface="Cambria Math"/>
                      </a:rPr>
                      <m:t>𝟎</m:t>
                    </m:r>
                  </m:oMath>
                </a14:m>
                <a:r>
                  <a:rPr lang="en-US" altLang="zh-CN" sz="2000" dirty="0"/>
                  <a:t>Lipschitz</a:t>
                </a:r>
                <a:r>
                  <a:rPr lang="zh-CN" altLang="en-US" sz="2000" dirty="0"/>
                  <a:t>连续的，</a:t>
                </a:r>
                <a14:m>
                  <m:oMath xmlns:m="http://schemas.openxmlformats.org/officeDocument/2006/math">
                    <m:d>
                      <m:dPr>
                        <m:begChr m:val="‖"/>
                        <m:endChr m:val="‖"/>
                        <m:ctrlPr>
                          <a:rPr lang="en-US" altLang="zh-CN" sz="2000" i="1" smtClean="0">
                            <a:latin typeface="Cambria Math" panose="02040503050406030204" pitchFamily="18" charset="0"/>
                          </a:rPr>
                        </m:ctrlPr>
                      </m:dPr>
                      <m:e>
                        <m:r>
                          <a:rPr lang="en-US" altLang="zh-CN" sz="2000" b="1" i="0"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0" smtClean="0">
                            <a:latin typeface="Cambria Math"/>
                          </a:rPr>
                          <m:t>𝛁</m:t>
                        </m:r>
                        <m:r>
                          <a:rPr lang="en-US" altLang="zh-CN" sz="2000" b="1" i="1" smtClean="0">
                            <a:latin typeface="Cambria Math"/>
                          </a:rPr>
                          <m:t>𝒇</m:t>
                        </m:r>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e>
                    </m:d>
                    <m:r>
                      <a:rPr lang="en-US" altLang="zh-CN" sz="2000" b="1" i="1" smtClean="0">
                        <a:latin typeface="Cambria Math"/>
                      </a:rPr>
                      <m:t>≤</m:t>
                    </m:r>
                    <m:r>
                      <a:rPr lang="en-US" altLang="zh-CN" sz="2000" b="1" i="1" smtClean="0">
                        <a:latin typeface="Cambria Math"/>
                      </a:rPr>
                      <m:t>𝑮</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𝒚</m:t>
                        </m:r>
                      </m:e>
                    </m:d>
                    <m:r>
                      <a:rPr lang="en-US" altLang="zh-CN" sz="2000" b="1" i="1" smtClean="0">
                        <a:latin typeface="Cambria Math"/>
                      </a:rPr>
                      <m:t>,</m:t>
                    </m:r>
                    <m:r>
                      <a:rPr lang="en-US" altLang="zh-CN" sz="2000" b="1" i="1" smtClean="0">
                        <a:latin typeface="Cambria Math" panose="02040503050406030204" pitchFamily="18" charset="0"/>
                      </a:rPr>
                      <m:t>∀</m:t>
                    </m:r>
                    <m:r>
                      <a:rPr lang="en-US" altLang="zh-CN" sz="2000" b="1" i="1" smtClean="0">
                        <a:latin typeface="Cambria Math"/>
                      </a:rPr>
                      <m:t> </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𝒚</m:t>
                    </m:r>
                    <m:r>
                      <a:rPr lang="en-US" altLang="zh-CN" sz="2000" b="1" i="1" smtClean="0">
                        <a:latin typeface="Cambria Math"/>
                      </a:rPr>
                      <m:t>∈</m:t>
                    </m:r>
                    <m:r>
                      <a:rPr lang="en-US" altLang="zh-CN" sz="2000" b="1" i="1" smtClean="0">
                        <a:latin typeface="Cambria Math"/>
                      </a:rPr>
                      <m:t>𝑺</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e>
                    </m:d>
                    <m:r>
                      <a:rPr lang="en-US" altLang="zh-CN" sz="2000" b="1" i="1" smtClean="0">
                        <a:latin typeface="Cambria Math"/>
                      </a:rPr>
                      <m:t>≝</m:t>
                    </m:r>
                  </m:oMath>
                </a14:m>
                <a:endParaRPr lang="en-US" altLang="zh-CN" sz="2000" b="1" dirty="0"/>
              </a:p>
              <a:p>
                <a14:m>
                  <m:oMath xmlns:m="http://schemas.openxmlformats.org/officeDocument/2006/math">
                    <m:r>
                      <a:rPr lang="en-US" altLang="zh-CN" sz="2000" dirty="0">
                        <a:latin typeface="Cambria Math"/>
                      </a:rPr>
                      <m:t>{</m:t>
                    </m:r>
                    <m:r>
                      <a:rPr lang="en-US" altLang="zh-CN" sz="2000" b="1" i="1" dirty="0" smtClean="0">
                        <a:latin typeface="Cambria Math"/>
                      </a:rPr>
                      <m:t>𝒙</m:t>
                    </m:r>
                    <m:r>
                      <a:rPr lang="en-US" altLang="zh-CN" sz="2000" b="1" i="1" dirty="0" smtClean="0">
                        <a:latin typeface="Cambria Math"/>
                      </a:rPr>
                      <m:t>:</m:t>
                    </m:r>
                    <m:r>
                      <a:rPr lang="en-US" altLang="zh-CN" sz="2000" b="1" i="1" dirty="0" smtClean="0">
                        <a:latin typeface="Cambria Math"/>
                      </a:rPr>
                      <m:t>𝒇</m:t>
                    </m:r>
                    <m:d>
                      <m:dPr>
                        <m:ctrlPr>
                          <a:rPr lang="en-US" altLang="zh-CN" sz="2000" b="1" i="1" dirty="0" smtClean="0">
                            <a:latin typeface="Cambria Math" panose="02040503050406030204" pitchFamily="18" charset="0"/>
                          </a:rPr>
                        </m:ctrlPr>
                      </m:dPr>
                      <m:e>
                        <m:r>
                          <a:rPr lang="en-US" altLang="zh-CN" sz="2000" b="1" i="1" dirty="0" smtClean="0">
                            <a:latin typeface="Cambria Math"/>
                          </a:rPr>
                          <m:t>𝒙</m:t>
                        </m:r>
                      </m:e>
                    </m:d>
                    <m:r>
                      <a:rPr lang="en-US" altLang="zh-CN" sz="2000" b="1" i="1" dirty="0" smtClean="0">
                        <a:latin typeface="Cambria Math"/>
                      </a:rPr>
                      <m:t>≤</m:t>
                    </m:r>
                    <m:r>
                      <a:rPr lang="en-US" altLang="zh-CN" sz="2000" b="1" i="1" dirty="0" smtClean="0">
                        <a:latin typeface="Cambria Math"/>
                      </a:rPr>
                      <m:t>𝒇</m:t>
                    </m:r>
                    <m:d>
                      <m:dPr>
                        <m:ctrlPr>
                          <a:rPr lang="en-US" altLang="zh-CN" sz="2000" b="1" i="1" dirty="0" smtClean="0">
                            <a:latin typeface="Cambria Math" panose="02040503050406030204" pitchFamily="18" charset="0"/>
                          </a:rPr>
                        </m:ctrlPr>
                      </m:dPr>
                      <m:e>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𝟎</m:t>
                            </m:r>
                          </m:sub>
                        </m:sSub>
                      </m:e>
                    </m:d>
                    <m:r>
                      <a:rPr lang="en-US" altLang="zh-CN" sz="2000" b="1" i="1" dirty="0" smtClean="0">
                        <a:latin typeface="Cambria Math"/>
                      </a:rPr>
                      <m:t>}</m:t>
                    </m:r>
                  </m:oMath>
                </a14:m>
                <a:r>
                  <a:rPr lang="en-US" altLang="zh-CN" sz="2000" i="1" dirty="0"/>
                  <a:t>,</a:t>
                </a:r>
                <a:r>
                  <a:rPr lang="zh-CN" altLang="en-US" sz="2000" dirty="0"/>
                  <a:t>则获得的序列</a:t>
                </a:r>
                <a14:m>
                  <m:oMath xmlns:m="http://schemas.openxmlformats.org/officeDocument/2006/math">
                    <m:d>
                      <m:dPr>
                        <m:begChr m:val="{"/>
                        <m:endChr m:val="}"/>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𝒌</m:t>
                                </m:r>
                              </m:e>
                            </m:d>
                          </m:sup>
                        </m:sSup>
                      </m:e>
                    </m:d>
                  </m:oMath>
                </a14:m>
                <a:r>
                  <a:rPr lang="zh-CN" altLang="en-US" sz="2000" dirty="0"/>
                  <a:t>要么</a:t>
                </a:r>
                <a14:m>
                  <m:oMath xmlns:m="http://schemas.openxmlformats.org/officeDocument/2006/math">
                    <m:r>
                      <a:rPr lang="en-US" altLang="zh-CN" sz="2000" b="1" i="1" smtClean="0">
                        <a:latin typeface="Cambria Math"/>
                      </a:rPr>
                      <m:t>𝑲</m:t>
                    </m:r>
                  </m:oMath>
                </a14:m>
                <a:r>
                  <a:rPr lang="zh-CN" altLang="en-US" sz="2000" dirty="0"/>
                  <a:t>次后达到梯度为</a:t>
                </a:r>
                <a:r>
                  <a:rPr lang="en-US" altLang="zh-CN" sz="2000" dirty="0"/>
                  <a:t>0</a:t>
                </a:r>
                <a:r>
                  <a:rPr lang="zh-CN" altLang="en-US" sz="2000" dirty="0"/>
                  <a:t>的点，要么达到其极限为梯度为</a:t>
                </a:r>
                <a:r>
                  <a:rPr lang="en-US" altLang="zh-CN" sz="2000" dirty="0"/>
                  <a:t>0</a:t>
                </a:r>
                <a:r>
                  <a:rPr lang="zh-CN" altLang="en-US" sz="2000" dirty="0"/>
                  <a:t>的点</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b="-8243"/>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8C0EB-4621-4477-B7A1-4311D6C420D2}"/>
              </a:ext>
            </a:extLst>
          </p:cNvPr>
          <p:cNvSpPr>
            <a:spLocks noGrp="1"/>
          </p:cNvSpPr>
          <p:nvPr>
            <p:ph type="title"/>
          </p:nvPr>
        </p:nvSpPr>
        <p:spPr/>
        <p:txBody>
          <a:bodyPr/>
          <a:lstStyle/>
          <a:p>
            <a:r>
              <a:rPr lang="zh-CN" altLang="en-US" sz="2800" dirty="0"/>
              <a:t>第</a:t>
            </a:r>
            <a:r>
              <a:rPr lang="en-US" altLang="zh-CN" sz="2800" dirty="0"/>
              <a:t>5</a:t>
            </a:r>
            <a:r>
              <a:rPr lang="zh-CN" altLang="en-US" sz="2800" dirty="0"/>
              <a:t>章</a:t>
            </a:r>
            <a:r>
              <a:rPr lang="zh-CN" altLang="en-US" sz="2800" dirty="0">
                <a:latin typeface="隶书" panose="02010509060101010101" pitchFamily="1" charset="-122"/>
              </a:rPr>
              <a:t>无约束最优化方法</a:t>
            </a:r>
            <a:r>
              <a:rPr lang="en-US" altLang="zh-CN" sz="2800" dirty="0">
                <a:latin typeface="隶书" panose="02010509060101010101" pitchFamily="1" charset="-122"/>
              </a:rPr>
              <a:t>(Unconstrained Optimization Methods)-</a:t>
            </a:r>
            <a:r>
              <a:rPr lang="en-US" altLang="zh-CN" sz="2800" dirty="0"/>
              <a:t> Steepest Descent </a:t>
            </a:r>
            <a:r>
              <a:rPr lang="zh-CN" altLang="en-US" sz="2800" dirty="0"/>
              <a:t>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2BD532-3B77-4A16-9039-A1C43509592D}"/>
                  </a:ext>
                </a:extLst>
              </p:cNvPr>
              <p:cNvSpPr>
                <a:spLocks noGrp="1"/>
              </p:cNvSpPr>
              <p:nvPr>
                <p:ph idx="1"/>
              </p:nvPr>
            </p:nvSpPr>
            <p:spPr/>
            <p:txBody>
              <a:bodyPr/>
              <a:lstStyle/>
              <a:p>
                <a:r>
                  <a:rPr lang="en-US" altLang="zh-CN" sz="2000" dirty="0"/>
                  <a:t>Kantorovich</a:t>
                </a:r>
                <a:r>
                  <a:rPr lang="zh-CN" altLang="en-US" sz="2000" dirty="0"/>
                  <a:t>不等式：令</a:t>
                </a:r>
                <a14:m>
                  <m:oMath xmlns:m="http://schemas.openxmlformats.org/officeDocument/2006/math">
                    <m:r>
                      <a:rPr lang="en-US" altLang="zh-CN" sz="2000" b="1" i="1" smtClean="0">
                        <a:latin typeface="Cambria Math" panose="02040503050406030204" pitchFamily="18" charset="0"/>
                      </a:rPr>
                      <m:t>𝑯</m:t>
                    </m:r>
                  </m:oMath>
                </a14:m>
                <a:r>
                  <a:rPr lang="zh-CN" altLang="en-US" sz="2000" dirty="0"/>
                  <a:t>是对称正定的</a:t>
                </a:r>
                <a14:m>
                  <m:oMath xmlns:m="http://schemas.openxmlformats.org/officeDocument/2006/math">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oMath>
                </a14:m>
                <a:r>
                  <a:rPr lang="zh-CN" altLang="en-US" sz="2000" dirty="0"/>
                  <a:t>矩阵，</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oMath>
                </a14:m>
                <a:r>
                  <a:rPr lang="zh-CN" altLang="en-US" sz="2000" dirty="0"/>
                  <a:t>都有：</a:t>
                </a:r>
                <a:endParaRPr lang="en-US" altLang="zh-CN" sz="2000" dirty="0"/>
              </a:p>
              <a:p>
                <a14:m>
                  <m:oMath xmlns:m="http://schemas.openxmlformats.org/officeDocument/2006/math">
                    <m:f>
                      <m:fPr>
                        <m:ctrlPr>
                          <a:rPr lang="en-US" altLang="zh-CN" sz="2000" b="1" i="1" smtClean="0">
                            <a:latin typeface="Cambria Math" panose="02040503050406030204" pitchFamily="18" charset="0"/>
                          </a:rPr>
                        </m:ctrlPr>
                      </m:fPr>
                      <m:num>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e>
                            </m:d>
                          </m:e>
                          <m:sup>
                            <m:r>
                              <a:rPr lang="en-US" altLang="zh-CN" sz="2000" b="1" i="1" smtClean="0">
                                <a:latin typeface="Cambria Math" panose="02040503050406030204" pitchFamily="18" charset="0"/>
                              </a:rPr>
                              <m:t>𝟐</m:t>
                            </m:r>
                          </m:sup>
                        </m:sSup>
                      </m:num>
                      <m:den>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𝑯𝒚</m:t>
                            </m:r>
                          </m:e>
                        </m:d>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𝑯</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r>
                              <a:rPr lang="en-US" altLang="zh-CN" sz="2000" b="1" i="1" smtClean="0">
                                <a:latin typeface="Cambria Math" panose="02040503050406030204" pitchFamily="18" charset="0"/>
                              </a:rPr>
                              <m:t>𝒚</m:t>
                            </m:r>
                          </m:e>
                        </m:d>
                      </m:den>
                    </m:f>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𝟒</m:t>
                        </m:r>
                        <m:r>
                          <a:rPr lang="en-US" altLang="zh-CN" sz="2000" b="1" i="1" smtClean="0">
                            <a:latin typeface="Cambria Math" panose="02040503050406030204" pitchFamily="18" charset="0"/>
                          </a:rPr>
                          <m:t>𝑴𝒎</m:t>
                        </m:r>
                      </m:num>
                      <m:den>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𝑴</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m:t>
                                </m:r>
                              </m:e>
                            </m:d>
                          </m:e>
                          <m:sup>
                            <m:r>
                              <a:rPr lang="en-US" altLang="zh-CN" sz="2000" b="1" i="1" smtClean="0">
                                <a:latin typeface="Cambria Math" panose="02040503050406030204" pitchFamily="18" charset="0"/>
                              </a:rPr>
                              <m:t>𝟐</m:t>
                            </m:r>
                          </m:sup>
                        </m:sSup>
                      </m:den>
                    </m:f>
                    <m:r>
                      <a:rPr lang="en-US" altLang="zh-CN" sz="2000" b="1" i="1" smtClean="0">
                        <a:latin typeface="Cambria Math" panose="02040503050406030204" pitchFamily="18" charset="0"/>
                      </a:rPr>
                      <m:t>,</m:t>
                    </m:r>
                  </m:oMath>
                </a14:m>
                <a:r>
                  <a:rPr lang="zh-CN" altLang="en-US" sz="2000" dirty="0"/>
                  <a:t>其中</a:t>
                </a:r>
                <a14:m>
                  <m:oMath xmlns:m="http://schemas.openxmlformats.org/officeDocument/2006/math">
                    <m:r>
                      <a:rPr lang="en-US" altLang="zh-CN" sz="2000" b="1" i="1" dirty="0" smtClean="0">
                        <a:latin typeface="Cambria Math" panose="02040503050406030204" pitchFamily="18" charset="0"/>
                      </a:rPr>
                      <m:t>𝑴</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𝒎</m:t>
                    </m:r>
                  </m:oMath>
                </a14:m>
                <a:r>
                  <a:rPr lang="zh-CN" altLang="en-US" sz="2000" dirty="0"/>
                  <a:t>为矩阵</a:t>
                </a:r>
                <a14:m>
                  <m:oMath xmlns:m="http://schemas.openxmlformats.org/officeDocument/2006/math">
                    <m:r>
                      <a:rPr lang="en-US" altLang="zh-CN" sz="2000" b="1" i="1" smtClean="0">
                        <a:latin typeface="Cambria Math" panose="02040503050406030204" pitchFamily="18" charset="0"/>
                      </a:rPr>
                      <m:t>𝑯</m:t>
                    </m:r>
                  </m:oMath>
                </a14:m>
                <a:r>
                  <a:rPr lang="zh-CN" altLang="en-US" sz="2000" dirty="0"/>
                  <a:t>的最大和最小特征值。</a:t>
                </a:r>
                <a:endParaRPr lang="en-US" altLang="zh-CN" sz="2000" dirty="0"/>
              </a:p>
              <a:p>
                <a:r>
                  <a:rPr lang="zh-CN" altLang="en-US" sz="2000" dirty="0"/>
                  <a:t>证明：不妨令</a:t>
                </a:r>
                <a14:m>
                  <m:oMath xmlns:m="http://schemas.openxmlformats.org/officeDocument/2006/math">
                    <m:r>
                      <a:rPr lang="en-US" altLang="zh-CN" sz="2000" b="1" i="1" smtClean="0">
                        <a:latin typeface="Cambria Math" panose="02040503050406030204" pitchFamily="18" charset="0"/>
                      </a:rPr>
                      <m:t>𝑴</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m:t>
                    </m:r>
                    <m:r>
                      <a:rPr lang="en-US" altLang="zh-CN" sz="2000" b="1" i="1" smtClean="0">
                        <a:latin typeface="Cambria Math" panose="02040503050406030204" pitchFamily="18" charset="0"/>
                      </a:rPr>
                      <m:t>,</m:t>
                    </m:r>
                  </m:oMath>
                </a14:m>
                <a:r>
                  <a:rPr lang="zh-CN" altLang="en-US" sz="2000" dirty="0"/>
                  <a:t>显然矩阵</a:t>
                </a:r>
                <a14:m>
                  <m:oMath xmlns:m="http://schemas.openxmlformats.org/officeDocument/2006/math">
                    <m:r>
                      <a:rPr lang="en-US" altLang="zh-CN" sz="2000" b="1" i="1" smtClean="0">
                        <a:latin typeface="Cambria Math" panose="02040503050406030204" pitchFamily="18" charset="0"/>
                      </a:rPr>
                      <m:t>𝑯</m:t>
                    </m:r>
                  </m:oMath>
                </a14:m>
                <a:r>
                  <a:rPr lang="zh-CN" altLang="en-US" sz="2000" dirty="0"/>
                  <a:t>可以对角化，</a:t>
                </a:r>
                <a14:m>
                  <m:oMath xmlns:m="http://schemas.openxmlformats.org/officeDocument/2006/math">
                    <m:r>
                      <a:rPr lang="en-US" altLang="zh-CN" sz="2000" b="1" i="1" smtClean="0">
                        <a:latin typeface="Cambria Math" panose="02040503050406030204" pitchFamily="18" charset="0"/>
                      </a:rPr>
                      <m:t>𝑯</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𝑺</m:t>
                    </m:r>
                    <m:r>
                      <a:rPr lang="en-US" altLang="zh-CN" sz="2000" b="1" i="0" smtClean="0">
                        <a:latin typeface="Cambria Math" panose="02040503050406030204" pitchFamily="18" charset="0"/>
                      </a:rPr>
                      <m:t>𝚲</m:t>
                    </m:r>
                    <m:sSup>
                      <m:sSupPr>
                        <m:ctrlPr>
                          <a:rPr lang="en-US" altLang="zh-CN" sz="2000" b="1" i="1" smtClean="0">
                            <a:latin typeface="Cambria Math" panose="02040503050406030204" pitchFamily="18" charset="0"/>
                          </a:rPr>
                        </m:ctrlPr>
                      </m:sSupPr>
                      <m:e>
                        <m:r>
                          <a:rPr lang="en-US" altLang="zh-CN" sz="2000" b="1" i="0" smtClean="0">
                            <a:latin typeface="Cambria Math" panose="02040503050406030204" pitchFamily="18" charset="0"/>
                          </a:rPr>
                          <m:t>𝐒</m:t>
                        </m:r>
                      </m:e>
                      <m:sup>
                        <m:r>
                          <a:rPr lang="en-US" altLang="zh-CN" sz="2000" b="1" i="0" smtClean="0">
                            <a:latin typeface="Cambria Math" panose="02040503050406030204" pitchFamily="18" charset="0"/>
                          </a:rPr>
                          <m:t>𝐓</m:t>
                        </m:r>
                      </m:sup>
                    </m:sSup>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𝐒</m:t>
                    </m:r>
                  </m:oMath>
                </a14:m>
                <a:r>
                  <a:rPr lang="zh-CN" altLang="en-US" sz="2000" dirty="0"/>
                  <a:t>为正交矩阵，令</a:t>
                </a:r>
                <a14:m>
                  <m:oMath xmlns:m="http://schemas.openxmlformats.org/officeDocument/2006/math">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𝑺𝒙</m:t>
                    </m:r>
                    <m:r>
                      <a:rPr lang="en-US" altLang="zh-CN" sz="2000" b="1" i="1" smtClean="0">
                        <a:latin typeface="Cambria Math" panose="02040503050406030204" pitchFamily="18" charset="0"/>
                      </a:rPr>
                      <m:t>,</m:t>
                    </m:r>
                  </m:oMath>
                </a14:m>
                <a:r>
                  <a:rPr lang="zh-CN" altLang="en-US" sz="2000" dirty="0"/>
                  <a:t>则对</a:t>
                </a:r>
                <a14:m>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𝒏</m:t>
                                </m:r>
                              </m:sub>
                            </m:sSub>
                          </m:e>
                        </m:d>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a14:m>
                <a:r>
                  <a:rPr lang="en-US" altLang="zh-CN" sz="2000" dirty="0"/>
                  <a:t>:</a:t>
                </a:r>
              </a:p>
              <a:p>
                <a14:m>
                  <m:oMath xmlns:m="http://schemas.openxmlformats.org/officeDocument/2006/math">
                    <m:f>
                      <m:fPr>
                        <m:ctrlPr>
                          <a:rPr lang="en-US" altLang="zh-CN" sz="2000" b="1" i="1" smtClean="0">
                            <a:latin typeface="Cambria Math" panose="02040503050406030204" pitchFamily="18" charset="0"/>
                          </a:rPr>
                        </m:ctrlPr>
                      </m:fPr>
                      <m:num>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e>
                            </m:d>
                          </m:e>
                          <m:sup>
                            <m:r>
                              <a:rPr lang="en-US" altLang="zh-CN" sz="2000" b="1" i="1" smtClean="0">
                                <a:latin typeface="Cambria Math" panose="02040503050406030204" pitchFamily="18" charset="0"/>
                              </a:rPr>
                              <m:t>𝟐</m:t>
                            </m:r>
                          </m:sup>
                        </m:sSup>
                      </m:num>
                      <m:den>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𝑯𝒚</m:t>
                            </m:r>
                          </m:e>
                        </m:d>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𝑯</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r>
                              <a:rPr lang="en-US" altLang="zh-CN" sz="2000" b="1" i="1" smtClean="0">
                                <a:latin typeface="Cambria Math" panose="02040503050406030204" pitchFamily="18" charset="0"/>
                              </a:rPr>
                              <m:t>𝒚</m:t>
                            </m:r>
                          </m:e>
                        </m:d>
                      </m:den>
                    </m:f>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𝒏</m:t>
                                    </m:r>
                                  </m:sup>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𝒊</m:t>
                                        </m:r>
                                      </m:sub>
                                      <m:sup>
                                        <m:r>
                                          <a:rPr lang="en-US" altLang="zh-CN" sz="2000" b="1" i="1" smtClean="0">
                                            <a:latin typeface="Cambria Math" panose="02040503050406030204" pitchFamily="18" charset="0"/>
                                          </a:rPr>
                                          <m:t>𝟐</m:t>
                                        </m:r>
                                      </m:sup>
                                    </m:sSubSup>
                                  </m:e>
                                </m:nary>
                              </m:e>
                            </m:d>
                          </m:e>
                          <m:sup>
                            <m:r>
                              <a:rPr lang="en-US" altLang="zh-CN" sz="2000" b="1" i="1" smtClean="0">
                                <a:latin typeface="Cambria Math" panose="02040503050406030204" pitchFamily="18" charset="0"/>
                              </a:rPr>
                              <m:t>𝟐</m:t>
                            </m:r>
                          </m:sup>
                        </m:sSup>
                      </m:num>
                      <m:den>
                        <m:d>
                          <m:dPr>
                            <m:ctrlPr>
                              <a:rPr lang="en-US" altLang="zh-CN" sz="2000" b="1" i="1" smtClean="0">
                                <a:latin typeface="Cambria Math" panose="02040503050406030204" pitchFamily="18" charset="0"/>
                              </a:rPr>
                            </m:ctrlPr>
                          </m:dPr>
                          <m:e>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𝒏</m:t>
                                </m:r>
                              </m:sup>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𝒊</m:t>
                                    </m:r>
                                  </m:sub>
                                </m:sSub>
                              </m:e>
                            </m:nary>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𝒊</m:t>
                                </m:r>
                              </m:sub>
                              <m:sup>
                                <m:r>
                                  <a:rPr lang="en-US" altLang="zh-CN" sz="2000" b="1" i="1" smtClean="0">
                                    <a:latin typeface="Cambria Math" panose="02040503050406030204" pitchFamily="18" charset="0"/>
                                  </a:rPr>
                                  <m:t>𝟐</m:t>
                                </m:r>
                              </m:sup>
                            </m:sSubSup>
                          </m:e>
                        </m:d>
                        <m:d>
                          <m:dPr>
                            <m:ctrlPr>
                              <a:rPr lang="en-US" altLang="zh-CN" sz="2000" b="1" i="1" smtClean="0">
                                <a:latin typeface="Cambria Math" panose="02040503050406030204" pitchFamily="18" charset="0"/>
                              </a:rPr>
                            </m:ctrlPr>
                          </m:dPr>
                          <m:e>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𝒏</m:t>
                                </m:r>
                              </m:sup>
                              <m:e>
                                <m:f>
                                  <m:fPr>
                                    <m:ctrlPr>
                                      <a:rPr lang="en-US" altLang="zh-CN" sz="2000" b="1" i="1" smtClean="0">
                                        <a:latin typeface="Cambria Math" panose="02040503050406030204" pitchFamily="18" charset="0"/>
                                      </a:rPr>
                                    </m:ctrlPr>
                                  </m:fPr>
                                  <m:num>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𝒊</m:t>
                                        </m:r>
                                      </m:sub>
                                      <m:sup>
                                        <m:r>
                                          <a:rPr lang="en-US" altLang="zh-CN" sz="2000" b="1" i="1" smtClean="0">
                                            <a:latin typeface="Cambria Math" panose="02040503050406030204" pitchFamily="18" charset="0"/>
                                          </a:rPr>
                                          <m:t>𝟐</m:t>
                                        </m:r>
                                      </m:sup>
                                    </m:sSubSup>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𝒊</m:t>
                                        </m:r>
                                      </m:sub>
                                    </m:sSub>
                                  </m:den>
                                </m:f>
                              </m:e>
                            </m:nary>
                          </m:e>
                        </m:d>
                      </m:den>
                    </m:f>
                  </m:oMath>
                </a14:m>
                <a:r>
                  <a:rPr lang="en-US" altLang="zh-CN" sz="2000" dirty="0"/>
                  <a:t>,</a:t>
                </a:r>
                <a:r>
                  <a:rPr lang="zh-CN" altLang="en-US" sz="2000" dirty="0"/>
                  <a:t>令</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𝝃</m:t>
                        </m:r>
                      </m:e>
                      <m:sub>
                        <m:r>
                          <a:rPr lang="en-US" altLang="zh-CN" sz="2000" b="1" i="1" smtClean="0">
                            <a:latin typeface="Cambria Math" panose="02040503050406030204" pitchFamily="18" charset="0"/>
                          </a:rPr>
                          <m:t>𝒋</m:t>
                        </m:r>
                      </m:sub>
                    </m:sSub>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𝒋</m:t>
                            </m:r>
                          </m:sub>
                          <m:sup>
                            <m:r>
                              <a:rPr lang="en-US" altLang="zh-CN" sz="2000" b="1" i="1" smtClean="0">
                                <a:latin typeface="Cambria Math" panose="02040503050406030204" pitchFamily="18" charset="0"/>
                              </a:rPr>
                              <m:t>𝟐</m:t>
                            </m:r>
                          </m:sup>
                        </m:sSubSup>
                      </m:num>
                      <m:den>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𝒏</m:t>
                            </m:r>
                          </m:sup>
                          <m:e>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𝒊</m:t>
                                </m:r>
                              </m:sub>
                              <m:sup>
                                <m:r>
                                  <a:rPr lang="en-US" altLang="zh-CN" sz="2000" b="1" i="1" smtClean="0">
                                    <a:latin typeface="Cambria Math" panose="02040503050406030204" pitchFamily="18" charset="0"/>
                                  </a:rPr>
                                  <m:t>𝟐</m:t>
                                </m:r>
                              </m:sup>
                            </m:sSubSup>
                          </m:e>
                        </m:nary>
                      </m:den>
                    </m:f>
                    <m:r>
                      <a:rPr lang="en-US" altLang="zh-CN" sz="2000" b="1" i="1" smtClean="0">
                        <a:latin typeface="Cambria Math" panose="02040503050406030204" pitchFamily="18" charset="0"/>
                      </a:rPr>
                      <m:t>,</m:t>
                    </m:r>
                  </m:oMath>
                </a14:m>
                <a:r>
                  <a:rPr lang="zh-CN" altLang="en-US" sz="2000" dirty="0"/>
                  <a:t>定义</a:t>
                </a:r>
                <a14:m>
                  <m:oMath xmlns:m="http://schemas.openxmlformats.org/officeDocument/2006/math">
                    <m:r>
                      <a:rPr lang="en-US" altLang="zh-CN" sz="2000" b="1" i="1" dirty="0" smtClean="0">
                        <a:latin typeface="Cambria Math" panose="02040503050406030204" pitchFamily="18" charset="0"/>
                      </a:rPr>
                      <m:t>𝝓</m:t>
                    </m:r>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𝝃</m:t>
                        </m:r>
                      </m:e>
                    </m:d>
                    <m:r>
                      <a:rPr lang="en-US" altLang="zh-CN" sz="2000" b="1" i="1" dirty="0" smtClean="0">
                        <a:latin typeface="Cambria Math" panose="02040503050406030204" pitchFamily="18" charset="0"/>
                      </a:rPr>
                      <m:t>=</m:t>
                    </m:r>
                    <m:f>
                      <m:fPr>
                        <m:ctrlPr>
                          <a:rPr lang="en-US" altLang="zh-CN" sz="2000" b="1" i="1" dirty="0" smtClean="0">
                            <a:latin typeface="Cambria Math" panose="02040503050406030204" pitchFamily="18" charset="0"/>
                          </a:rPr>
                        </m:ctrlPr>
                      </m:fPr>
                      <m:num>
                        <m:r>
                          <a:rPr lang="en-US" altLang="zh-CN" sz="2000" b="1" i="1" dirty="0" smtClean="0">
                            <a:latin typeface="Cambria Math" panose="02040503050406030204" pitchFamily="18" charset="0"/>
                          </a:rPr>
                          <m:t>𝟏</m:t>
                        </m:r>
                      </m:num>
                      <m:den>
                        <m:nary>
                          <m:naryPr>
                            <m:chr m:val="∑"/>
                            <m:ctrlPr>
                              <a:rPr lang="en-US" altLang="zh-CN" sz="2000" b="1" i="1" dirty="0" smtClean="0">
                                <a:latin typeface="Cambria Math" panose="02040503050406030204" pitchFamily="18" charset="0"/>
                              </a:rPr>
                            </m:ctrlPr>
                          </m:naryPr>
                          <m:sub>
                            <m:r>
                              <a:rPr lang="en-US" altLang="zh-CN" sz="2000" b="1" i="1" dirty="0" smtClean="0">
                                <a:latin typeface="Cambria Math" panose="02040503050406030204" pitchFamily="18" charset="0"/>
                              </a:rPr>
                              <m:t>𝒊</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sub>
                          <m:sup>
                            <m:r>
                              <a:rPr lang="en-US" altLang="zh-CN" sz="2000" b="1" i="1" dirty="0" smtClean="0">
                                <a:latin typeface="Cambria Math" panose="02040503050406030204" pitchFamily="18" charset="0"/>
                              </a:rPr>
                              <m:t>𝒏</m:t>
                            </m:r>
                          </m:sup>
                          <m:e>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𝝃</m:t>
                                </m:r>
                              </m:e>
                              <m:sub>
                                <m:r>
                                  <a:rPr lang="en-US" altLang="zh-CN" sz="2000" b="1" i="1" dirty="0" smtClean="0">
                                    <a:latin typeface="Cambria Math" panose="02040503050406030204" pitchFamily="18" charset="0"/>
                                  </a:rPr>
                                  <m:t>𝒊</m:t>
                                </m:r>
                              </m:sub>
                            </m:sSub>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𝝀</m:t>
                                </m:r>
                              </m:e>
                              <m:sub>
                                <m:r>
                                  <a:rPr lang="en-US" altLang="zh-CN" sz="2000" b="1" i="1" dirty="0" smtClean="0">
                                    <a:latin typeface="Cambria Math" panose="02040503050406030204" pitchFamily="18" charset="0"/>
                                  </a:rPr>
                                  <m:t>𝒊</m:t>
                                </m:r>
                              </m:sub>
                            </m:sSub>
                          </m:e>
                        </m:nary>
                      </m:den>
                    </m:f>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𝝍</m:t>
                    </m:r>
                    <m:d>
                      <m:dPr>
                        <m:ctrlPr>
                          <a:rPr lang="en-US" altLang="zh-CN" sz="2000" b="1" i="1" dirty="0" smtClean="0">
                            <a:latin typeface="Cambria Math" panose="02040503050406030204" pitchFamily="18" charset="0"/>
                          </a:rPr>
                        </m:ctrlPr>
                      </m:dPr>
                      <m:e>
                        <m:r>
                          <a:rPr lang="en-US" altLang="zh-CN" sz="2000" b="1" i="1" dirty="0" smtClean="0">
                            <a:latin typeface="Cambria Math" panose="02040503050406030204" pitchFamily="18" charset="0"/>
                          </a:rPr>
                          <m:t>𝝃</m:t>
                        </m:r>
                      </m:e>
                    </m:d>
                    <m:r>
                      <a:rPr lang="en-US" altLang="zh-CN" sz="2000" b="1" i="1" dirty="0" smtClean="0">
                        <a:latin typeface="Cambria Math" panose="02040503050406030204" pitchFamily="18" charset="0"/>
                      </a:rPr>
                      <m:t>=</m:t>
                    </m:r>
                    <m:nary>
                      <m:naryPr>
                        <m:chr m:val="∑"/>
                        <m:ctrlPr>
                          <a:rPr lang="en-US" altLang="zh-CN" sz="2000" b="1" i="1" dirty="0" smtClean="0">
                            <a:latin typeface="Cambria Math" panose="02040503050406030204" pitchFamily="18" charset="0"/>
                          </a:rPr>
                        </m:ctrlPr>
                      </m:naryPr>
                      <m:sub>
                        <m:r>
                          <a:rPr lang="en-US" altLang="zh-CN" sz="2000" b="1" i="1" dirty="0" smtClean="0">
                            <a:latin typeface="Cambria Math" panose="02040503050406030204" pitchFamily="18" charset="0"/>
                          </a:rPr>
                          <m:t>𝒊</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𝟏</m:t>
                        </m:r>
                      </m:sub>
                      <m:sup>
                        <m:r>
                          <a:rPr lang="en-US" altLang="zh-CN" sz="2000" b="1" i="1" dirty="0" smtClean="0">
                            <a:latin typeface="Cambria Math" panose="02040503050406030204" pitchFamily="18" charset="0"/>
                          </a:rPr>
                          <m:t>𝒏</m:t>
                        </m:r>
                      </m:sup>
                      <m:e>
                        <m:f>
                          <m:fPr>
                            <m:ctrlPr>
                              <a:rPr lang="en-US" altLang="zh-CN" sz="2000" b="1" i="1" dirty="0" smtClean="0">
                                <a:latin typeface="Cambria Math" panose="02040503050406030204" pitchFamily="18" charset="0"/>
                              </a:rPr>
                            </m:ctrlPr>
                          </m:fPr>
                          <m:num>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𝝃</m:t>
                                </m:r>
                              </m:e>
                              <m:sub>
                                <m:r>
                                  <a:rPr lang="en-US" altLang="zh-CN" sz="2000" b="1" i="1" dirty="0" smtClean="0">
                                    <a:latin typeface="Cambria Math" panose="02040503050406030204" pitchFamily="18" charset="0"/>
                                  </a:rPr>
                                  <m:t>𝒊</m:t>
                                </m:r>
                              </m:sub>
                            </m:sSub>
                          </m:num>
                          <m:den>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𝝀</m:t>
                                </m:r>
                              </m:e>
                              <m:sub>
                                <m:r>
                                  <a:rPr lang="en-US" altLang="zh-CN" sz="2000" b="1" i="1" dirty="0" smtClean="0">
                                    <a:latin typeface="Cambria Math" panose="02040503050406030204" pitchFamily="18" charset="0"/>
                                  </a:rPr>
                                  <m:t>𝒊</m:t>
                                </m:r>
                              </m:sub>
                            </m:sSub>
                          </m:den>
                        </m:f>
                      </m:e>
                    </m:nary>
                  </m:oMath>
                </a14:m>
                <a:r>
                  <a:rPr lang="en-US" altLang="zh-CN" sz="2000" dirty="0"/>
                  <a:t>,</a:t>
                </a:r>
                <a:r>
                  <a:rPr lang="zh-CN" altLang="en-US" sz="2000" dirty="0"/>
                  <a:t>可得：</a:t>
                </a:r>
                <a:endParaRPr lang="en-US" altLang="zh-CN" sz="2000" dirty="0"/>
              </a:p>
              <a:p>
                <a14:m>
                  <m:oMath xmlns:m="http://schemas.openxmlformats.org/officeDocument/2006/math">
                    <m:f>
                      <m:fPr>
                        <m:ctrlPr>
                          <a:rPr lang="en-US" altLang="zh-CN" sz="2000" b="1" i="1" smtClean="0">
                            <a:latin typeface="Cambria Math" panose="02040503050406030204" pitchFamily="18" charset="0"/>
                          </a:rPr>
                        </m:ctrlPr>
                      </m:fPr>
                      <m:num>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𝒚</m:t>
                                </m:r>
                              </m:e>
                            </m:d>
                          </m:e>
                          <m:sup>
                            <m:r>
                              <a:rPr lang="en-US" altLang="zh-CN" sz="2000" b="1" i="1" smtClean="0">
                                <a:latin typeface="Cambria Math" panose="02040503050406030204" pitchFamily="18" charset="0"/>
                              </a:rPr>
                              <m:t>𝟐</m:t>
                            </m:r>
                          </m:sup>
                        </m:sSup>
                      </m:num>
                      <m:den>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r>
                              <a:rPr lang="en-US" altLang="zh-CN" sz="2000" b="1" i="1" smtClean="0">
                                <a:latin typeface="Cambria Math" panose="02040503050406030204" pitchFamily="18" charset="0"/>
                              </a:rPr>
                              <m:t>𝑯𝒚</m:t>
                            </m:r>
                          </m:e>
                        </m:d>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𝒚</m:t>
                                </m:r>
                              </m:e>
                              <m:sup>
                                <m:r>
                                  <a:rPr lang="en-US" altLang="zh-CN" sz="2000" b="1" i="1" smtClean="0">
                                    <a:latin typeface="Cambria Math" panose="02040503050406030204" pitchFamily="18" charset="0"/>
                                  </a:rPr>
                                  <m:t>𝑻</m:t>
                                </m:r>
                              </m:sup>
                            </m:sSup>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𝑯</m:t>
                                </m:r>
                              </m:e>
                              <m: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sSup>
                            <m:r>
                              <a:rPr lang="en-US" altLang="zh-CN" sz="2000" b="1" i="1" smtClean="0">
                                <a:latin typeface="Cambria Math" panose="02040503050406030204" pitchFamily="18" charset="0"/>
                              </a:rPr>
                              <m:t>𝒚</m:t>
                            </m:r>
                          </m:e>
                        </m:d>
                      </m:den>
                    </m:f>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𝝓</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𝝃</m:t>
                            </m:r>
                          </m:e>
                        </m:d>
                      </m:num>
                      <m:den>
                        <m:r>
                          <a:rPr lang="en-US" altLang="zh-CN" sz="2000" b="1" i="1" smtClean="0">
                            <a:latin typeface="Cambria Math" panose="02040503050406030204" pitchFamily="18" charset="0"/>
                          </a:rPr>
                          <m:t>𝝍</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𝝃</m:t>
                            </m:r>
                          </m:e>
                        </m:d>
                      </m:den>
                    </m:f>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𝟒</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𝟏</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𝒏</m:t>
                            </m:r>
                          </m:sub>
                        </m:sSub>
                      </m:num>
                      <m:den>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𝒏</m:t>
                                    </m:r>
                                  </m:sub>
                                </m:sSub>
                              </m:e>
                            </m:d>
                          </m:e>
                          <m:sup>
                            <m:r>
                              <a:rPr lang="en-US" altLang="zh-CN" sz="2000" b="1" i="1" smtClean="0">
                                <a:latin typeface="Cambria Math" panose="02040503050406030204" pitchFamily="18" charset="0"/>
                              </a:rPr>
                              <m:t>𝟐</m:t>
                            </m:r>
                          </m:sup>
                        </m:sSup>
                      </m:den>
                    </m:f>
                  </m:oMath>
                </a14:m>
                <a:endParaRPr lang="en-US" altLang="zh-CN" sz="2000" dirty="0"/>
              </a:p>
              <a:p>
                <a14:m>
                  <m:oMath xmlns:m="http://schemas.openxmlformats.org/officeDocument/2006/math">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𝝓</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𝝃</m:t>
                            </m:r>
                          </m:e>
                        </m:d>
                      </m:num>
                      <m:den>
                        <m:r>
                          <a:rPr lang="en-US" altLang="zh-CN" sz="2000" b="1" i="1" smtClean="0">
                            <a:latin typeface="Cambria Math" panose="02040503050406030204" pitchFamily="18" charset="0"/>
                          </a:rPr>
                          <m:t>𝝍</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𝝃</m:t>
                            </m:r>
                          </m:e>
                        </m:d>
                      </m:den>
                    </m:f>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𝒎𝒊</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𝒏</m:t>
                        </m:r>
                      </m:e>
                      <m: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𝝀</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𝒏</m:t>
                            </m:r>
                          </m:sub>
                        </m:sSub>
                      </m:sub>
                    </m:sSub>
                    <m:f>
                      <m:fPr>
                        <m:ctrlPr>
                          <a:rPr lang="en-US" altLang="zh-CN" sz="2000" b="1" i="1" smtClean="0">
                            <a:latin typeface="Cambria Math" panose="02040503050406030204" pitchFamily="18" charset="0"/>
                          </a:rPr>
                        </m:ctrlPr>
                      </m:fPr>
                      <m:num>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𝝀</m:t>
                            </m:r>
                          </m:den>
                        </m:f>
                      </m:num>
                      <m:den>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𝒏</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𝝀</m:t>
                            </m:r>
                          </m:num>
                          <m:den>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𝟏</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𝒏</m:t>
                                </m:r>
                              </m:sub>
                            </m:sSub>
                          </m:den>
                        </m:f>
                      </m:den>
                    </m:f>
                    <m:r>
                      <a:rPr lang="en-US" altLang="zh-CN" sz="2000" b="1" i="1" smtClean="0">
                        <a:latin typeface="Cambria Math" panose="02040503050406030204" pitchFamily="18" charset="0"/>
                      </a:rPr>
                      <m:t>,</m:t>
                    </m:r>
                  </m:oMath>
                </a14:m>
                <a:r>
                  <a:rPr lang="zh-CN" altLang="en-US" sz="2000" dirty="0"/>
                  <a:t>最小值</a:t>
                </a:r>
                <a:endParaRPr lang="en-US" altLang="zh-CN" sz="2000" dirty="0"/>
              </a:p>
              <a:p>
                <a:pPr marL="0" indent="0">
                  <a:buNone/>
                </a:pPr>
                <a:r>
                  <a:rPr lang="zh-CN" altLang="en-US" sz="2000" dirty="0"/>
                  <a:t>在</a:t>
                </a:r>
                <a14:m>
                  <m:oMath xmlns:m="http://schemas.openxmlformats.org/officeDocument/2006/math">
                    <m:r>
                      <a:rPr lang="en-US" altLang="zh-CN" sz="2000" b="1" i="1" smtClean="0">
                        <a:latin typeface="Cambria Math" panose="02040503050406030204" pitchFamily="18" charset="0"/>
                      </a:rPr>
                      <m:t>𝝀</m:t>
                    </m:r>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𝝀</m:t>
                            </m:r>
                          </m:e>
                          <m:sub>
                            <m:r>
                              <a:rPr lang="en-US" altLang="zh-CN" sz="2000" b="1" i="1" smtClean="0">
                                <a:latin typeface="Cambria Math" panose="02040503050406030204" pitchFamily="18" charset="0"/>
                              </a:rPr>
                              <m:t>𝒏</m:t>
                            </m:r>
                          </m:sub>
                        </m:sSub>
                      </m:num>
                      <m:den>
                        <m:r>
                          <a:rPr lang="en-US" altLang="zh-CN" sz="2000" b="1" i="1" smtClean="0">
                            <a:latin typeface="Cambria Math" panose="02040503050406030204" pitchFamily="18" charset="0"/>
                          </a:rPr>
                          <m:t>𝟐</m:t>
                        </m:r>
                      </m:den>
                    </m:f>
                  </m:oMath>
                </a14:m>
                <a:r>
                  <a:rPr lang="zh-CN" altLang="en-US" sz="2000" dirty="0"/>
                  <a:t>处达到（见右图）</a:t>
                </a:r>
              </a:p>
            </p:txBody>
          </p:sp>
        </mc:Choice>
        <mc:Fallback xmlns="">
          <p:sp>
            <p:nvSpPr>
              <p:cNvPr id="3" name="内容占位符 2">
                <a:extLst>
                  <a:ext uri="{FF2B5EF4-FFF2-40B4-BE49-F238E27FC236}">
                    <a16:creationId xmlns:a16="http://schemas.microsoft.com/office/drawing/2014/main" id="{092BD532-3B77-4A16-9039-A1C43509592D}"/>
                  </a:ext>
                </a:extLst>
              </p:cNvPr>
              <p:cNvSpPr>
                <a:spLocks noGrp="1" noRot="1" noChangeAspect="1" noMove="1" noResize="1" noEditPoints="1" noAdjustHandles="1" noChangeArrowheads="1" noChangeShapeType="1" noTextEdit="1"/>
              </p:cNvSpPr>
              <p:nvPr>
                <p:ph idx="1"/>
              </p:nvPr>
            </p:nvSpPr>
            <p:spPr>
              <a:blipFill>
                <a:blip r:embed="rId2"/>
                <a:stretch>
                  <a:fillRect l="-728" t="-759"/>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A3BFA13D-A99D-44CC-BCDF-F90E00D60B03}"/>
              </a:ext>
            </a:extLst>
          </p:cNvPr>
          <p:cNvPicPr>
            <a:picLocks noChangeAspect="1"/>
          </p:cNvPicPr>
          <p:nvPr/>
        </p:nvPicPr>
        <p:blipFill>
          <a:blip r:embed="rId3"/>
          <a:stretch>
            <a:fillRect/>
          </a:stretch>
        </p:blipFill>
        <p:spPr>
          <a:xfrm>
            <a:off x="4664968" y="4113237"/>
            <a:ext cx="4650323" cy="3053712"/>
          </a:xfrm>
          <a:prstGeom prst="rect">
            <a:avLst/>
          </a:prstGeom>
        </p:spPr>
      </p:pic>
    </p:spTree>
    <p:extLst>
      <p:ext uri="{BB962C8B-B14F-4D97-AF65-F5344CB8AC3E}">
        <p14:creationId xmlns:p14="http://schemas.microsoft.com/office/powerpoint/2010/main" val="4157713490"/>
      </p:ext>
    </p:extLst>
  </p:cSld>
  <p:clrMapOvr>
    <a:masterClrMapping/>
  </p:clrMapOvr>
  <p:transition spd="med">
    <p:random/>
  </p:transition>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最开始大家都关注二阶方法，因为二阶方法在解决以前那个时代的相对较小规模的优化问题时更有效；而在过去的二十多年里，解更大规模优化问题的需求持续增长，因而一阶优化问题成为目前这个时代的关注热点！"/>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0.xml><?xml version="1.0" encoding="utf-8"?>
<p:tagLst xmlns:a="http://schemas.openxmlformats.org/drawingml/2006/main" xmlns:r="http://schemas.openxmlformats.org/officeDocument/2006/relationships" xmlns:p="http://schemas.openxmlformats.org/presentationml/2006/main">
  <p:tag name="ANONYMOUSPOLLING" val="False"/>
  <p:tag name="RAINPROBLEMTYPE" val="MultipleChoiceMA"/>
  <p:tag name="RAINPROBLEM" val="MultipleChoiceMA"/>
  <p:tag name="PROBLEMSCORE_HALF" val="0.0"/>
  <p:tag name="PROBLEMSCORE" val="1.0"/>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3.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5.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 name="PROBLEMHASREMARK" val="True"/>
  <p:tag name="PROBLEMREMARK" val="A选项为定义，B选项说明任意一点的切平面都是原函数的支撑超平面，C选项说明函数是单调的，D选项可以根据定义来证明。"/>
</p:tagLst>
</file>

<file path=ppt/tags/tag26.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37.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3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4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6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3.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74.xml><?xml version="1.0" encoding="utf-8"?>
<p:tagLst xmlns:a="http://schemas.openxmlformats.org/drawingml/2006/main" xmlns:r="http://schemas.openxmlformats.org/officeDocument/2006/relationships" xmlns:p="http://schemas.openxmlformats.org/presentationml/2006/main">
  <p:tag name="RAINPROBLEM" val="ProblemBullet"/>
  <p:tag name="RAINBULLET" val="Correct"/>
  <p:tag name="RAINPROBLEMTYPE" val="MultipleChoiceMA"/>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7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8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Motorola">
  <a:themeElements>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otorola">
  <a:themeElements>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1_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1_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9225</TotalTime>
  <Words>18111</Words>
  <Application>Microsoft Office PowerPoint</Application>
  <PresentationFormat>自定义</PresentationFormat>
  <Paragraphs>1062</Paragraphs>
  <Slides>127</Slides>
  <Notes>0</Notes>
  <HiddenSlides>0</HiddenSlides>
  <MMClips>0</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127</vt:i4>
      </vt:variant>
    </vt:vector>
  </HeadingPairs>
  <TitlesOfParts>
    <vt:vector size="142" baseType="lpstr">
      <vt:lpstr>TeXGyrePagella-Italic-Identity-H</vt:lpstr>
      <vt:lpstr>TeXGyrePagella-Regular-Identity-H</vt:lpstr>
      <vt:lpstr>隶书</vt:lpstr>
      <vt:lpstr>宋体</vt:lpstr>
      <vt:lpstr>微软雅黑</vt:lpstr>
      <vt:lpstr>Arial</vt:lpstr>
      <vt:lpstr>Bookman Old Style</vt:lpstr>
      <vt:lpstr>Cambria Math</vt:lpstr>
      <vt:lpstr>Tahoma</vt:lpstr>
      <vt:lpstr>Times New Roman</vt:lpstr>
      <vt:lpstr>Wingdings</vt:lpstr>
      <vt:lpstr>Motorola</vt:lpstr>
      <vt:lpstr>自定义设计方案</vt:lpstr>
      <vt:lpstr>1_Motorola</vt:lpstr>
      <vt:lpstr>1_自定义设计方案</vt:lpstr>
      <vt:lpstr>组合优化与凸优化 第5章 无约束最优化方法(Unconstrained Optimization Methods)</vt:lpstr>
      <vt:lpstr>第5章无约束最优化方法(Unconstrained Optimization Methods)</vt:lpstr>
      <vt:lpstr>第5章 无约束最优化方法(Unconstrained)</vt:lpstr>
      <vt:lpstr>第5章 无约束最优化方法(Unconstrained)</vt:lpstr>
      <vt:lpstr>第5章 无约束最优化方法-线搜索回顾</vt:lpstr>
      <vt:lpstr>第5章 无约束最优化方法-线搜索回顾</vt:lpstr>
      <vt:lpstr>第5章 无约束最优化方法-线搜索回顾</vt:lpstr>
      <vt:lpstr>第5章 无约束最优化方法-线搜索回顾</vt:lpstr>
      <vt:lpstr>第5章 无约束最优化方法-线搜索回顾</vt:lpstr>
      <vt:lpstr>第5章 无约束最优化方法-线搜索回顾</vt:lpstr>
      <vt:lpstr>第5章 无约束最优化方法-线搜索回顾</vt:lpstr>
      <vt:lpstr>第5章 无约束最优化方法-线搜索回顾</vt:lpstr>
      <vt:lpstr>第5章 无约束最优化方法-非精确线搜索回顾</vt:lpstr>
      <vt:lpstr>第5章 无约束最优化方法-非精确线搜索回顾</vt:lpstr>
      <vt:lpstr>第5章无约束最优化方法(Unconstrained Optimization Methods)-坐标轮换法</vt:lpstr>
      <vt:lpstr>第5章无约束最优化方法(Unconstrained Optimization Methods)-坐标轮换法</vt:lpstr>
      <vt:lpstr>第5章无约束最优化方法(Unconstrained Optimization Methods)-坐标轮换法</vt:lpstr>
      <vt:lpstr>第5章无约束最优化方法(Unconstrained Optimization Methods)-坐标轮换法</vt:lpstr>
      <vt:lpstr>第5章无约束最优化方法(Unconstrained Optimization Methods)-Hooke and Jeeves方法</vt:lpstr>
      <vt:lpstr>第5章无约束最优化方法(Unconstrained Optimization Methods)-Hooke and Jeeves方法</vt:lpstr>
      <vt:lpstr>第5章无约束最优化方法(Unconstrained Optimization Methods)-Hooke and Jeeves方法</vt:lpstr>
      <vt:lpstr>第5章无约束最优化方法(Unconstrained Optimization Methods)-Hooke and Jeeves方法</vt:lpstr>
      <vt:lpstr>第5章无约束最优化方法(Unconstrained Optimization Methods)-Hooke and Jeeves方法</vt:lpstr>
      <vt:lpstr>例:</vt:lpstr>
      <vt:lpstr>第5章无约束最优化方法(Unconstrained Optimization Methods)- Rosenbrock方法</vt:lpstr>
      <vt:lpstr>第5章无约束最优化方法(Unconstrained Optimization Methods)- Rosenbrock方法</vt:lpstr>
      <vt:lpstr>第5章无约束最优化方法(Unconstrained Optimization Methods)- Rosenbrock方法</vt:lpstr>
      <vt:lpstr>第5章无约束最优化方法(Unconstrained Optimization Methods)- Rosenbrock方法</vt:lpstr>
      <vt:lpstr>带离散步长的Rosenbrock方法数值例子</vt:lpstr>
      <vt:lpstr>第5章无约束最优化方法(Unconstrained Optimization Methods)- Gradient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PowerPoint 演示文稿</vt:lpstr>
      <vt:lpstr>PowerPoint 演示文稿</vt:lpstr>
      <vt:lpstr>第5章无约束最优化方法(Unconstrained Optimization Methods)-黑箱模型</vt:lpstr>
      <vt:lpstr>第5章无约束最优化方法(Unconstrained Optimization Methods)- 通用迭代算法的复杂性</vt:lpstr>
      <vt:lpstr>第四章第5章无约束最优化方法(Unconstrained Optimization Methods)- 复杂性</vt:lpstr>
      <vt:lpstr>第四章第5章无约束最优化方法(Unconstrained Optimization Methods)- 复杂性</vt:lpstr>
      <vt:lpstr>第四章第5章无约束最优化方法(Unconstrained Optimization Methods)- 复杂性</vt:lpstr>
      <vt:lpstr>第5章无约束最优化方法(Unconstrained Optimization Methods)- 复杂性</vt:lpstr>
      <vt:lpstr>第5章无约束最优化方法(Unconstrained Optimization Methods)- 可微函数类</vt:lpstr>
      <vt:lpstr>第5章无约束最优化方法(Unconstrained Optimization Methods)- 可微函数类</vt:lpstr>
      <vt:lpstr>第5章无约束最优化方法(Unconstrained Optimization Methods)- 可微函数类</vt:lpstr>
      <vt:lpstr>第5章无约束最优化方法(Unconstrained Optimization Methods)- 可微函数类</vt:lpstr>
      <vt:lpstr>第5章无约束最优化方法(Unconstrained Optimization Methods)- 可微函数类</vt:lpstr>
      <vt:lpstr>证明</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Methods)-梯度法收敛性分析</vt:lpstr>
      <vt:lpstr>第5章无约束最优化方法(Unconstrained Optimization Methods)-梯度法收敛性分析</vt:lpstr>
      <vt:lpstr>第5章无约束最优化方法(Unconstrained Optimization Methods)-梯度法收敛性分析</vt:lpstr>
      <vt:lpstr>第5章无约束最优化方法(Unconstrained Optimization Methods)-梯度法收敛性分析</vt:lpstr>
      <vt:lpstr>第5章无约束最优化方法(Unconstrained Optimization Methods)-梯度法收敛性分析</vt:lpstr>
      <vt:lpstr>第5章无约束最优化方法(Unconstrained Optimization Methods)-梯度法收敛性分析</vt:lpstr>
      <vt:lpstr>第5章无约束最优化方法(Unconstrained Optimization Methods)-梯度法收敛性分析</vt:lpstr>
      <vt:lpstr>第5章无约束最优化方法(Unconstrained Optimization Methods)-梯度法收敛性分析</vt:lpstr>
      <vt:lpstr>第5章无约束最优化方法(Unconstrained Optimization Methods)-梯度法收敛性分析</vt:lpstr>
      <vt:lpstr>第5章无约束最优化方法(Unconstrained Optimization Methods)- Steepest Descent 方法</vt:lpstr>
      <vt:lpstr>第5章无约束最优化方法(Unconstrained Optimization Methods)-牛顿法</vt:lpstr>
      <vt:lpstr>第5章无约束最优化方法(Unconstrained Optimization Methods)-牛顿法(20241116)</vt:lpstr>
      <vt:lpstr>第5章无约束最优化方法(Unconstrained Optimization Methods)-牛顿法</vt:lpstr>
      <vt:lpstr>第5章无约束最优化方法(Unconstrained Optimization Methods)-牛顿法</vt:lpstr>
      <vt:lpstr>第5章无约束最优化方法(Unconstrained Optimization Methods)-牛顿法</vt:lpstr>
      <vt:lpstr>PowerPoint 演示文稿</vt:lpstr>
      <vt:lpstr>第5章无约束最优化方法(Unconstrained Optimization Methods)-牛顿法</vt:lpstr>
      <vt:lpstr>第5章无约束最优化方法(Unconstrained Optimization Methods)-牛顿法</vt:lpstr>
      <vt:lpstr>PowerPoint 演示文稿</vt:lpstr>
      <vt:lpstr>PowerPoint 演示文稿</vt:lpstr>
      <vt:lpstr>第5章无约束最优化方法(Unconstrained Optimization Methods)-牛顿法</vt:lpstr>
      <vt:lpstr>第5章无约束最优化方法(Unconstrained Optimization Methods)-牛顿法</vt:lpstr>
      <vt:lpstr>第5章无约束最优化方法(Unconstrained Optimization Methods)-牛顿法</vt:lpstr>
      <vt:lpstr>第5章无约束最优化方法(Unconstrained Optimization Methods)-牛顿法</vt:lpstr>
      <vt:lpstr>第5章无约束最优化方法(Unconstrained Optimization Methods)-牛顿法</vt:lpstr>
      <vt:lpstr>PowerPoint 演示文稿</vt:lpstr>
      <vt:lpstr>第5章无约束最优化方法(Unconstrained Optimization Methods)-共轭梯度法</vt:lpstr>
      <vt:lpstr>第5章无约束最优化方法(Unconstrained Optimization Methods)-共轭梯度法</vt:lpstr>
      <vt:lpstr>第5章无约束最优化方法(Unconstrained Optimization Methods)-共轭梯度法</vt:lpstr>
      <vt:lpstr>第5章无约束最优化方法(Unconstrained Optimization Methods)-共轭梯度法</vt:lpstr>
      <vt:lpstr>PowerPoint 演示文稿</vt:lpstr>
      <vt:lpstr>第5章无约束最优化方法(Unconstrained Optimization Methods)-共轭梯度法</vt:lpstr>
      <vt:lpstr>第5章无约束最优化方法(Unconstrained Optimization Methods)-牛顿法</vt:lpstr>
      <vt:lpstr>第5章无约束最优化方法(Unconstrained Optimization Methods)-牛顿法</vt:lpstr>
      <vt:lpstr>第5章无约束最优化方法(Unconstrained Optimization Methods)-牛顿法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PowerPoint 演示文稿</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Steepest Descent 方法</vt:lpstr>
      <vt:lpstr>第5章无约束最优化方法(Unconstrained Optimization Methods)- Newton方法-二阶方法</vt:lpstr>
      <vt:lpstr>第5章无约束最优化方法(Unconstrained Optimization Methods)- Newton方法-二阶方法</vt:lpstr>
      <vt:lpstr>第5章无约束最优化方法(Unconstrained Optimization Methods)- Newton方法-二阶方法</vt:lpstr>
      <vt:lpstr>第5章无约束最优化方法(Unconstrained Optimization Methods)- Newton方法-二阶方法</vt:lpstr>
      <vt:lpstr>第5章无约束最优化方法(Unconstrained Optimization Methods)- Newton方法</vt:lpstr>
      <vt:lpstr>第5章无约束最优化方法(Unconstrained Optimization Methods)- Newton方法</vt:lpstr>
      <vt:lpstr>第5章无约束最优化方法(Unconstrained Optimization Methods)- Newton方法</vt:lpstr>
      <vt:lpstr>第5章无约束最优化方法(Unconstrained Optimization Methods)- Newton方法</vt:lpstr>
      <vt:lpstr>第5章无约束最优化方法(Unconstrained Optimization Methods)-LM和Trust Region方法</vt:lpstr>
      <vt:lpstr>第5章无约束最优化方法(Unconstrained Optimization Methods)-LM和Trust Region方法</vt:lpstr>
      <vt:lpstr>第5章无约束最优化方法(Unconstrained Optimization Methods)-LM和Trust Region方法</vt:lpstr>
      <vt:lpstr>第5章无约束最优化方法(Unconstrained Optimization Methods)-LM和Trust Region方法</vt:lpstr>
      <vt:lpstr>第5章无约束最优化方法(Unconstrained Optimization Methods)-LM和Trust Region方法</vt:lpstr>
      <vt:lpstr>第5章无约束最优化方法(Unconstrained Optimization Methods)-拟牛顿和共轭方向法</vt:lpstr>
      <vt:lpstr>第5章无约束最优化方法(Unconstrained Optimization Methods)-拟牛顿和共轭方向法</vt:lpstr>
      <vt:lpstr>第5章无约束最优化方法(Unconstrained Optimization Methods)-拟牛顿和共轭方向法</vt:lpstr>
      <vt:lpstr>第5章无约束最优化方法(Unconstrained Optimization Methods)-拟牛顿和共轭方向法</vt:lpstr>
      <vt:lpstr>第5章无约束最优化方法(Unconstrained Optimization Methods)-拟牛顿和共轭方向法</vt:lpstr>
      <vt:lpstr>第5章无约束最优化方法(Unconstrained Optimization Methods)-拟牛顿和共轭方向法</vt:lpstr>
      <vt:lpstr>第5章无约束最优化方法(Unconstrained Optimization Methods)-拟牛顿和共轭方向法</vt:lpstr>
      <vt:lpstr>第5章无约束最优化方法(Unconstrained Optimization Methods)-次梯度优化方法(Subgradient Optimization)</vt:lpstr>
      <vt:lpstr>第5章无约束最优化方法(Unconstrained Optimization Methods)-次梯度优化方法(Subgradient Optimization)</vt:lpstr>
      <vt:lpstr>第5章无约束最优化方法(Unconstrained Optimization Methods)-次梯度优化方法(Subgradient Optimization)</vt:lpstr>
      <vt:lpstr>第5章无约束最优化方法(Unconstrained Optimization Methods)-次梯度优化方法(Subgradient Optimization)</vt:lpstr>
      <vt:lpstr>第5章无约束最优化方法(Unconstrained Optimization Methods)-次梯度优化方法(Subgradient Optimization)</vt:lpstr>
      <vt:lpstr>第5章无约束最优化方法(Unconstrained Optimization Methods)-次梯度优化方法(Subgradient Optimization)</vt:lpstr>
      <vt:lpstr>第5章无约束最优化方法(Unconstrained Optimization Methods)-次梯度优化方法(Subgradient Optimization)</vt:lpstr>
      <vt:lpstr>第5章无约束最优化方法(Unconstrained Optimization Methods</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组合优化与凸优化-第五章</dc:title>
  <dc:subject>Introduction</dc:subject>
  <dc:creator>刘绍辉</dc:creator>
  <cp:lastModifiedBy>绍辉 刘</cp:lastModifiedBy>
  <cp:revision>2263</cp:revision>
  <cp:lastPrinted>2015-05-13T01:51:00Z</cp:lastPrinted>
  <dcterms:created xsi:type="dcterms:W3CDTF">2001-03-12T06:47:00Z</dcterms:created>
  <dcterms:modified xsi:type="dcterms:W3CDTF">2025-03-28T15:47:34Z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